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4" r:id="rId1"/>
  </p:sldMasterIdLst>
  <p:notesMasterIdLst>
    <p:notesMasterId r:id="rId43"/>
  </p:notesMasterIdLst>
  <p:sldIdLst>
    <p:sldId id="282" r:id="rId2"/>
    <p:sldId id="257" r:id="rId3"/>
    <p:sldId id="290" r:id="rId4"/>
    <p:sldId id="283" r:id="rId5"/>
    <p:sldId id="301" r:id="rId6"/>
    <p:sldId id="292" r:id="rId7"/>
    <p:sldId id="293" r:id="rId8"/>
    <p:sldId id="299" r:id="rId9"/>
    <p:sldId id="300" r:id="rId10"/>
    <p:sldId id="276" r:id="rId11"/>
    <p:sldId id="295" r:id="rId12"/>
    <p:sldId id="317" r:id="rId13"/>
    <p:sldId id="304" r:id="rId14"/>
    <p:sldId id="305" r:id="rId15"/>
    <p:sldId id="302" r:id="rId16"/>
    <p:sldId id="258" r:id="rId17"/>
    <p:sldId id="285" r:id="rId18"/>
    <p:sldId id="287" r:id="rId19"/>
    <p:sldId id="286" r:id="rId20"/>
    <p:sldId id="262" r:id="rId21"/>
    <p:sldId id="288" r:id="rId22"/>
    <p:sldId id="269" r:id="rId23"/>
    <p:sldId id="274" r:id="rId24"/>
    <p:sldId id="291" r:id="rId25"/>
    <p:sldId id="296" r:id="rId26"/>
    <p:sldId id="267" r:id="rId27"/>
    <p:sldId id="306" r:id="rId28"/>
    <p:sldId id="319" r:id="rId29"/>
    <p:sldId id="318" r:id="rId30"/>
    <p:sldId id="307" r:id="rId31"/>
    <p:sldId id="312" r:id="rId32"/>
    <p:sldId id="310" r:id="rId33"/>
    <p:sldId id="311" r:id="rId34"/>
    <p:sldId id="314" r:id="rId35"/>
    <p:sldId id="308" r:id="rId36"/>
    <p:sldId id="309" r:id="rId37"/>
    <p:sldId id="277" r:id="rId38"/>
    <p:sldId id="316" r:id="rId39"/>
    <p:sldId id="315" r:id="rId40"/>
    <p:sldId id="320" r:id="rId41"/>
    <p:sldId id="27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C8A2B82-A87B-3F41-A6D9-9A8DBF409A48}">
          <p14:sldIdLst>
            <p14:sldId id="282"/>
            <p14:sldId id="257"/>
            <p14:sldId id="290"/>
            <p14:sldId id="283"/>
            <p14:sldId id="301"/>
            <p14:sldId id="292"/>
            <p14:sldId id="293"/>
            <p14:sldId id="299"/>
            <p14:sldId id="300"/>
            <p14:sldId id="276"/>
            <p14:sldId id="295"/>
            <p14:sldId id="317"/>
            <p14:sldId id="304"/>
            <p14:sldId id="305"/>
            <p14:sldId id="302"/>
            <p14:sldId id="258"/>
            <p14:sldId id="285"/>
            <p14:sldId id="287"/>
            <p14:sldId id="286"/>
            <p14:sldId id="262"/>
            <p14:sldId id="288"/>
            <p14:sldId id="269"/>
          </p14:sldIdLst>
        </p14:section>
        <p14:section name="Section sans titre" id="{47153299-49F6-554D-BC23-8027ACEC79C8}">
          <p14:sldIdLst>
            <p14:sldId id="274"/>
            <p14:sldId id="291"/>
            <p14:sldId id="296"/>
            <p14:sldId id="267"/>
            <p14:sldId id="306"/>
            <p14:sldId id="319"/>
            <p14:sldId id="318"/>
            <p14:sldId id="307"/>
            <p14:sldId id="312"/>
            <p14:sldId id="310"/>
            <p14:sldId id="311"/>
            <p14:sldId id="314"/>
            <p14:sldId id="308"/>
            <p14:sldId id="309"/>
            <p14:sldId id="277"/>
            <p14:sldId id="316"/>
            <p14:sldId id="315"/>
            <p14:sldId id="320"/>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8"/>
    <p:restoredTop sz="94710"/>
  </p:normalViewPr>
  <p:slideViewPr>
    <p:cSldViewPr snapToGrid="0">
      <p:cViewPr varScale="1">
        <p:scale>
          <a:sx n="146" d="100"/>
          <a:sy n="146" d="100"/>
        </p:scale>
        <p:origin x="53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12117-CCA3-4F37-8F34-8F1D28E0459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A59BDF9-3A65-4793-9942-E8156632E479}">
      <dgm:prSet/>
      <dgm:spPr/>
      <dgm:t>
        <a:bodyPr/>
        <a:lstStyle/>
        <a:p>
          <a:pPr>
            <a:lnSpc>
              <a:spcPct val="100000"/>
            </a:lnSpc>
          </a:pPr>
          <a:r>
            <a:rPr lang="fr-FR"/>
            <a:t>Test unitaire</a:t>
          </a:r>
          <a:endParaRPr lang="en-US"/>
        </a:p>
      </dgm:t>
    </dgm:pt>
    <dgm:pt modelId="{32FF48DE-B083-475E-BFAA-E2588B011D3B}" type="parTrans" cxnId="{4EA12F82-3057-443C-8A40-76A3D6722B50}">
      <dgm:prSet/>
      <dgm:spPr/>
      <dgm:t>
        <a:bodyPr/>
        <a:lstStyle/>
        <a:p>
          <a:endParaRPr lang="en-US"/>
        </a:p>
      </dgm:t>
    </dgm:pt>
    <dgm:pt modelId="{0715F2FA-559F-4FA4-9E65-E9A6522FA2FC}" type="sibTrans" cxnId="{4EA12F82-3057-443C-8A40-76A3D6722B50}">
      <dgm:prSet/>
      <dgm:spPr/>
      <dgm:t>
        <a:bodyPr/>
        <a:lstStyle/>
        <a:p>
          <a:endParaRPr lang="en-US"/>
        </a:p>
      </dgm:t>
    </dgm:pt>
    <dgm:pt modelId="{7FDF16AA-5224-4BE3-A43E-0712626DDAB8}">
      <dgm:prSet/>
      <dgm:spPr/>
      <dgm:t>
        <a:bodyPr/>
        <a:lstStyle/>
        <a:p>
          <a:pPr>
            <a:lnSpc>
              <a:spcPct val="100000"/>
            </a:lnSpc>
          </a:pPr>
          <a:r>
            <a:rPr lang="fr-FR"/>
            <a:t>Test d’intégration</a:t>
          </a:r>
          <a:endParaRPr lang="en-US"/>
        </a:p>
      </dgm:t>
    </dgm:pt>
    <dgm:pt modelId="{6EFAD809-9FF3-4C61-A1BC-ACFF36AE57BB}" type="parTrans" cxnId="{31A358E9-253E-4143-BBCE-0B749C86D95F}">
      <dgm:prSet/>
      <dgm:spPr/>
      <dgm:t>
        <a:bodyPr/>
        <a:lstStyle/>
        <a:p>
          <a:endParaRPr lang="en-US"/>
        </a:p>
      </dgm:t>
    </dgm:pt>
    <dgm:pt modelId="{3C4AE8AD-5B13-4D58-AE34-B113FD0B99B3}" type="sibTrans" cxnId="{31A358E9-253E-4143-BBCE-0B749C86D95F}">
      <dgm:prSet/>
      <dgm:spPr/>
      <dgm:t>
        <a:bodyPr/>
        <a:lstStyle/>
        <a:p>
          <a:endParaRPr lang="en-US"/>
        </a:p>
      </dgm:t>
    </dgm:pt>
    <dgm:pt modelId="{4ABD9667-D098-46F5-A865-49F58CE5A73E}">
      <dgm:prSet/>
      <dgm:spPr/>
      <dgm:t>
        <a:bodyPr/>
        <a:lstStyle/>
        <a:p>
          <a:pPr>
            <a:lnSpc>
              <a:spcPct val="100000"/>
            </a:lnSpc>
          </a:pPr>
          <a:r>
            <a:rPr lang="fr-FR" dirty="0"/>
            <a:t>Test API </a:t>
          </a:r>
          <a:endParaRPr lang="en-US" dirty="0"/>
        </a:p>
      </dgm:t>
    </dgm:pt>
    <dgm:pt modelId="{706101A1-76D4-40A2-A79B-297189545803}" type="parTrans" cxnId="{50C8EC3A-DDF5-4053-ACE5-460790669990}">
      <dgm:prSet/>
      <dgm:spPr/>
      <dgm:t>
        <a:bodyPr/>
        <a:lstStyle/>
        <a:p>
          <a:endParaRPr lang="en-US"/>
        </a:p>
      </dgm:t>
    </dgm:pt>
    <dgm:pt modelId="{4F42212A-E91B-4442-BCD2-21C76C4ECEF5}" type="sibTrans" cxnId="{50C8EC3A-DDF5-4053-ACE5-460790669990}">
      <dgm:prSet/>
      <dgm:spPr/>
      <dgm:t>
        <a:bodyPr/>
        <a:lstStyle/>
        <a:p>
          <a:endParaRPr lang="en-US"/>
        </a:p>
      </dgm:t>
    </dgm:pt>
    <dgm:pt modelId="{501DE7DF-840E-E747-8A72-C2A152B46C86}">
      <dgm:prSet/>
      <dgm:spPr/>
      <dgm:t>
        <a:bodyPr/>
        <a:lstStyle/>
        <a:p>
          <a:endParaRPr lang="fr-FR"/>
        </a:p>
      </dgm:t>
    </dgm:pt>
    <dgm:pt modelId="{13BD8901-7259-5A47-872C-B487CB5E36E8}" type="parTrans" cxnId="{8FC5EFA8-23E5-B94E-8904-941D63E4D974}">
      <dgm:prSet/>
      <dgm:spPr/>
      <dgm:t>
        <a:bodyPr/>
        <a:lstStyle/>
        <a:p>
          <a:endParaRPr lang="fr-FR"/>
        </a:p>
      </dgm:t>
    </dgm:pt>
    <dgm:pt modelId="{2482F042-FCFD-964E-BB5A-9141D2CAEB75}" type="sibTrans" cxnId="{8FC5EFA8-23E5-B94E-8904-941D63E4D974}">
      <dgm:prSet/>
      <dgm:spPr/>
      <dgm:t>
        <a:bodyPr/>
        <a:lstStyle/>
        <a:p>
          <a:endParaRPr lang="fr-FR"/>
        </a:p>
      </dgm:t>
    </dgm:pt>
    <dgm:pt modelId="{B9882269-8F34-4EBA-A826-F1AF4C61A7F9}" type="pres">
      <dgm:prSet presAssocID="{CF512117-CCA3-4F37-8F34-8F1D28E04591}" presName="root" presStyleCnt="0">
        <dgm:presLayoutVars>
          <dgm:dir/>
          <dgm:resizeHandles val="exact"/>
        </dgm:presLayoutVars>
      </dgm:prSet>
      <dgm:spPr/>
    </dgm:pt>
    <dgm:pt modelId="{9FD2B232-56AC-498D-8B8B-61F876F197F4}" type="pres">
      <dgm:prSet presAssocID="{DA59BDF9-3A65-4793-9942-E8156632E479}" presName="compNode" presStyleCnt="0"/>
      <dgm:spPr/>
    </dgm:pt>
    <dgm:pt modelId="{1A248C2C-5F30-4331-94C8-CA1BCA52E2CF}" type="pres">
      <dgm:prSet presAssocID="{DA59BDF9-3A65-4793-9942-E8156632E4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CCEBCE3F-52CB-400F-827A-5C47242123BB}" type="pres">
      <dgm:prSet presAssocID="{DA59BDF9-3A65-4793-9942-E8156632E479}" presName="spaceRect" presStyleCnt="0"/>
      <dgm:spPr/>
    </dgm:pt>
    <dgm:pt modelId="{F527126E-FE13-4D58-A7EC-5C7D7E24FDF2}" type="pres">
      <dgm:prSet presAssocID="{DA59BDF9-3A65-4793-9942-E8156632E479}" presName="textRect" presStyleLbl="revTx" presStyleIdx="0" presStyleCnt="3">
        <dgm:presLayoutVars>
          <dgm:chMax val="1"/>
          <dgm:chPref val="1"/>
        </dgm:presLayoutVars>
      </dgm:prSet>
      <dgm:spPr/>
    </dgm:pt>
    <dgm:pt modelId="{09988D7F-FFEC-48D6-8DEE-CF3CEF9E814F}" type="pres">
      <dgm:prSet presAssocID="{0715F2FA-559F-4FA4-9E65-E9A6522FA2FC}" presName="sibTrans" presStyleCnt="0"/>
      <dgm:spPr/>
    </dgm:pt>
    <dgm:pt modelId="{2BE45D76-905E-450B-BF97-39112770399F}" type="pres">
      <dgm:prSet presAssocID="{7FDF16AA-5224-4BE3-A43E-0712626DDAB8}" presName="compNode" presStyleCnt="0"/>
      <dgm:spPr/>
    </dgm:pt>
    <dgm:pt modelId="{652EBC0D-DB75-44A9-943D-DDA97DBB3F1D}" type="pres">
      <dgm:prSet presAssocID="{7FDF16AA-5224-4BE3-A43E-0712626DDA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st tubes"/>
        </a:ext>
      </dgm:extLst>
    </dgm:pt>
    <dgm:pt modelId="{19030C1B-BDE0-49AE-9873-D9C5065A7032}" type="pres">
      <dgm:prSet presAssocID="{7FDF16AA-5224-4BE3-A43E-0712626DDAB8}" presName="spaceRect" presStyleCnt="0"/>
      <dgm:spPr/>
    </dgm:pt>
    <dgm:pt modelId="{D2F5D245-3E16-4074-82AF-A204675DFF68}" type="pres">
      <dgm:prSet presAssocID="{7FDF16AA-5224-4BE3-A43E-0712626DDAB8}" presName="textRect" presStyleLbl="revTx" presStyleIdx="1" presStyleCnt="3">
        <dgm:presLayoutVars>
          <dgm:chMax val="1"/>
          <dgm:chPref val="1"/>
        </dgm:presLayoutVars>
      </dgm:prSet>
      <dgm:spPr/>
    </dgm:pt>
    <dgm:pt modelId="{33D41FC6-8734-4FD1-BE02-BC6AAA2A298C}" type="pres">
      <dgm:prSet presAssocID="{3C4AE8AD-5B13-4D58-AE34-B113FD0B99B3}" presName="sibTrans" presStyleCnt="0"/>
      <dgm:spPr/>
    </dgm:pt>
    <dgm:pt modelId="{D1B00758-498F-40AE-BF0F-DD9EBF07ACFD}" type="pres">
      <dgm:prSet presAssocID="{4ABD9667-D098-46F5-A865-49F58CE5A73E}" presName="compNode" presStyleCnt="0"/>
      <dgm:spPr/>
    </dgm:pt>
    <dgm:pt modelId="{208216C8-989B-46A5-BF31-5C0CF8FDD0A7}" type="pres">
      <dgm:prSet presAssocID="{4ABD9667-D098-46F5-A865-49F58CE5A7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se de données"/>
        </a:ext>
      </dgm:extLst>
    </dgm:pt>
    <dgm:pt modelId="{94E1AA37-853A-4D62-8C80-B0F5E4DBB282}" type="pres">
      <dgm:prSet presAssocID="{4ABD9667-D098-46F5-A865-49F58CE5A73E}" presName="spaceRect" presStyleCnt="0"/>
      <dgm:spPr/>
    </dgm:pt>
    <dgm:pt modelId="{B72E6CCA-CE40-4A65-9A51-EA6DDE986984}" type="pres">
      <dgm:prSet presAssocID="{4ABD9667-D098-46F5-A865-49F58CE5A73E}" presName="textRect" presStyleLbl="revTx" presStyleIdx="2" presStyleCnt="3">
        <dgm:presLayoutVars>
          <dgm:chMax val="1"/>
          <dgm:chPref val="1"/>
        </dgm:presLayoutVars>
      </dgm:prSet>
      <dgm:spPr/>
    </dgm:pt>
  </dgm:ptLst>
  <dgm:cxnLst>
    <dgm:cxn modelId="{50C8EC3A-DDF5-4053-ACE5-460790669990}" srcId="{CF512117-CCA3-4F37-8F34-8F1D28E04591}" destId="{4ABD9667-D098-46F5-A865-49F58CE5A73E}" srcOrd="2" destOrd="0" parTransId="{706101A1-76D4-40A2-A79B-297189545803}" sibTransId="{4F42212A-E91B-4442-BCD2-21C76C4ECEF5}"/>
    <dgm:cxn modelId="{1AC2867D-CB18-4079-9D6D-9488C47453B2}" type="presOf" srcId="{4ABD9667-D098-46F5-A865-49F58CE5A73E}" destId="{B72E6CCA-CE40-4A65-9A51-EA6DDE986984}" srcOrd="0" destOrd="0" presId="urn:microsoft.com/office/officeart/2018/2/layout/IconLabelList"/>
    <dgm:cxn modelId="{4EA12F82-3057-443C-8A40-76A3D6722B50}" srcId="{CF512117-CCA3-4F37-8F34-8F1D28E04591}" destId="{DA59BDF9-3A65-4793-9942-E8156632E479}" srcOrd="0" destOrd="0" parTransId="{32FF48DE-B083-475E-BFAA-E2588B011D3B}" sibTransId="{0715F2FA-559F-4FA4-9E65-E9A6522FA2FC}"/>
    <dgm:cxn modelId="{9266AA8A-04FE-4884-A858-E6359006CF1B}" type="presOf" srcId="{CF512117-CCA3-4F37-8F34-8F1D28E04591}" destId="{B9882269-8F34-4EBA-A826-F1AF4C61A7F9}" srcOrd="0" destOrd="0" presId="urn:microsoft.com/office/officeart/2018/2/layout/IconLabelList"/>
    <dgm:cxn modelId="{1454DF94-0069-4879-B526-7A1443D211D7}" type="presOf" srcId="{7FDF16AA-5224-4BE3-A43E-0712626DDAB8}" destId="{D2F5D245-3E16-4074-82AF-A204675DFF68}" srcOrd="0" destOrd="0" presId="urn:microsoft.com/office/officeart/2018/2/layout/IconLabelList"/>
    <dgm:cxn modelId="{8FC5EFA8-23E5-B94E-8904-941D63E4D974}" srcId="{4ABD9667-D098-46F5-A865-49F58CE5A73E}" destId="{501DE7DF-840E-E747-8A72-C2A152B46C86}" srcOrd="0" destOrd="0" parTransId="{13BD8901-7259-5A47-872C-B487CB5E36E8}" sibTransId="{2482F042-FCFD-964E-BB5A-9141D2CAEB75}"/>
    <dgm:cxn modelId="{5AF8E0E0-241D-48FE-B8B4-A813019EE01D}" type="presOf" srcId="{DA59BDF9-3A65-4793-9942-E8156632E479}" destId="{F527126E-FE13-4D58-A7EC-5C7D7E24FDF2}" srcOrd="0" destOrd="0" presId="urn:microsoft.com/office/officeart/2018/2/layout/IconLabelList"/>
    <dgm:cxn modelId="{31A358E9-253E-4143-BBCE-0B749C86D95F}" srcId="{CF512117-CCA3-4F37-8F34-8F1D28E04591}" destId="{7FDF16AA-5224-4BE3-A43E-0712626DDAB8}" srcOrd="1" destOrd="0" parTransId="{6EFAD809-9FF3-4C61-A1BC-ACFF36AE57BB}" sibTransId="{3C4AE8AD-5B13-4D58-AE34-B113FD0B99B3}"/>
    <dgm:cxn modelId="{0C0C8C5A-AB7E-439B-A386-ECB14D1A6B0E}" type="presParOf" srcId="{B9882269-8F34-4EBA-A826-F1AF4C61A7F9}" destId="{9FD2B232-56AC-498D-8B8B-61F876F197F4}" srcOrd="0" destOrd="0" presId="urn:microsoft.com/office/officeart/2018/2/layout/IconLabelList"/>
    <dgm:cxn modelId="{048AF756-D7E8-4E49-9F83-F34949BEB77F}" type="presParOf" srcId="{9FD2B232-56AC-498D-8B8B-61F876F197F4}" destId="{1A248C2C-5F30-4331-94C8-CA1BCA52E2CF}" srcOrd="0" destOrd="0" presId="urn:microsoft.com/office/officeart/2018/2/layout/IconLabelList"/>
    <dgm:cxn modelId="{566552ED-5638-41AC-AA3B-AA7B04B69CA8}" type="presParOf" srcId="{9FD2B232-56AC-498D-8B8B-61F876F197F4}" destId="{CCEBCE3F-52CB-400F-827A-5C47242123BB}" srcOrd="1" destOrd="0" presId="urn:microsoft.com/office/officeart/2018/2/layout/IconLabelList"/>
    <dgm:cxn modelId="{D1867A1D-CB4D-4538-968C-06773F636D8F}" type="presParOf" srcId="{9FD2B232-56AC-498D-8B8B-61F876F197F4}" destId="{F527126E-FE13-4D58-A7EC-5C7D7E24FDF2}" srcOrd="2" destOrd="0" presId="urn:microsoft.com/office/officeart/2018/2/layout/IconLabelList"/>
    <dgm:cxn modelId="{1FC3EC63-C62C-4FB1-8DD7-43D28C9831BB}" type="presParOf" srcId="{B9882269-8F34-4EBA-A826-F1AF4C61A7F9}" destId="{09988D7F-FFEC-48D6-8DEE-CF3CEF9E814F}" srcOrd="1" destOrd="0" presId="urn:microsoft.com/office/officeart/2018/2/layout/IconLabelList"/>
    <dgm:cxn modelId="{336D979B-1E2D-4652-A744-5ED2DDE9B16A}" type="presParOf" srcId="{B9882269-8F34-4EBA-A826-F1AF4C61A7F9}" destId="{2BE45D76-905E-450B-BF97-39112770399F}" srcOrd="2" destOrd="0" presId="urn:microsoft.com/office/officeart/2018/2/layout/IconLabelList"/>
    <dgm:cxn modelId="{D89C2474-FFC3-47F2-96C5-01B06B623F00}" type="presParOf" srcId="{2BE45D76-905E-450B-BF97-39112770399F}" destId="{652EBC0D-DB75-44A9-943D-DDA97DBB3F1D}" srcOrd="0" destOrd="0" presId="urn:microsoft.com/office/officeart/2018/2/layout/IconLabelList"/>
    <dgm:cxn modelId="{BCBF77F6-9166-4976-96C4-203E65342A16}" type="presParOf" srcId="{2BE45D76-905E-450B-BF97-39112770399F}" destId="{19030C1B-BDE0-49AE-9873-D9C5065A7032}" srcOrd="1" destOrd="0" presId="urn:microsoft.com/office/officeart/2018/2/layout/IconLabelList"/>
    <dgm:cxn modelId="{6A59F826-8904-4E7E-90EC-4D3680C124CD}" type="presParOf" srcId="{2BE45D76-905E-450B-BF97-39112770399F}" destId="{D2F5D245-3E16-4074-82AF-A204675DFF68}" srcOrd="2" destOrd="0" presId="urn:microsoft.com/office/officeart/2018/2/layout/IconLabelList"/>
    <dgm:cxn modelId="{D9109AAD-FDD1-49B7-AE96-F169985299BB}" type="presParOf" srcId="{B9882269-8F34-4EBA-A826-F1AF4C61A7F9}" destId="{33D41FC6-8734-4FD1-BE02-BC6AAA2A298C}" srcOrd="3" destOrd="0" presId="urn:microsoft.com/office/officeart/2018/2/layout/IconLabelList"/>
    <dgm:cxn modelId="{6A91EADF-47FF-4A99-8D5A-395DC713F4FB}" type="presParOf" srcId="{B9882269-8F34-4EBA-A826-F1AF4C61A7F9}" destId="{D1B00758-498F-40AE-BF0F-DD9EBF07ACFD}" srcOrd="4" destOrd="0" presId="urn:microsoft.com/office/officeart/2018/2/layout/IconLabelList"/>
    <dgm:cxn modelId="{E1741764-E098-4FB8-9652-250B763C69C2}" type="presParOf" srcId="{D1B00758-498F-40AE-BF0F-DD9EBF07ACFD}" destId="{208216C8-989B-46A5-BF31-5C0CF8FDD0A7}" srcOrd="0" destOrd="0" presId="urn:microsoft.com/office/officeart/2018/2/layout/IconLabelList"/>
    <dgm:cxn modelId="{95BFB964-9178-400C-ABA1-44B75FE02FB4}" type="presParOf" srcId="{D1B00758-498F-40AE-BF0F-DD9EBF07ACFD}" destId="{94E1AA37-853A-4D62-8C80-B0F5E4DBB282}" srcOrd="1" destOrd="0" presId="urn:microsoft.com/office/officeart/2018/2/layout/IconLabelList"/>
    <dgm:cxn modelId="{D8FE0AC1-EEF7-42E8-83CC-7E9239A43886}" type="presParOf" srcId="{D1B00758-498F-40AE-BF0F-DD9EBF07ACFD}" destId="{B72E6CCA-CE40-4A65-9A51-EA6DDE98698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48C2C-5F30-4331-94C8-CA1BCA52E2CF}">
      <dsp:nvSpPr>
        <dsp:cNvPr id="0" name=""/>
        <dsp:cNvSpPr/>
      </dsp:nvSpPr>
      <dsp:spPr>
        <a:xfrm>
          <a:off x="1414135" y="366772"/>
          <a:ext cx="933754" cy="93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27126E-FE13-4D58-A7EC-5C7D7E24FDF2}">
      <dsp:nvSpPr>
        <dsp:cNvPr id="0" name=""/>
        <dsp:cNvSpPr/>
      </dsp:nvSpPr>
      <dsp:spPr>
        <a:xfrm>
          <a:off x="843507" y="1611423"/>
          <a:ext cx="2075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fr-FR" sz="2400" kern="1200"/>
            <a:t>Test unitaire</a:t>
          </a:r>
          <a:endParaRPr lang="en-US" sz="2400" kern="1200"/>
        </a:p>
      </dsp:txBody>
      <dsp:txXfrm>
        <a:off x="843507" y="1611423"/>
        <a:ext cx="2075010" cy="720000"/>
      </dsp:txXfrm>
    </dsp:sp>
    <dsp:sp modelId="{652EBC0D-DB75-44A9-943D-DDA97DBB3F1D}">
      <dsp:nvSpPr>
        <dsp:cNvPr id="0" name=""/>
        <dsp:cNvSpPr/>
      </dsp:nvSpPr>
      <dsp:spPr>
        <a:xfrm>
          <a:off x="3852272" y="366772"/>
          <a:ext cx="933754" cy="93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F5D245-3E16-4074-82AF-A204675DFF68}">
      <dsp:nvSpPr>
        <dsp:cNvPr id="0" name=""/>
        <dsp:cNvSpPr/>
      </dsp:nvSpPr>
      <dsp:spPr>
        <a:xfrm>
          <a:off x="3281644" y="1611423"/>
          <a:ext cx="2075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fr-FR" sz="2400" kern="1200"/>
            <a:t>Test d’intégration</a:t>
          </a:r>
          <a:endParaRPr lang="en-US" sz="2400" kern="1200"/>
        </a:p>
      </dsp:txBody>
      <dsp:txXfrm>
        <a:off x="3281644" y="1611423"/>
        <a:ext cx="2075010" cy="720000"/>
      </dsp:txXfrm>
    </dsp:sp>
    <dsp:sp modelId="{208216C8-989B-46A5-BF31-5C0CF8FDD0A7}">
      <dsp:nvSpPr>
        <dsp:cNvPr id="0" name=""/>
        <dsp:cNvSpPr/>
      </dsp:nvSpPr>
      <dsp:spPr>
        <a:xfrm>
          <a:off x="2633204" y="2850175"/>
          <a:ext cx="933754" cy="93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2E6CCA-CE40-4A65-9A51-EA6DDE986984}">
      <dsp:nvSpPr>
        <dsp:cNvPr id="0" name=""/>
        <dsp:cNvSpPr/>
      </dsp:nvSpPr>
      <dsp:spPr>
        <a:xfrm>
          <a:off x="2062576" y="4094826"/>
          <a:ext cx="20750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fr-FR" sz="2400" kern="1200" dirty="0"/>
            <a:t>Test API </a:t>
          </a:r>
          <a:endParaRPr lang="en-US" sz="2400" kern="1200" dirty="0"/>
        </a:p>
      </dsp:txBody>
      <dsp:txXfrm>
        <a:off x="2062576" y="4094826"/>
        <a:ext cx="207501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8BA0C-99D2-5F4F-85B8-8374EEC16976}" type="datetimeFigureOut">
              <a:rPr lang="fr-FR" smtClean="0"/>
              <a:t>30/09/2023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A46DC-F98A-A545-8BC0-A712F2714041}" type="slidenum">
              <a:rPr lang="fr-FR" smtClean="0"/>
              <a:t>‹N°›</a:t>
            </a:fld>
            <a:endParaRPr lang="fr-FR"/>
          </a:p>
        </p:txBody>
      </p:sp>
    </p:spTree>
    <p:extLst>
      <p:ext uri="{BB962C8B-B14F-4D97-AF65-F5344CB8AC3E}">
        <p14:creationId xmlns:p14="http://schemas.microsoft.com/office/powerpoint/2010/main" val="130189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3</a:t>
            </a:fld>
            <a:endParaRPr lang="fr-FR"/>
          </a:p>
        </p:txBody>
      </p:sp>
    </p:spTree>
    <p:extLst>
      <p:ext uri="{BB962C8B-B14F-4D97-AF65-F5344CB8AC3E}">
        <p14:creationId xmlns:p14="http://schemas.microsoft.com/office/powerpoint/2010/main" val="19009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13</a:t>
            </a:fld>
            <a:endParaRPr lang="fr-FR"/>
          </a:p>
        </p:txBody>
      </p:sp>
    </p:spTree>
    <p:extLst>
      <p:ext uri="{BB962C8B-B14F-4D97-AF65-F5344CB8AC3E}">
        <p14:creationId xmlns:p14="http://schemas.microsoft.com/office/powerpoint/2010/main" val="237196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Github</a:t>
            </a:r>
            <a:r>
              <a:rPr lang="fr-FR" dirty="0"/>
              <a:t> repo distant, branche main (principale), branches feat a partir du main, une fois le code </a:t>
            </a:r>
            <a:r>
              <a:rPr lang="fr-FR" dirty="0" err="1"/>
              <a:t>review</a:t>
            </a:r>
            <a:r>
              <a:rPr lang="fr-FR" dirty="0"/>
              <a:t> validé, la branche était mergé sur le main</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14</a:t>
            </a:fld>
            <a:endParaRPr lang="fr-FR"/>
          </a:p>
        </p:txBody>
      </p:sp>
    </p:spTree>
    <p:extLst>
      <p:ext uri="{BB962C8B-B14F-4D97-AF65-F5344CB8AC3E}">
        <p14:creationId xmlns:p14="http://schemas.microsoft.com/office/powerpoint/2010/main" val="1049809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16</a:t>
            </a:fld>
            <a:endParaRPr lang="fr-FR"/>
          </a:p>
        </p:txBody>
      </p:sp>
    </p:spTree>
    <p:extLst>
      <p:ext uri="{BB962C8B-B14F-4D97-AF65-F5344CB8AC3E}">
        <p14:creationId xmlns:p14="http://schemas.microsoft.com/office/powerpoint/2010/main" val="393628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b="0" i="0" dirty="0">
                <a:effectLst/>
                <a:latin typeface="Lucida Grande" panose="020B0600040502020204" pitchFamily="34" charset="0"/>
              </a:rPr>
              <a:t>Le but de la modélisation d’un SI, est de spécifier les besoins et les exigences des acteurs.</a:t>
            </a:r>
          </a:p>
          <a:p>
            <a:pPr algn="just"/>
            <a:r>
              <a:rPr lang="fr-FR" dirty="0"/>
              <a:t>Nous allons voir tout au long de ce projet les différents diagrammes mis en place afin de construire la future application. </a:t>
            </a:r>
          </a:p>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17</a:t>
            </a:fld>
            <a:endParaRPr lang="fr-FR"/>
          </a:p>
        </p:txBody>
      </p:sp>
    </p:spTree>
    <p:extLst>
      <p:ext uri="{BB962C8B-B14F-4D97-AF65-F5344CB8AC3E}">
        <p14:creationId xmlns:p14="http://schemas.microsoft.com/office/powerpoint/2010/main" val="2886685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DIAGRAMME DE CAS D’UTILISATION REPRÉSENTANT PLUSIEURS ACTEURS : IL SERT À MONTRER LE COMPORTEMENT DANS LE CAS OÙ TOUT VA BIEN ENTRE LES DIFFÉRENTS ET LEURS COMPORTEMENTS. </a:t>
            </a:r>
          </a:p>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18</a:t>
            </a:fld>
            <a:endParaRPr lang="fr-FR"/>
          </a:p>
        </p:txBody>
      </p:sp>
    </p:spTree>
    <p:extLst>
      <p:ext uri="{BB962C8B-B14F-4D97-AF65-F5344CB8AC3E}">
        <p14:creationId xmlns:p14="http://schemas.microsoft.com/office/powerpoint/2010/main" val="2288301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classe représente un objet ou un ensemble d’objets qui partagent une structure et un comportement communs. Une classe identifie les attributs, les opérations, les relations que les objets de la classe possèdent. </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19</a:t>
            </a:fld>
            <a:endParaRPr lang="fr-FR"/>
          </a:p>
        </p:txBody>
      </p:sp>
    </p:spTree>
    <p:extLst>
      <p:ext uri="{BB962C8B-B14F-4D97-AF65-F5344CB8AC3E}">
        <p14:creationId xmlns:p14="http://schemas.microsoft.com/office/powerpoint/2010/main" val="4007710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diagramme de classe sert à montrer les relations entre chaque objet dans le système de gestion commande y compris les infos clients.</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20</a:t>
            </a:fld>
            <a:endParaRPr lang="fr-FR"/>
          </a:p>
        </p:txBody>
      </p:sp>
    </p:spTree>
    <p:extLst>
      <p:ext uri="{BB962C8B-B14F-4D97-AF65-F5344CB8AC3E}">
        <p14:creationId xmlns:p14="http://schemas.microsoft.com/office/powerpoint/2010/main" val="46560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SERT À DEMONTRER L’INTÉRACTION ENTRE L’HOMME ET LA MACHINE, PAR EXEMPLE LORS DE LA VALIDATION DU COMMANDE. </a:t>
            </a:r>
          </a:p>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21</a:t>
            </a:fld>
            <a:endParaRPr lang="fr-FR"/>
          </a:p>
        </p:txBody>
      </p:sp>
    </p:spTree>
    <p:extLst>
      <p:ext uri="{BB962C8B-B14F-4D97-AF65-F5344CB8AC3E}">
        <p14:creationId xmlns:p14="http://schemas.microsoft.com/office/powerpoint/2010/main" val="2765838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IHM , décrit l’</a:t>
            </a:r>
            <a:r>
              <a:rPr lang="fr-FR" dirty="0" err="1"/>
              <a:t>éxecution</a:t>
            </a:r>
            <a:r>
              <a:rPr lang="fr-FR" dirty="0"/>
              <a:t> de l’activité dans l’ordre, avec les transitions, ce </a:t>
            </a:r>
            <a:r>
              <a:rPr lang="fr-FR" dirty="0" err="1"/>
              <a:t>diag</a:t>
            </a:r>
            <a:r>
              <a:rPr lang="fr-FR" dirty="0"/>
              <a:t>. Comporte un nœud de décision et un cas alternatif. </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22</a:t>
            </a:fld>
            <a:endParaRPr lang="fr-FR"/>
          </a:p>
        </p:txBody>
      </p:sp>
    </p:spTree>
    <p:extLst>
      <p:ext uri="{BB962C8B-B14F-4D97-AF65-F5344CB8AC3E}">
        <p14:creationId xmlns:p14="http://schemas.microsoft.com/office/powerpoint/2010/main" val="254923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MODELE REPRÉSENTANT FUTURE BASE DE DONNÉE, MONTRE LES RELATIONS ENTRE LES TABLES</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23</a:t>
            </a:fld>
            <a:endParaRPr lang="fr-FR"/>
          </a:p>
        </p:txBody>
      </p:sp>
    </p:spTree>
    <p:extLst>
      <p:ext uri="{BB962C8B-B14F-4D97-AF65-F5344CB8AC3E}">
        <p14:creationId xmlns:p14="http://schemas.microsoft.com/office/powerpoint/2010/main" val="2481843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Arial" panose="020B0604020202020204" pitchFamily="34" charset="0"/>
              <a:buChar char="•"/>
            </a:pPr>
            <a:r>
              <a:rPr lang="fr-FR" dirty="0"/>
              <a:t>Suite à une étude marketing, vous avez fait appel à notre </a:t>
            </a:r>
            <a:r>
              <a:rPr lang="fr-FR" dirty="0" err="1"/>
              <a:t>esn</a:t>
            </a:r>
            <a:r>
              <a:rPr lang="fr-FR" dirty="0"/>
              <a:t> pour construire le site </a:t>
            </a:r>
            <a:r>
              <a:rPr lang="fr-FR" dirty="0" err="1"/>
              <a:t>septarche</a:t>
            </a:r>
            <a:r>
              <a:rPr lang="fr-FR" dirty="0"/>
              <a:t>, </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4</a:t>
            </a:fld>
            <a:endParaRPr lang="fr-FR"/>
          </a:p>
        </p:txBody>
      </p:sp>
    </p:spTree>
    <p:extLst>
      <p:ext uri="{BB962C8B-B14F-4D97-AF65-F5344CB8AC3E}">
        <p14:creationId xmlns:p14="http://schemas.microsoft.com/office/powerpoint/2010/main" val="3998092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Chqaque</a:t>
            </a:r>
            <a:r>
              <a:rPr lang="fr-FR" dirty="0"/>
              <a:t> table possède une id, 10 tables au total, 3 tables sont associées uniquement au livre, livre est associé à article</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24</a:t>
            </a:fld>
            <a:endParaRPr lang="fr-FR"/>
          </a:p>
        </p:txBody>
      </p:sp>
    </p:spTree>
    <p:extLst>
      <p:ext uri="{BB962C8B-B14F-4D97-AF65-F5344CB8AC3E}">
        <p14:creationId xmlns:p14="http://schemas.microsoft.com/office/powerpoint/2010/main" val="1936936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Choix des </a:t>
            </a:r>
            <a:r>
              <a:rPr lang="fr-FR" dirty="0" err="1"/>
              <a:t>slacks</a:t>
            </a:r>
            <a:r>
              <a:rPr lang="fr-FR" dirty="0"/>
              <a:t>: </a:t>
            </a:r>
            <a:r>
              <a:rPr lang="fr-FR" dirty="0" err="1"/>
              <a:t>spring</a:t>
            </a:r>
            <a:r>
              <a:rPr lang="fr-FR" dirty="0"/>
              <a:t> boot et </a:t>
            </a:r>
            <a:r>
              <a:rPr lang="fr-FR" dirty="0" err="1"/>
              <a:t>react</a:t>
            </a:r>
            <a:r>
              <a:rPr lang="fr-FR" dirty="0"/>
              <a:t> </a:t>
            </a:r>
            <a:r>
              <a:rPr lang="fr-FR" dirty="0" err="1"/>
              <a:t>js</a:t>
            </a:r>
            <a:r>
              <a:rPr lang="fr-FR" dirty="0"/>
              <a:t>: </a:t>
            </a:r>
            <a:r>
              <a:rPr lang="fr-FR" dirty="0" err="1"/>
              <a:t>React</a:t>
            </a:r>
            <a:r>
              <a:rPr lang="fr-FR" dirty="0"/>
              <a:t> est une bibliothèque très utilisée par les sites d’e-commerce, c’est un Framework JS, ça permet de créer des sites d’application web single page bâtis sur des composants. Cela conduit à un rendu plus rapide sans rechargement de la page donc au niveau référencement aussi, Spring boot permet la configuration auto, on peut ajouter des dépendances en fonctions des besoins du projet, et supporte de fort trafics</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26</a:t>
            </a:fld>
            <a:endParaRPr lang="fr-FR"/>
          </a:p>
        </p:txBody>
      </p:sp>
    </p:spTree>
    <p:extLst>
      <p:ext uri="{BB962C8B-B14F-4D97-AF65-F5344CB8AC3E}">
        <p14:creationId xmlns:p14="http://schemas.microsoft.com/office/powerpoint/2010/main" val="344291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27</a:t>
            </a:fld>
            <a:endParaRPr lang="fr-FR"/>
          </a:p>
        </p:txBody>
      </p:sp>
    </p:spTree>
    <p:extLst>
      <p:ext uri="{BB962C8B-B14F-4D97-AF65-F5344CB8AC3E}">
        <p14:creationId xmlns:p14="http://schemas.microsoft.com/office/powerpoint/2010/main" val="1927737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T.U avec le stock, T;I test le comportement avec une </a:t>
            </a:r>
            <a:r>
              <a:rPr lang="fr-FR" dirty="0" err="1"/>
              <a:t>bdd</a:t>
            </a:r>
            <a:r>
              <a:rPr lang="fr-FR" dirty="0"/>
              <a:t>,  api avec </a:t>
            </a:r>
            <a:r>
              <a:rPr lang="fr-FR" dirty="0" err="1"/>
              <a:t>postame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28</a:t>
            </a:fld>
            <a:endParaRPr lang="fr-FR"/>
          </a:p>
        </p:txBody>
      </p:sp>
    </p:spTree>
    <p:extLst>
      <p:ext uri="{BB962C8B-B14F-4D97-AF65-F5344CB8AC3E}">
        <p14:creationId xmlns:p14="http://schemas.microsoft.com/office/powerpoint/2010/main" val="4090467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Documentation pour installer le projet et le reprendre avec toutes les librairies et les dépendances; expliquer comment installer le projet en front et back</a:t>
            </a:r>
          </a:p>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30</a:t>
            </a:fld>
            <a:endParaRPr lang="fr-FR"/>
          </a:p>
        </p:txBody>
      </p:sp>
    </p:spTree>
    <p:extLst>
      <p:ext uri="{BB962C8B-B14F-4D97-AF65-F5344CB8AC3E}">
        <p14:creationId xmlns:p14="http://schemas.microsoft.com/office/powerpoint/2010/main" val="65788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l’instant le site est en local mais je prévois de l’héberger sur HEROKU, docker. </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31</a:t>
            </a:fld>
            <a:endParaRPr lang="fr-FR"/>
          </a:p>
        </p:txBody>
      </p:sp>
    </p:spTree>
    <p:extLst>
      <p:ext uri="{BB962C8B-B14F-4D97-AF65-F5344CB8AC3E}">
        <p14:creationId xmlns:p14="http://schemas.microsoft.com/office/powerpoint/2010/main" val="2476235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Référencement, automatisation</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34</a:t>
            </a:fld>
            <a:endParaRPr lang="fr-FR"/>
          </a:p>
        </p:txBody>
      </p:sp>
    </p:spTree>
    <p:extLst>
      <p:ext uri="{BB962C8B-B14F-4D97-AF65-F5344CB8AC3E}">
        <p14:creationId xmlns:p14="http://schemas.microsoft.com/office/powerpoint/2010/main" val="2310851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quelques sites avec lesquels je pratique une veille technologique, régulièrement pour me tenir à jour des changements, mises à jour, nouveautés car c’est important dans mon métier. Les choses évoluent très vite</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36</a:t>
            </a:fld>
            <a:endParaRPr lang="fr-FR"/>
          </a:p>
        </p:txBody>
      </p:sp>
    </p:spTree>
    <p:extLst>
      <p:ext uri="{BB962C8B-B14F-4D97-AF65-F5344CB8AC3E}">
        <p14:creationId xmlns:p14="http://schemas.microsoft.com/office/powerpoint/2010/main" val="209885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Rappel des liens </a:t>
            </a:r>
            <a:r>
              <a:rPr lang="fr-FR" dirty="0" err="1"/>
              <a:t>github</a:t>
            </a:r>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38</a:t>
            </a:fld>
            <a:endParaRPr lang="fr-FR"/>
          </a:p>
        </p:txBody>
      </p:sp>
    </p:spTree>
    <p:extLst>
      <p:ext uri="{BB962C8B-B14F-4D97-AF65-F5344CB8AC3E}">
        <p14:creationId xmlns:p14="http://schemas.microsoft.com/office/powerpoint/2010/main" val="372679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bilan, les deadlines ont été globalement respectées, le but de ce projet m’a permis de monter en compétences, mettre </a:t>
            </a:r>
            <a:r>
              <a:rPr lang="fr-FR"/>
              <a:t>en place</a:t>
            </a:r>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39</a:t>
            </a:fld>
            <a:endParaRPr lang="fr-FR"/>
          </a:p>
        </p:txBody>
      </p:sp>
    </p:spTree>
    <p:extLst>
      <p:ext uri="{BB962C8B-B14F-4D97-AF65-F5344CB8AC3E}">
        <p14:creationId xmlns:p14="http://schemas.microsoft.com/office/powerpoint/2010/main" val="166711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première v1 consiste à vendre des livres, une deuxième v2 est prévu selon le succès du site</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5</a:t>
            </a:fld>
            <a:endParaRPr lang="fr-FR"/>
          </a:p>
        </p:txBody>
      </p:sp>
    </p:spTree>
    <p:extLst>
      <p:ext uri="{BB962C8B-B14F-4D97-AF65-F5344CB8AC3E}">
        <p14:creationId xmlns:p14="http://schemas.microsoft.com/office/powerpoint/2010/main" val="3537184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Et pour clôturer cette présentation, je fais un clin d’œil au cinéma</a:t>
            </a:r>
          </a:p>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40</a:t>
            </a:fld>
            <a:endParaRPr lang="fr-FR"/>
          </a:p>
        </p:txBody>
      </p:sp>
    </p:spTree>
    <p:extLst>
      <p:ext uri="{BB962C8B-B14F-4D97-AF65-F5344CB8AC3E}">
        <p14:creationId xmlns:p14="http://schemas.microsoft.com/office/powerpoint/2010/main" val="606390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Clin d’œil </a:t>
            </a:r>
            <a:r>
              <a:rPr lang="fr-FR"/>
              <a:t>à l’univers du cinéma</a:t>
            </a:r>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41</a:t>
            </a:fld>
            <a:endParaRPr lang="fr-FR"/>
          </a:p>
        </p:txBody>
      </p:sp>
    </p:spTree>
    <p:extLst>
      <p:ext uri="{BB962C8B-B14F-4D97-AF65-F5344CB8AC3E}">
        <p14:creationId xmlns:p14="http://schemas.microsoft.com/office/powerpoint/2010/main" val="701593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7</a:t>
            </a:fld>
            <a:endParaRPr lang="fr-FR"/>
          </a:p>
        </p:txBody>
      </p:sp>
    </p:spTree>
    <p:extLst>
      <p:ext uri="{BB962C8B-B14F-4D97-AF65-F5344CB8AC3E}">
        <p14:creationId xmlns:p14="http://schemas.microsoft.com/office/powerpoint/2010/main" val="244509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dirty="0" err="1"/>
              <a:t>Retroplanning</a:t>
            </a:r>
            <a:r>
              <a:rPr lang="en-US" sz="1200" dirty="0"/>
              <a:t>: </a:t>
            </a:r>
            <a:r>
              <a:rPr lang="en-US" sz="1200" dirty="0" err="1"/>
              <a:t>voici</a:t>
            </a:r>
            <a:r>
              <a:rPr lang="en-US" sz="1200" dirty="0"/>
              <a:t> un planning </a:t>
            </a:r>
            <a:r>
              <a:rPr lang="en-US" sz="1200" dirty="0" err="1"/>
              <a:t>prévisionnel</a:t>
            </a:r>
            <a:r>
              <a:rPr lang="en-US" sz="1200" dirty="0"/>
              <a:t> a </a:t>
            </a:r>
            <a:r>
              <a:rPr lang="en-US" sz="1200" dirty="0" err="1"/>
              <a:t>été</a:t>
            </a:r>
            <a:r>
              <a:rPr lang="en-US" sz="1200" dirty="0"/>
              <a:t> mis </a:t>
            </a:r>
            <a:r>
              <a:rPr lang="en-US" sz="1200" dirty="0" err="1"/>
              <a:t>en</a:t>
            </a:r>
            <a:r>
              <a:rPr lang="en-US" sz="1200" dirty="0"/>
              <a:t> place pour </a:t>
            </a:r>
            <a:r>
              <a:rPr lang="en-US" sz="1200" dirty="0" err="1"/>
              <a:t>livrer</a:t>
            </a:r>
            <a:r>
              <a:rPr lang="en-US" sz="1200" dirty="0"/>
              <a:t> le site </a:t>
            </a:r>
            <a:r>
              <a:rPr lang="en-US" sz="1200" dirty="0" err="1"/>
              <a:t>à</a:t>
            </a:r>
            <a:r>
              <a:rPr lang="en-US" sz="1200" dirty="0"/>
              <a:t> temps avec des deadlines </a:t>
            </a:r>
            <a:r>
              <a:rPr lang="en-US" sz="1200" dirty="0" err="1"/>
              <a:t>à</a:t>
            </a:r>
            <a:r>
              <a:rPr lang="en-US" sz="1200" dirty="0"/>
              <a:t> respecter. </a:t>
            </a:r>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8</a:t>
            </a:fld>
            <a:endParaRPr lang="fr-FR"/>
          </a:p>
        </p:txBody>
      </p:sp>
    </p:spTree>
    <p:extLst>
      <p:ext uri="{BB962C8B-B14F-4D97-AF65-F5344CB8AC3E}">
        <p14:creationId xmlns:p14="http://schemas.microsoft.com/office/powerpoint/2010/main" val="362435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Meet</a:t>
            </a:r>
            <a:r>
              <a:rPr lang="fr-FR" dirty="0"/>
              <a:t>, </a:t>
            </a:r>
            <a:r>
              <a:rPr lang="fr-FR" dirty="0" err="1"/>
              <a:t>trello</a:t>
            </a:r>
            <a:r>
              <a:rPr lang="fr-FR" dirty="0"/>
              <a:t>, </a:t>
            </a:r>
            <a:r>
              <a:rPr lang="fr-FR" dirty="0" err="1"/>
              <a:t>jira</a:t>
            </a:r>
            <a:endParaRPr lang="fr-FR" dirty="0"/>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9</a:t>
            </a:fld>
            <a:endParaRPr lang="fr-FR"/>
          </a:p>
        </p:txBody>
      </p:sp>
    </p:spTree>
    <p:extLst>
      <p:ext uri="{BB962C8B-B14F-4D97-AF65-F5344CB8AC3E}">
        <p14:creationId xmlns:p14="http://schemas.microsoft.com/office/powerpoint/2010/main" val="64724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Permet de faire le point régulièrement avec le client, de bien comprendre ses souhaits, prendre en compte ses remarques, faire évoluer l’application au fur et à mesure des urgences à traiter et valider chaque itération. </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10</a:t>
            </a:fld>
            <a:endParaRPr lang="fr-FR"/>
          </a:p>
        </p:txBody>
      </p:sp>
    </p:spTree>
    <p:extLst>
      <p:ext uri="{BB962C8B-B14F-4D97-AF65-F5344CB8AC3E}">
        <p14:creationId xmlns:p14="http://schemas.microsoft.com/office/powerpoint/2010/main" val="3413384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au long du projet, j’ai utilisé l’outil </a:t>
            </a:r>
            <a:r>
              <a:rPr lang="fr-FR" dirty="0" err="1"/>
              <a:t>trello</a:t>
            </a:r>
            <a:r>
              <a:rPr lang="fr-FR" dirty="0"/>
              <a:t> dans le cadre de l’agilité, je faisais des tickets pour chaque fonctionnalités livrée avec une deadline et approuvée par le client</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11</a:t>
            </a:fld>
            <a:endParaRPr lang="fr-FR"/>
          </a:p>
        </p:txBody>
      </p:sp>
    </p:spTree>
    <p:extLst>
      <p:ext uri="{BB962C8B-B14F-4D97-AF65-F5344CB8AC3E}">
        <p14:creationId xmlns:p14="http://schemas.microsoft.com/office/powerpoint/2010/main" val="360207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a:t>
            </a:r>
            <a:r>
              <a:rPr lang="fr-FR" dirty="0" err="1"/>
              <a:t>trello</a:t>
            </a:r>
            <a:r>
              <a:rPr lang="fr-FR" dirty="0"/>
              <a:t> permet de mettre ne place des tickets en fonctions des priorités</a:t>
            </a:r>
          </a:p>
        </p:txBody>
      </p:sp>
      <p:sp>
        <p:nvSpPr>
          <p:cNvPr id="4" name="Espace réservé du numéro de diapositive 3"/>
          <p:cNvSpPr>
            <a:spLocks noGrp="1"/>
          </p:cNvSpPr>
          <p:nvPr>
            <p:ph type="sldNum" sz="quarter" idx="5"/>
          </p:nvPr>
        </p:nvSpPr>
        <p:spPr/>
        <p:txBody>
          <a:bodyPr/>
          <a:lstStyle/>
          <a:p>
            <a:fld id="{1E4A46DC-F98A-A545-8BC0-A712F2714041}" type="slidenum">
              <a:rPr lang="fr-FR" smtClean="0"/>
              <a:t>12</a:t>
            </a:fld>
            <a:endParaRPr lang="fr-FR"/>
          </a:p>
        </p:txBody>
      </p:sp>
    </p:spTree>
    <p:extLst>
      <p:ext uri="{BB962C8B-B14F-4D97-AF65-F5344CB8AC3E}">
        <p14:creationId xmlns:p14="http://schemas.microsoft.com/office/powerpoint/2010/main" val="1142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F01E09F-A8BE-CF44-A6FB-4BDFC7496C60}" type="datetime1">
              <a:rPr lang="fr-FR" smtClean="0"/>
              <a:t>30/09/2023</a:t>
            </a:fld>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fr-FR"/>
          </a:p>
        </p:txBody>
      </p:sp>
      <p:sp>
        <p:nvSpPr>
          <p:cNvPr id="6" name="Slide Number Placeholder 5"/>
          <p:cNvSpPr>
            <a:spLocks noGrp="1"/>
          </p:cNvSpPr>
          <p:nvPr>
            <p:ph type="sldNum" sz="quarter" idx="12"/>
          </p:nvPr>
        </p:nvSpPr>
        <p:spPr>
          <a:xfrm>
            <a:off x="10469880" y="320040"/>
            <a:ext cx="914400" cy="320040"/>
          </a:xfrm>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197045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680C2E-E34B-E848-B632-9168C9D14537}" type="datetime1">
              <a:rPr lang="fr-FR" smtClean="0"/>
              <a:t>30/09/2023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11930820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60680C2E-E34B-E848-B632-9168C9D14537}" type="datetime1">
              <a:rPr lang="fr-FR" smtClean="0"/>
              <a:t>30/09/2023</a:t>
            </a:fld>
            <a:endParaRPr lang="fr-FR"/>
          </a:p>
        </p:txBody>
      </p:sp>
      <p:sp>
        <p:nvSpPr>
          <p:cNvPr id="5" name="Footer Placeholder 4"/>
          <p:cNvSpPr>
            <a:spLocks noGrp="1"/>
          </p:cNvSpPr>
          <p:nvPr>
            <p:ph type="ftr" sz="quarter" idx="11"/>
          </p:nvPr>
        </p:nvSpPr>
        <p:spPr>
          <a:xfrm>
            <a:off x="804672" y="6227064"/>
            <a:ext cx="10588752" cy="320040"/>
          </a:xfrm>
        </p:spPr>
        <p:txBody>
          <a:bodyPr/>
          <a:lstStyle/>
          <a:p>
            <a:endParaRPr lang="fr-FR"/>
          </a:p>
        </p:txBody>
      </p:sp>
      <p:sp>
        <p:nvSpPr>
          <p:cNvPr id="6" name="Slide Number Placeholder 5"/>
          <p:cNvSpPr>
            <a:spLocks noGrp="1"/>
          </p:cNvSpPr>
          <p:nvPr>
            <p:ph type="sldNum" sz="quarter" idx="12"/>
          </p:nvPr>
        </p:nvSpPr>
        <p:spPr>
          <a:xfrm>
            <a:off x="10469880" y="320040"/>
            <a:ext cx="914400" cy="320040"/>
          </a:xfrm>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1706759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a:t>Modifiez le style du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C573E88-5C5C-E342-9388-242C1DF45D05}" type="datetime1">
              <a:rPr lang="fr-FR" smtClean="0"/>
              <a:t>30/09/2023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398165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A651FD8-B9E6-3742-A0AE-E52FABEFFC73}" type="datetime1">
              <a:rPr lang="fr-FR" smtClean="0"/>
              <a:t>30/09/2023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3632985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cSld name="1_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a:t>Modifiez le style du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94FD43C-DCD1-1047-80C8-2F215053F164}" type="datetime1">
              <a:rPr lang="fr-FR" smtClean="0"/>
              <a:t>30/09/2023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3109850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a:t>Modifiez le style du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4E3515E-369A-1F44-97C9-7A708815A0F2}" type="datetime1">
              <a:rPr lang="fr-FR" smtClean="0"/>
              <a:t>30/09/2023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91448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680C2E-E34B-E848-B632-9168C9D14537}" type="datetime1">
              <a:rPr lang="fr-FR" smtClean="0"/>
              <a:t>30/09/2023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8449959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fld id="{0178AD16-4E49-7A49-995A-7BFD23800385}" type="datetime1">
              <a:rPr lang="fr-FR" smtClean="0"/>
              <a:t>30/09/2023</a:t>
            </a:fld>
            <a:endParaRPr lang="fr-F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fr-FR"/>
          </a:p>
        </p:txBody>
      </p:sp>
      <p:sp>
        <p:nvSpPr>
          <p:cNvPr id="6" name="Slide Number Placeholder 5"/>
          <p:cNvSpPr>
            <a:spLocks noGrp="1"/>
          </p:cNvSpPr>
          <p:nvPr>
            <p:ph type="sldNum" sz="quarter" idx="12"/>
          </p:nvPr>
        </p:nvSpPr>
        <p:spPr>
          <a:xfrm>
            <a:off x="10469880" y="320040"/>
            <a:ext cx="914400" cy="320040"/>
          </a:xfrm>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153930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60680C2E-E34B-E848-B632-9168C9D14537}" type="datetime1">
              <a:rPr lang="fr-FR" smtClean="0"/>
              <a:t>30/09/2023</a:t>
            </a:fld>
            <a:endParaRPr lang="fr-FR"/>
          </a:p>
        </p:txBody>
      </p:sp>
      <p:sp>
        <p:nvSpPr>
          <p:cNvPr id="6" name="Footer Placeholder 5"/>
          <p:cNvSpPr>
            <a:spLocks noGrp="1"/>
          </p:cNvSpPr>
          <p:nvPr>
            <p:ph type="ftr" sz="quarter" idx="11"/>
          </p:nvPr>
        </p:nvSpPr>
        <p:spPr>
          <a:xfrm>
            <a:off x="804672" y="6227064"/>
            <a:ext cx="10588752" cy="320040"/>
          </a:xfrm>
        </p:spPr>
        <p:txBody>
          <a:bodyPr/>
          <a:lstStyle/>
          <a:p>
            <a:endParaRPr lang="fr-FR"/>
          </a:p>
        </p:txBody>
      </p:sp>
      <p:sp>
        <p:nvSpPr>
          <p:cNvPr id="7" name="Slide Number Placeholder 6"/>
          <p:cNvSpPr>
            <a:spLocks noGrp="1"/>
          </p:cNvSpPr>
          <p:nvPr>
            <p:ph type="sldNum" sz="quarter" idx="12"/>
          </p:nvPr>
        </p:nvSpPr>
        <p:spPr>
          <a:xfrm>
            <a:off x="10469880" y="320040"/>
            <a:ext cx="914400" cy="320040"/>
          </a:xfrm>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99201279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60680C2E-E34B-E848-B632-9168C9D14537}" type="datetime1">
              <a:rPr lang="fr-FR" smtClean="0"/>
              <a:t>30/09/2023</a:t>
            </a:fld>
            <a:endParaRPr lang="fr-FR"/>
          </a:p>
        </p:txBody>
      </p:sp>
      <p:sp>
        <p:nvSpPr>
          <p:cNvPr id="8" name="Footer Placeholder 7"/>
          <p:cNvSpPr>
            <a:spLocks noGrp="1"/>
          </p:cNvSpPr>
          <p:nvPr>
            <p:ph type="ftr" sz="quarter" idx="11"/>
          </p:nvPr>
        </p:nvSpPr>
        <p:spPr>
          <a:xfrm>
            <a:off x="804672" y="6227064"/>
            <a:ext cx="10588752" cy="320040"/>
          </a:xfrm>
        </p:spPr>
        <p:txBody>
          <a:bodyPr/>
          <a:lstStyle/>
          <a:p>
            <a:endParaRPr lang="fr-FR"/>
          </a:p>
        </p:txBody>
      </p:sp>
      <p:sp>
        <p:nvSpPr>
          <p:cNvPr id="9" name="Slide Number Placeholder 8"/>
          <p:cNvSpPr>
            <a:spLocks noGrp="1"/>
          </p:cNvSpPr>
          <p:nvPr>
            <p:ph type="sldNum" sz="quarter" idx="12"/>
          </p:nvPr>
        </p:nvSpPr>
        <p:spPr>
          <a:xfrm>
            <a:off x="10469880" y="320040"/>
            <a:ext cx="914400" cy="320040"/>
          </a:xfrm>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12438328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8D480801-5DB3-A44B-AB9D-BC6DC8E6CA50}" type="datetime1">
              <a:rPr lang="fr-FR" smtClean="0"/>
              <a:t>30/09/2023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47732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5616855-6A8B-C248-BCCB-AD3C9E05D817}" type="datetime1">
              <a:rPr lang="fr-FR" smtClean="0"/>
              <a:t>30/09/2023</a:t>
            </a:fld>
            <a:endParaRPr lang="fr-FR"/>
          </a:p>
        </p:txBody>
      </p:sp>
      <p:sp>
        <p:nvSpPr>
          <p:cNvPr id="3" name="Footer Placeholder 2"/>
          <p:cNvSpPr>
            <a:spLocks noGrp="1"/>
          </p:cNvSpPr>
          <p:nvPr>
            <p:ph type="ftr" sz="quarter" idx="11"/>
          </p:nvPr>
        </p:nvSpPr>
        <p:spPr>
          <a:xfrm>
            <a:off x="804672" y="6227064"/>
            <a:ext cx="10588752" cy="320040"/>
          </a:xfrm>
        </p:spPr>
        <p:txBody>
          <a:bodyPr/>
          <a:lstStyle/>
          <a:p>
            <a:endParaRPr lang="fr-FR"/>
          </a:p>
        </p:txBody>
      </p:sp>
      <p:sp>
        <p:nvSpPr>
          <p:cNvPr id="4" name="Slide Number Placeholder 3"/>
          <p:cNvSpPr>
            <a:spLocks noGrp="1"/>
          </p:cNvSpPr>
          <p:nvPr>
            <p:ph type="sldNum" sz="quarter" idx="12"/>
          </p:nvPr>
        </p:nvSpPr>
        <p:spPr>
          <a:xfrm>
            <a:off x="10469880" y="320040"/>
            <a:ext cx="914400" cy="320040"/>
          </a:xfrm>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32682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0680C2E-E34B-E848-B632-9168C9D14537}" type="datetime1">
              <a:rPr lang="fr-FR" smtClean="0"/>
              <a:t>30/09/2023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40344813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fld id="{395B410F-D48B-D249-8934-F14DF15A2B5A}" type="datetime1">
              <a:rPr lang="fr-FR" smtClean="0"/>
              <a:t>30/09/2023</a:t>
            </a:fld>
            <a:endParaRPr lang="fr-FR"/>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FA444D5F-A761-4149-8427-5F476A721CF9}" type="slidenum">
              <a:rPr lang="fr-FR" smtClean="0"/>
              <a:t>‹N°›</a:t>
            </a:fld>
            <a:endParaRPr lang="fr-FR"/>
          </a:p>
        </p:txBody>
      </p:sp>
    </p:spTree>
    <p:extLst>
      <p:ext uri="{BB962C8B-B14F-4D97-AF65-F5344CB8AC3E}">
        <p14:creationId xmlns:p14="http://schemas.microsoft.com/office/powerpoint/2010/main" val="389068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60680C2E-E34B-E848-B632-9168C9D14537}" type="datetime1">
              <a:rPr lang="fr-FR" smtClean="0"/>
              <a:t>30/09/2023</a:t>
            </a:fld>
            <a:endParaRPr lang="fr-F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A444D5F-A761-4149-8427-5F476A721CF9}" type="slidenum">
              <a:rPr lang="fr-FR" smtClean="0"/>
              <a:t>‹N°›</a:t>
            </a:fld>
            <a:endParaRPr lang="fr-FR"/>
          </a:p>
        </p:txBody>
      </p:sp>
    </p:spTree>
    <p:extLst>
      <p:ext uri="{BB962C8B-B14F-4D97-AF65-F5344CB8AC3E}">
        <p14:creationId xmlns:p14="http://schemas.microsoft.com/office/powerpoint/2010/main" val="868320573"/>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hyperlink" Target="https://numeum.fr/" TargetMode="External"/><Relationship Id="rId3" Type="http://schemas.openxmlformats.org/officeDocument/2006/relationships/hyperlink" Target="https://docs.oracle.com/en/java/" TargetMode="External"/><Relationship Id="rId7" Type="http://schemas.openxmlformats.org/officeDocument/2006/relationships/hyperlink" Target="https://www.ibm.com/"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hyperlink" Target="https://developer.mozilla.org/fr/" TargetMode="External"/><Relationship Id="rId5" Type="http://schemas.openxmlformats.org/officeDocument/2006/relationships/hyperlink" Target="https://react.dev/" TargetMode="External"/><Relationship Id="rId10" Type="http://schemas.openxmlformats.org/officeDocument/2006/relationships/hyperlink" Target="https://www.cnil.fr/" TargetMode="External"/><Relationship Id="rId4" Type="http://schemas.openxmlformats.org/officeDocument/2006/relationships/hyperlink" Target="https://spring.academy/courses" TargetMode="External"/><Relationship Id="rId9" Type="http://schemas.openxmlformats.org/officeDocument/2006/relationships/hyperlink" Target="https://stackoverflow.com/"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localhost:8081/"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hyperlink" Target="https://github.com/Fatiocto/SeptArche_doc.git" TargetMode="External"/><Relationship Id="rId5" Type="http://schemas.openxmlformats.org/officeDocument/2006/relationships/hyperlink" Target="https://github.com/Fatiocto/7-arche_serveur.git" TargetMode="External"/><Relationship Id="rId4" Type="http://schemas.openxmlformats.org/officeDocument/2006/relationships/hyperlink" Target="https://github.com/Fatiocto/7-arche_client.gi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Espace réservé du numéro de diapositive 3">
            <a:extLst>
              <a:ext uri="{FF2B5EF4-FFF2-40B4-BE49-F238E27FC236}">
                <a16:creationId xmlns:a16="http://schemas.microsoft.com/office/drawing/2014/main" id="{1E130C54-4E98-B9D8-E6B2-2F9BF3DA3319}"/>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FA444D5F-A761-4149-8427-5F476A721CF9}" type="slidenum">
              <a:rPr lang="en-US" kern="1200" cap="all" baseline="0" dirty="0">
                <a:solidFill>
                  <a:schemeClr val="tx1">
                    <a:tint val="75000"/>
                  </a:schemeClr>
                </a:solidFill>
                <a:latin typeface="+mn-lt"/>
                <a:ea typeface="+mn-ea"/>
                <a:cs typeface="+mn-cs"/>
              </a:rPr>
              <a:pPr>
                <a:spcAft>
                  <a:spcPts val="600"/>
                </a:spcAft>
              </a:pPr>
              <a:t>1</a:t>
            </a:fld>
            <a:endParaRPr lang="en-US" kern="1200" cap="all" baseline="0" dirty="0">
              <a:solidFill>
                <a:schemeClr val="tx1">
                  <a:tint val="75000"/>
                </a:schemeClr>
              </a:solidFill>
              <a:latin typeface="+mn-lt"/>
              <a:ea typeface="+mn-ea"/>
              <a:cs typeface="+mn-cs"/>
            </a:endParaRPr>
          </a:p>
        </p:txBody>
      </p:sp>
      <p:sp>
        <p:nvSpPr>
          <p:cNvPr id="59" name="Freeform: Shape 58">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06DAE2CF-5E52-F3FC-CD19-CEA9CC808FEE}"/>
              </a:ext>
            </a:extLst>
          </p:cNvPr>
          <p:cNvSpPr>
            <a:spLocks noGrp="1"/>
          </p:cNvSpPr>
          <p:nvPr>
            <p:ph type="title"/>
          </p:nvPr>
        </p:nvSpPr>
        <p:spPr>
          <a:xfrm>
            <a:off x="2616277" y="2061838"/>
            <a:ext cx="6959446" cy="1662475"/>
          </a:xfrm>
          <a:prstGeom prst="rect">
            <a:avLst/>
          </a:prstGeom>
        </p:spPr>
        <p:txBody>
          <a:bodyPr vert="horz" lIns="228600" tIns="228600" rIns="228600" bIns="0" rtlCol="0" anchor="b">
            <a:normAutofit/>
          </a:bodyPr>
          <a:lstStyle/>
          <a:p>
            <a:pPr>
              <a:lnSpc>
                <a:spcPct val="80000"/>
              </a:lnSpc>
            </a:pPr>
            <a:r>
              <a:rPr lang="en-US" sz="3700" dirty="0">
                <a:ln w="0"/>
                <a:solidFill>
                  <a:srgbClr val="FFFEFF"/>
                </a:solidFill>
              </a:rPr>
              <a:t>FATIMA</a:t>
            </a:r>
            <a:br>
              <a:rPr lang="en-US" sz="3700" dirty="0">
                <a:ln w="0"/>
                <a:solidFill>
                  <a:srgbClr val="FFFEFF"/>
                </a:solidFill>
              </a:rPr>
            </a:br>
            <a:r>
              <a:rPr lang="en-US" sz="3700" dirty="0" err="1">
                <a:ln w="0"/>
                <a:solidFill>
                  <a:srgbClr val="FFFEFF"/>
                </a:solidFill>
              </a:rPr>
              <a:t>Consultante</a:t>
            </a:r>
            <a:r>
              <a:rPr lang="en-US" sz="3700" dirty="0">
                <a:ln w="0"/>
                <a:solidFill>
                  <a:srgbClr val="FFFEFF"/>
                </a:solidFill>
              </a:rPr>
              <a:t> WEB</a:t>
            </a:r>
            <a:br>
              <a:rPr lang="en-US" sz="3700" dirty="0">
                <a:ln w="0"/>
                <a:solidFill>
                  <a:srgbClr val="FFFEFF"/>
                </a:solidFill>
              </a:rPr>
            </a:br>
            <a:r>
              <a:rPr lang="en-US" sz="3700" dirty="0">
                <a:ln w="0"/>
                <a:solidFill>
                  <a:srgbClr val="FFFEFF"/>
                </a:solidFill>
              </a:rPr>
              <a:t>OCTO TECHNOLOGY</a:t>
            </a:r>
          </a:p>
        </p:txBody>
      </p:sp>
    </p:spTree>
    <p:extLst>
      <p:ext uri="{BB962C8B-B14F-4D97-AF65-F5344CB8AC3E}">
        <p14:creationId xmlns:p14="http://schemas.microsoft.com/office/powerpoint/2010/main" val="13042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C021FF-E0B7-6C2A-6FB2-ABFCB96F42E0}"/>
              </a:ext>
            </a:extLst>
          </p:cNvPr>
          <p:cNvSpPr>
            <a:spLocks noGrp="1"/>
          </p:cNvSpPr>
          <p:nvPr>
            <p:ph type="title"/>
          </p:nvPr>
        </p:nvSpPr>
        <p:spPr>
          <a:xfrm>
            <a:off x="-148193" y="227745"/>
            <a:ext cx="3352128" cy="1573863"/>
          </a:xfrm>
        </p:spPr>
        <p:txBody>
          <a:bodyPr vert="horz" lIns="91440" tIns="45720" rIns="91440" bIns="45720" rtlCol="0" anchor="ctr">
            <a:normAutofit/>
          </a:bodyPr>
          <a:lstStyle/>
          <a:p>
            <a:r>
              <a:rPr lang="en-US" sz="3600" dirty="0"/>
              <a:t>METHODE CHOISIT POUR LE PROJET </a:t>
            </a:r>
          </a:p>
        </p:txBody>
      </p:sp>
      <p:pic>
        <p:nvPicPr>
          <p:cNvPr id="4098" name="Picture 2" descr="L'agilité : une mode ou un outil ? | Service&amp;Sens">
            <a:extLst>
              <a:ext uri="{FF2B5EF4-FFF2-40B4-BE49-F238E27FC236}">
                <a16:creationId xmlns:a16="http://schemas.microsoft.com/office/drawing/2014/main" id="{1B41ECB4-BD49-6F15-0864-882455A01340}"/>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3203935" y="227744"/>
            <a:ext cx="8988065" cy="5441535"/>
          </a:xfrm>
          <a:prstGeom prst="roundRect">
            <a:avLst>
              <a:gd name="adj" fmla="val 3516"/>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5" name="Espace réservé du numéro de diapositive 4">
            <a:extLst>
              <a:ext uri="{FF2B5EF4-FFF2-40B4-BE49-F238E27FC236}">
                <a16:creationId xmlns:a16="http://schemas.microsoft.com/office/drawing/2014/main" id="{196A1B66-1FFA-140D-DE05-0179C0EBAEA1}"/>
              </a:ext>
            </a:extLst>
          </p:cNvPr>
          <p:cNvSpPr>
            <a:spLocks noGrp="1"/>
          </p:cNvSpPr>
          <p:nvPr>
            <p:ph type="sldNum" sz="quarter" idx="12"/>
          </p:nvPr>
        </p:nvSpPr>
        <p:spPr>
          <a:xfrm>
            <a:off x="10514011" y="6265130"/>
            <a:ext cx="764215" cy="365125"/>
          </a:xfrm>
        </p:spPr>
        <p:txBody>
          <a:bodyPr vert="horz" lIns="91440" tIns="45720" rIns="91440" bIns="45720" rtlCol="0" anchor="ctr">
            <a:normAutofit/>
          </a:bodyPr>
          <a:lstStyle/>
          <a:p>
            <a:pPr defTabSz="914400">
              <a:spcAft>
                <a:spcPts val="600"/>
              </a:spcAft>
            </a:pPr>
            <a:fld id="{FA444D5F-A761-4149-8427-5F476A721CF9}" type="slidenum">
              <a:rPr lang="en-US" smtClean="0"/>
              <a:pPr defTabSz="914400">
                <a:spcAft>
                  <a:spcPts val="600"/>
                </a:spcAft>
              </a:pPr>
              <a:t>10</a:t>
            </a:fld>
            <a:endParaRPr lang="en-US"/>
          </a:p>
        </p:txBody>
      </p:sp>
    </p:spTree>
    <p:extLst>
      <p:ext uri="{BB962C8B-B14F-4D97-AF65-F5344CB8AC3E}">
        <p14:creationId xmlns:p14="http://schemas.microsoft.com/office/powerpoint/2010/main" val="411585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0C7A3D-4B7D-2AD4-D238-EDC8187BEAE3}"/>
              </a:ext>
            </a:extLst>
          </p:cNvPr>
          <p:cNvSpPr>
            <a:spLocks noGrp="1"/>
          </p:cNvSpPr>
          <p:nvPr>
            <p:ph type="title"/>
          </p:nvPr>
        </p:nvSpPr>
        <p:spPr>
          <a:xfrm>
            <a:off x="324214" y="1447703"/>
            <a:ext cx="7768073" cy="1195136"/>
          </a:xfrm>
        </p:spPr>
        <p:txBody>
          <a:bodyPr vert="horz" lIns="91440" tIns="45720" rIns="91440" bIns="45720" rtlCol="0" anchor="b">
            <a:normAutofit/>
          </a:bodyPr>
          <a:lstStyle/>
          <a:p>
            <a:pPr algn="r"/>
            <a:r>
              <a:rPr lang="en-US" sz="6000" dirty="0">
                <a:solidFill>
                  <a:schemeClr val="tx1"/>
                </a:solidFill>
              </a:rPr>
              <a:t>Trello</a:t>
            </a:r>
          </a:p>
        </p:txBody>
      </p:sp>
    </p:spTree>
    <p:extLst>
      <p:ext uri="{BB962C8B-B14F-4D97-AF65-F5344CB8AC3E}">
        <p14:creationId xmlns:p14="http://schemas.microsoft.com/office/powerpoint/2010/main" val="179197091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 name="Image 3" descr="Une image contenant neige, Logiciel multimédia, texte, logiciel&#10;&#10;Description générée automatiquement">
            <a:extLst>
              <a:ext uri="{FF2B5EF4-FFF2-40B4-BE49-F238E27FC236}">
                <a16:creationId xmlns:a16="http://schemas.microsoft.com/office/drawing/2014/main" id="{39B47B9A-7406-C399-E517-ADCF99D81D0A}"/>
              </a:ext>
            </a:extLst>
          </p:cNvPr>
          <p:cNvPicPr>
            <a:picLocks noChangeAspect="1"/>
          </p:cNvPicPr>
          <p:nvPr/>
        </p:nvPicPr>
        <p:blipFill rotWithShape="1">
          <a:blip r:embed="rId4"/>
          <a:srcRect l="4889" r="4888" b="-1"/>
          <a:stretch/>
        </p:blipFill>
        <p:spPr>
          <a:xfrm>
            <a:off x="20" y="10"/>
            <a:ext cx="12191980" cy="6857990"/>
          </a:xfrm>
          <a:prstGeom prst="rect">
            <a:avLst/>
          </a:prstGeom>
        </p:spPr>
      </p:pic>
      <p:sp>
        <p:nvSpPr>
          <p:cNvPr id="3" name="Espace réservé du numéro de diapositive 2">
            <a:extLst>
              <a:ext uri="{FF2B5EF4-FFF2-40B4-BE49-F238E27FC236}">
                <a16:creationId xmlns:a16="http://schemas.microsoft.com/office/drawing/2014/main" id="{F6F12A32-B7ED-7A9B-A10F-77E4464561E5}"/>
              </a:ext>
            </a:extLst>
          </p:cNvPr>
          <p:cNvSpPr>
            <a:spLocks noGrp="1"/>
          </p:cNvSpPr>
          <p:nvPr>
            <p:ph type="sldNum" sz="quarter" idx="12"/>
          </p:nvPr>
        </p:nvSpPr>
        <p:spPr/>
        <p:txBody>
          <a:bodyPr vert="horz" lIns="91440" tIns="45720" rIns="91440" bIns="45720" rtlCol="0" anchor="ctr">
            <a:normAutofit fontScale="92500" lnSpcReduction="20000"/>
          </a:bodyPr>
          <a:lstStyle/>
          <a:p>
            <a:pPr>
              <a:spcAft>
                <a:spcPts val="600"/>
              </a:spcAft>
            </a:pPr>
            <a:fld id="{FA444D5F-A761-4149-8427-5F476A721CF9}" type="slidenum">
              <a:rPr lang="en-US" sz="1800">
                <a:solidFill>
                  <a:srgbClr val="FFFFFF"/>
                </a:solidFill>
              </a:rPr>
              <a:pPr>
                <a:spcAft>
                  <a:spcPts val="600"/>
                </a:spcAft>
              </a:pPr>
              <a:t>12</a:t>
            </a:fld>
            <a:endParaRPr lang="en-US" sz="1800">
              <a:solidFill>
                <a:srgbClr val="FFFFFF"/>
              </a:solidFill>
            </a:endParaRPr>
          </a:p>
        </p:txBody>
      </p:sp>
    </p:spTree>
    <p:extLst>
      <p:ext uri="{BB962C8B-B14F-4D97-AF65-F5344CB8AC3E}">
        <p14:creationId xmlns:p14="http://schemas.microsoft.com/office/powerpoint/2010/main" val="39883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859F4464-2D3C-E9A0-7F0F-587816F3CDA2}"/>
              </a:ext>
            </a:extLst>
          </p:cNvPr>
          <p:cNvSpPr>
            <a:spLocks noGrp="1"/>
          </p:cNvSpPr>
          <p:nvPr>
            <p:ph type="title"/>
          </p:nvPr>
        </p:nvSpPr>
        <p:spPr>
          <a:xfrm>
            <a:off x="685802" y="685800"/>
            <a:ext cx="3381946" cy="4846967"/>
          </a:xfrm>
        </p:spPr>
        <p:txBody>
          <a:bodyPr vert="horz" lIns="91440" tIns="45720" rIns="91440" bIns="45720" rtlCol="0" anchor="ctr">
            <a:normAutofit/>
          </a:bodyPr>
          <a:lstStyle/>
          <a:p>
            <a:pPr algn="l"/>
            <a:r>
              <a:rPr lang="en-US" sz="4800" dirty="0">
                <a:solidFill>
                  <a:schemeClr val="tx1"/>
                </a:solidFill>
              </a:rPr>
              <a:t>GIT</a:t>
            </a:r>
          </a:p>
        </p:txBody>
      </p:sp>
      <p:sp>
        <p:nvSpPr>
          <p:cNvPr id="7" name="Espace réservé du texte 6">
            <a:extLst>
              <a:ext uri="{FF2B5EF4-FFF2-40B4-BE49-F238E27FC236}">
                <a16:creationId xmlns:a16="http://schemas.microsoft.com/office/drawing/2014/main" id="{5488C33A-54DA-FE03-B0DE-D2783C4262A3}"/>
              </a:ext>
            </a:extLst>
          </p:cNvPr>
          <p:cNvSpPr>
            <a:spLocks noGrp="1"/>
          </p:cNvSpPr>
          <p:nvPr>
            <p:ph type="body" sz="half" idx="2"/>
          </p:nvPr>
        </p:nvSpPr>
        <p:spPr>
          <a:xfrm>
            <a:off x="1924830" y="1068549"/>
            <a:ext cx="5968621" cy="4688785"/>
          </a:xfrm>
        </p:spPr>
        <p:txBody>
          <a:bodyPr vert="horz" lIns="91440" tIns="45720" rIns="91440" bIns="45720" rtlCol="0" anchor="ctr">
            <a:normAutofit/>
          </a:bodyPr>
          <a:lstStyle/>
          <a:p>
            <a:pPr indent="-228600" algn="l">
              <a:buFont typeface="Arial" panose="020B0604020202020204" pitchFamily="34" charset="0"/>
              <a:buChar char="•"/>
            </a:pPr>
            <a:r>
              <a:rPr lang="en-US" sz="2800" dirty="0" err="1">
                <a:solidFill>
                  <a:schemeClr val="tx1"/>
                </a:solidFill>
                <a:latin typeface="+mj-lt"/>
              </a:rPr>
              <a:t>Outils</a:t>
            </a:r>
            <a:r>
              <a:rPr lang="en-US" sz="2800" dirty="0">
                <a:solidFill>
                  <a:schemeClr val="tx1"/>
                </a:solidFill>
                <a:latin typeface="+mj-lt"/>
              </a:rPr>
              <a:t> de versioning du code</a:t>
            </a:r>
          </a:p>
          <a:p>
            <a:pPr indent="-228600" algn="l">
              <a:buFont typeface="Arial" panose="020B0604020202020204" pitchFamily="34" charset="0"/>
              <a:buChar char="•"/>
            </a:pPr>
            <a:r>
              <a:rPr lang="en-US" sz="2800" dirty="0" err="1">
                <a:solidFill>
                  <a:schemeClr val="tx1"/>
                </a:solidFill>
                <a:latin typeface="+mj-lt"/>
              </a:rPr>
              <a:t>Historique</a:t>
            </a:r>
            <a:r>
              <a:rPr lang="en-US" sz="2800" dirty="0">
                <a:solidFill>
                  <a:schemeClr val="tx1"/>
                </a:solidFill>
                <a:latin typeface="+mj-lt"/>
              </a:rPr>
              <a:t> </a:t>
            </a:r>
          </a:p>
          <a:p>
            <a:pPr indent="-228600" algn="l">
              <a:buFont typeface="Arial" panose="020B0604020202020204" pitchFamily="34" charset="0"/>
              <a:buChar char="•"/>
            </a:pPr>
            <a:r>
              <a:rPr lang="en-US" sz="2800" dirty="0">
                <a:solidFill>
                  <a:schemeClr val="tx1"/>
                </a:solidFill>
                <a:latin typeface="+mj-lt"/>
              </a:rPr>
              <a:t>Travail </a:t>
            </a:r>
            <a:r>
              <a:rPr lang="en-US" sz="2800" dirty="0" err="1">
                <a:solidFill>
                  <a:schemeClr val="tx1"/>
                </a:solidFill>
                <a:latin typeface="+mj-lt"/>
              </a:rPr>
              <a:t>collaboratif</a:t>
            </a:r>
            <a:endParaRPr lang="en-US" sz="2800" dirty="0">
              <a:solidFill>
                <a:schemeClr val="tx1"/>
              </a:solidFill>
              <a:latin typeface="+mj-lt"/>
            </a:endParaRPr>
          </a:p>
          <a:p>
            <a:pPr indent="-228600" algn="l">
              <a:buFont typeface="Arial" panose="020B0604020202020204" pitchFamily="34" charset="0"/>
              <a:buChar char="•"/>
            </a:pPr>
            <a:r>
              <a:rPr lang="en-US" sz="2800" dirty="0" err="1">
                <a:solidFill>
                  <a:schemeClr val="tx1"/>
                </a:solidFill>
                <a:latin typeface="+mj-lt"/>
              </a:rPr>
              <a:t>Différentes</a:t>
            </a:r>
            <a:r>
              <a:rPr lang="en-US" sz="2800" dirty="0">
                <a:solidFill>
                  <a:schemeClr val="tx1"/>
                </a:solidFill>
                <a:latin typeface="+mj-lt"/>
              </a:rPr>
              <a:t> branches (features)</a:t>
            </a:r>
          </a:p>
        </p:txBody>
      </p:sp>
      <p:sp>
        <p:nvSpPr>
          <p:cNvPr id="4" name="Espace réservé du numéro de diapositive 3">
            <a:extLst>
              <a:ext uri="{FF2B5EF4-FFF2-40B4-BE49-F238E27FC236}">
                <a16:creationId xmlns:a16="http://schemas.microsoft.com/office/drawing/2014/main" id="{E5F9E85A-5B5D-55C4-12EB-F14ABA28BBE3}"/>
              </a:ext>
            </a:extLst>
          </p:cNvPr>
          <p:cNvSpPr>
            <a:spLocks noGrp="1"/>
          </p:cNvSpPr>
          <p:nvPr>
            <p:ph type="sldNum" sz="quarter" idx="12"/>
          </p:nvPr>
        </p:nvSpPr>
        <p:spPr>
          <a:xfrm>
            <a:off x="10526219" y="5757334"/>
            <a:ext cx="907186" cy="498470"/>
          </a:xfrm>
        </p:spPr>
        <p:txBody>
          <a:bodyPr vert="horz" lIns="91440" tIns="45720" rIns="91440" bIns="45720" rtlCol="0" anchor="ctr">
            <a:normAutofit/>
          </a:bodyPr>
          <a:lstStyle/>
          <a:p>
            <a:pPr>
              <a:spcAft>
                <a:spcPts val="600"/>
              </a:spcAft>
            </a:pPr>
            <a:fld id="{FA444D5F-A761-4149-8427-5F476A721CF9}" type="slidenum">
              <a:rPr lang="en-US" sz="1800" kern="1200" cap="all" baseline="0">
                <a:solidFill>
                  <a:schemeClr val="tx2"/>
                </a:solidFill>
                <a:latin typeface="+mn-lt"/>
                <a:ea typeface="+mn-ea"/>
                <a:cs typeface="+mn-cs"/>
              </a:rPr>
              <a:pPr>
                <a:spcAft>
                  <a:spcPts val="600"/>
                </a:spcAft>
              </a:pPr>
              <a:t>13</a:t>
            </a:fld>
            <a:endParaRPr lang="en-US" sz="1800" kern="1200" cap="all" baseline="0">
              <a:solidFill>
                <a:schemeClr val="tx2"/>
              </a:solidFill>
              <a:latin typeface="+mn-lt"/>
              <a:ea typeface="+mn-ea"/>
              <a:cs typeface="+mn-cs"/>
            </a:endParaRPr>
          </a:p>
        </p:txBody>
      </p:sp>
    </p:spTree>
    <p:extLst>
      <p:ext uri="{BB962C8B-B14F-4D97-AF65-F5344CB8AC3E}">
        <p14:creationId xmlns:p14="http://schemas.microsoft.com/office/powerpoint/2010/main" val="1173484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0" name="Espace réservé du contenu 19" descr="Une image contenant logiciel, texte, Logiciel multimédia, capture d’écran&#10;&#10;Description générée automatiquement">
            <a:extLst>
              <a:ext uri="{FF2B5EF4-FFF2-40B4-BE49-F238E27FC236}">
                <a16:creationId xmlns:a16="http://schemas.microsoft.com/office/drawing/2014/main" id="{4A687CC8-1C56-1E56-AE05-C0AD1B455D81}"/>
              </a:ext>
            </a:extLst>
          </p:cNvPr>
          <p:cNvPicPr>
            <a:picLocks noGrp="1" noChangeAspect="1"/>
          </p:cNvPicPr>
          <p:nvPr>
            <p:ph sz="quarter" idx="13"/>
          </p:nvPr>
        </p:nvPicPr>
        <p:blipFill>
          <a:blip r:embed="rId4"/>
          <a:stretch>
            <a:fillRect/>
          </a:stretch>
        </p:blipFill>
        <p:spPr>
          <a:xfrm>
            <a:off x="244952" y="438486"/>
            <a:ext cx="11773291" cy="5981027"/>
          </a:xfrm>
          <a:prstGeom prst="rect">
            <a:avLst/>
          </a:prstGeom>
        </p:spPr>
      </p:pic>
      <p:sp>
        <p:nvSpPr>
          <p:cNvPr id="5" name="Espace réservé du numéro de diapositive 4">
            <a:extLst>
              <a:ext uri="{FF2B5EF4-FFF2-40B4-BE49-F238E27FC236}">
                <a16:creationId xmlns:a16="http://schemas.microsoft.com/office/drawing/2014/main" id="{EBBE3639-C438-72F1-13AF-9FEB95F474EB}"/>
              </a:ext>
            </a:extLst>
          </p:cNvPr>
          <p:cNvSpPr>
            <a:spLocks noGrp="1"/>
          </p:cNvSpPr>
          <p:nvPr>
            <p:ph type="sldNum" sz="quarter" idx="12"/>
          </p:nvPr>
        </p:nvSpPr>
        <p:spPr>
          <a:xfrm>
            <a:off x="6287121" y="6345169"/>
            <a:ext cx="907186" cy="498470"/>
          </a:xfrm>
        </p:spPr>
        <p:txBody>
          <a:bodyPr vert="horz" lIns="91440" tIns="45720" rIns="91440" bIns="45720" rtlCol="0" anchor="ctr">
            <a:normAutofit/>
          </a:bodyPr>
          <a:lstStyle/>
          <a:p>
            <a:pPr>
              <a:spcAft>
                <a:spcPts val="600"/>
              </a:spcAft>
            </a:pPr>
            <a:fld id="{FA444D5F-A761-4149-8427-5F476A721CF9}" type="slidenum">
              <a:rPr lang="en-US" sz="1800">
                <a:solidFill>
                  <a:srgbClr val="FFFFFF"/>
                </a:solidFill>
              </a:rPr>
              <a:pPr>
                <a:spcAft>
                  <a:spcPts val="600"/>
                </a:spcAft>
              </a:pPr>
              <a:t>14</a:t>
            </a:fld>
            <a:endParaRPr lang="en-US" sz="1800">
              <a:solidFill>
                <a:srgbClr val="FFFFFF"/>
              </a:solidFill>
            </a:endParaRPr>
          </a:p>
        </p:txBody>
      </p:sp>
    </p:spTree>
    <p:extLst>
      <p:ext uri="{BB962C8B-B14F-4D97-AF65-F5344CB8AC3E}">
        <p14:creationId xmlns:p14="http://schemas.microsoft.com/office/powerpoint/2010/main" val="325723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98AFA7-1729-A6F9-DC1E-CBE992049FA4}"/>
              </a:ext>
            </a:extLst>
          </p:cNvPr>
          <p:cNvSpPr>
            <a:spLocks noGrp="1"/>
          </p:cNvSpPr>
          <p:nvPr>
            <p:ph type="title"/>
          </p:nvPr>
        </p:nvSpPr>
        <p:spPr/>
        <p:txBody>
          <a:bodyPr/>
          <a:lstStyle/>
          <a:p>
            <a:r>
              <a:rPr lang="fr-FR" dirty="0"/>
              <a:t>Analyses des risques</a:t>
            </a:r>
          </a:p>
        </p:txBody>
      </p:sp>
      <p:sp>
        <p:nvSpPr>
          <p:cNvPr id="6" name="Espace réservé du texte 5">
            <a:extLst>
              <a:ext uri="{FF2B5EF4-FFF2-40B4-BE49-F238E27FC236}">
                <a16:creationId xmlns:a16="http://schemas.microsoft.com/office/drawing/2014/main" id="{402DE009-EBF1-188F-AE27-95C03A12043B}"/>
              </a:ext>
            </a:extLst>
          </p:cNvPr>
          <p:cNvSpPr>
            <a:spLocks noGrp="1"/>
          </p:cNvSpPr>
          <p:nvPr>
            <p:ph type="body" idx="1"/>
          </p:nvPr>
        </p:nvSpPr>
        <p:spPr/>
        <p:txBody>
          <a:bodyPr/>
          <a:lstStyle/>
          <a:p>
            <a:r>
              <a:rPr lang="fr-FR" b="1" dirty="0">
                <a:latin typeface="+mj-lt"/>
              </a:rPr>
              <a:t>Prévues</a:t>
            </a:r>
          </a:p>
        </p:txBody>
      </p:sp>
      <p:sp>
        <p:nvSpPr>
          <p:cNvPr id="10" name="Espace réservé du texte 9">
            <a:extLst>
              <a:ext uri="{FF2B5EF4-FFF2-40B4-BE49-F238E27FC236}">
                <a16:creationId xmlns:a16="http://schemas.microsoft.com/office/drawing/2014/main" id="{959B368B-1BFC-D14B-9D0F-A4B6354F5FA2}"/>
              </a:ext>
            </a:extLst>
          </p:cNvPr>
          <p:cNvSpPr>
            <a:spLocks noGrp="1"/>
          </p:cNvSpPr>
          <p:nvPr>
            <p:ph type="body" sz="half" idx="15"/>
          </p:nvPr>
        </p:nvSpPr>
        <p:spPr>
          <a:xfrm>
            <a:off x="7194307" y="2637714"/>
            <a:ext cx="3310128" cy="2734928"/>
          </a:xfrm>
        </p:spPr>
        <p:txBody>
          <a:bodyPr/>
          <a:lstStyle/>
          <a:p>
            <a:pPr marL="285750" indent="-285750" algn="l">
              <a:buFont typeface="Arial" panose="020B0604020202020204" pitchFamily="34" charset="0"/>
              <a:buChar char="•"/>
            </a:pPr>
            <a:r>
              <a:rPr lang="fr-FR" dirty="0">
                <a:latin typeface="+mj-lt"/>
              </a:rPr>
              <a:t>ABSENCES : MALADIE</a:t>
            </a:r>
          </a:p>
          <a:p>
            <a:pPr marL="285750" indent="-285750" algn="l">
              <a:buFont typeface="Arial" panose="020B0604020202020204" pitchFamily="34" charset="0"/>
              <a:buChar char="•"/>
            </a:pPr>
            <a:r>
              <a:rPr lang="fr-FR" dirty="0">
                <a:latin typeface="+mj-lt"/>
              </a:rPr>
              <a:t>PROBLÈME PC</a:t>
            </a:r>
          </a:p>
          <a:p>
            <a:pPr marL="285750" indent="-285750" algn="l">
              <a:buFont typeface="Arial" panose="020B0604020202020204" pitchFamily="34" charset="0"/>
              <a:buChar char="•"/>
            </a:pPr>
            <a:r>
              <a:rPr lang="fr-FR" dirty="0">
                <a:latin typeface="+mj-lt"/>
              </a:rPr>
              <a:t>CHANGEMENT DE PC</a:t>
            </a:r>
          </a:p>
          <a:p>
            <a:pPr marL="285750" indent="-285750" algn="l">
              <a:buFont typeface="Arial" panose="020B0604020202020204" pitchFamily="34" charset="0"/>
              <a:buChar char="•"/>
            </a:pPr>
            <a:r>
              <a:rPr lang="fr-FR" dirty="0">
                <a:latin typeface="+mj-lt"/>
              </a:rPr>
              <a:t>PANNE DE WIFI</a:t>
            </a:r>
          </a:p>
          <a:p>
            <a:endParaRPr lang="fr-FR" dirty="0"/>
          </a:p>
        </p:txBody>
      </p:sp>
      <p:sp>
        <p:nvSpPr>
          <p:cNvPr id="7" name="Espace réservé du texte 6">
            <a:extLst>
              <a:ext uri="{FF2B5EF4-FFF2-40B4-BE49-F238E27FC236}">
                <a16:creationId xmlns:a16="http://schemas.microsoft.com/office/drawing/2014/main" id="{602EF030-5C1F-755B-C27E-05E3DE87A169}"/>
              </a:ext>
            </a:extLst>
          </p:cNvPr>
          <p:cNvSpPr>
            <a:spLocks noGrp="1"/>
          </p:cNvSpPr>
          <p:nvPr>
            <p:ph type="body" sz="quarter" idx="3"/>
          </p:nvPr>
        </p:nvSpPr>
        <p:spPr>
          <a:xfrm>
            <a:off x="7159752" y="1980620"/>
            <a:ext cx="3310128" cy="576262"/>
          </a:xfrm>
        </p:spPr>
        <p:txBody>
          <a:bodyPr/>
          <a:lstStyle/>
          <a:p>
            <a:r>
              <a:rPr lang="fr-FR" b="1" dirty="0">
                <a:latin typeface="+mj-lt"/>
              </a:rPr>
              <a:t>Imprévues</a:t>
            </a:r>
          </a:p>
        </p:txBody>
      </p:sp>
      <p:sp>
        <p:nvSpPr>
          <p:cNvPr id="3" name="Espace réservé du numéro de diapositive 2">
            <a:extLst>
              <a:ext uri="{FF2B5EF4-FFF2-40B4-BE49-F238E27FC236}">
                <a16:creationId xmlns:a16="http://schemas.microsoft.com/office/drawing/2014/main" id="{7AE86246-E8C8-B427-DF47-D2FEBC024EBB}"/>
              </a:ext>
            </a:extLst>
          </p:cNvPr>
          <p:cNvSpPr>
            <a:spLocks noGrp="1"/>
          </p:cNvSpPr>
          <p:nvPr>
            <p:ph type="sldNum" sz="quarter" idx="12"/>
          </p:nvPr>
        </p:nvSpPr>
        <p:spPr/>
        <p:txBody>
          <a:bodyPr/>
          <a:lstStyle/>
          <a:p>
            <a:fld id="{FA444D5F-A761-4149-8427-5F476A721CF9}" type="slidenum">
              <a:rPr lang="fr-FR" smtClean="0"/>
              <a:t>15</a:t>
            </a:fld>
            <a:endParaRPr lang="fr-FR"/>
          </a:p>
        </p:txBody>
      </p:sp>
      <p:sp>
        <p:nvSpPr>
          <p:cNvPr id="5" name="ZoneTexte 4">
            <a:extLst>
              <a:ext uri="{FF2B5EF4-FFF2-40B4-BE49-F238E27FC236}">
                <a16:creationId xmlns:a16="http://schemas.microsoft.com/office/drawing/2014/main" id="{1B340484-7EF0-AF03-3CC4-F5D683E981FB}"/>
              </a:ext>
            </a:extLst>
          </p:cNvPr>
          <p:cNvSpPr txBox="1"/>
          <p:nvPr/>
        </p:nvSpPr>
        <p:spPr>
          <a:xfrm>
            <a:off x="944617" y="2637714"/>
            <a:ext cx="6102626" cy="1477328"/>
          </a:xfrm>
          <a:prstGeom prst="rect">
            <a:avLst/>
          </a:prstGeom>
          <a:noFill/>
        </p:spPr>
        <p:txBody>
          <a:bodyPr wrap="square">
            <a:spAutoFit/>
          </a:bodyPr>
          <a:lstStyle/>
          <a:p>
            <a:pPr marL="285750" indent="-285750">
              <a:buFont typeface="Arial" panose="020B0604020202020204" pitchFamily="34" charset="0"/>
              <a:buChar char="•"/>
            </a:pPr>
            <a:r>
              <a:rPr lang="fr-FR" dirty="0">
                <a:latin typeface="+mj-lt"/>
              </a:rPr>
              <a:t>Un développeur</a:t>
            </a:r>
          </a:p>
          <a:p>
            <a:pPr marL="285750" indent="-285750">
              <a:buFont typeface="Arial" panose="020B0604020202020204" pitchFamily="34" charset="0"/>
              <a:buChar char="•"/>
            </a:pPr>
            <a:r>
              <a:rPr lang="fr-FR" dirty="0">
                <a:latin typeface="+mj-lt"/>
              </a:rPr>
              <a:t>Profil junior</a:t>
            </a:r>
          </a:p>
          <a:p>
            <a:pPr marL="285750" indent="-285750">
              <a:buFont typeface="Arial" panose="020B0604020202020204" pitchFamily="34" charset="0"/>
              <a:buChar char="•"/>
            </a:pPr>
            <a:r>
              <a:rPr lang="fr-FR" dirty="0">
                <a:latin typeface="+mj-lt"/>
              </a:rPr>
              <a:t>Travail sur d’autres missions</a:t>
            </a:r>
          </a:p>
          <a:p>
            <a:pPr marL="285750" indent="-285750">
              <a:buFont typeface="Arial" panose="020B0604020202020204" pitchFamily="34" charset="0"/>
              <a:buChar char="•"/>
            </a:pPr>
            <a:r>
              <a:rPr lang="fr-FR" dirty="0">
                <a:latin typeface="+mj-lt"/>
              </a:rPr>
              <a:t>Coût: dépassement du temps</a:t>
            </a:r>
          </a:p>
          <a:p>
            <a:pPr marL="285750" indent="-285750">
              <a:buFont typeface="Arial" panose="020B0604020202020204" pitchFamily="34" charset="0"/>
              <a:buChar char="•"/>
            </a:pPr>
            <a:r>
              <a:rPr lang="fr-FR" dirty="0">
                <a:latin typeface="+mj-lt"/>
              </a:rPr>
              <a:t>Absences : CP, Temps partiel. </a:t>
            </a:r>
          </a:p>
        </p:txBody>
      </p:sp>
    </p:spTree>
    <p:extLst>
      <p:ext uri="{BB962C8B-B14F-4D97-AF65-F5344CB8AC3E}">
        <p14:creationId xmlns:p14="http://schemas.microsoft.com/office/powerpoint/2010/main" val="261955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3DF9B1-7874-B487-3338-CF02AE865E25}"/>
              </a:ext>
            </a:extLst>
          </p:cNvPr>
          <p:cNvPicPr>
            <a:picLocks noChangeAspect="1"/>
          </p:cNvPicPr>
          <p:nvPr/>
        </p:nvPicPr>
        <p:blipFill rotWithShape="1">
          <a:blip r:embed="rId3"/>
          <a:srcRect l="35938" r="25333" b="1"/>
          <a:stretch/>
        </p:blipFill>
        <p:spPr>
          <a:xfrm>
            <a:off x="8926286" y="97976"/>
            <a:ext cx="3265714" cy="6733898"/>
          </a:xfrm>
          <a:prstGeom prst="rect">
            <a:avLst/>
          </a:prstGeom>
        </p:spPr>
      </p:pic>
      <p:sp>
        <p:nvSpPr>
          <p:cNvPr id="2" name="Titre 1">
            <a:extLst>
              <a:ext uri="{FF2B5EF4-FFF2-40B4-BE49-F238E27FC236}">
                <a16:creationId xmlns:a16="http://schemas.microsoft.com/office/drawing/2014/main" id="{A3B87B95-4CC9-4C63-1007-F35800EAF87A}"/>
              </a:ext>
            </a:extLst>
          </p:cNvPr>
          <p:cNvSpPr>
            <a:spLocks noGrp="1"/>
          </p:cNvSpPr>
          <p:nvPr>
            <p:ph type="title"/>
          </p:nvPr>
        </p:nvSpPr>
        <p:spPr>
          <a:xfrm>
            <a:off x="1028075" y="383176"/>
            <a:ext cx="3935688" cy="769218"/>
          </a:xfrm>
        </p:spPr>
        <p:txBody>
          <a:bodyPr>
            <a:noAutofit/>
          </a:bodyPr>
          <a:lstStyle/>
          <a:p>
            <a:r>
              <a:rPr lang="fr-FR" b="1" i="1" dirty="0">
                <a:solidFill>
                  <a:schemeClr val="accent1"/>
                </a:solidFill>
              </a:rPr>
              <a:t>3.MODÉLISATION</a:t>
            </a:r>
          </a:p>
        </p:txBody>
      </p:sp>
      <p:sp>
        <p:nvSpPr>
          <p:cNvPr id="3" name="Espace réservé du contenu 2">
            <a:extLst>
              <a:ext uri="{FF2B5EF4-FFF2-40B4-BE49-F238E27FC236}">
                <a16:creationId xmlns:a16="http://schemas.microsoft.com/office/drawing/2014/main" id="{B7B18091-17AA-3DF4-EF11-C20C63088F60}"/>
              </a:ext>
            </a:extLst>
          </p:cNvPr>
          <p:cNvSpPr>
            <a:spLocks noGrp="1"/>
          </p:cNvSpPr>
          <p:nvPr>
            <p:ph sz="quarter" idx="13"/>
          </p:nvPr>
        </p:nvSpPr>
        <p:spPr>
          <a:xfrm>
            <a:off x="443929" y="1303164"/>
            <a:ext cx="6200163" cy="5181599"/>
          </a:xfrm>
        </p:spPr>
        <p:txBody>
          <a:bodyPr>
            <a:normAutofit/>
          </a:bodyPr>
          <a:lstStyle/>
          <a:p>
            <a:pPr lvl="1">
              <a:buFont typeface="Wingdings" pitchFamily="2" charset="2"/>
              <a:buChar char="Ø"/>
            </a:pPr>
            <a:r>
              <a:rPr lang="fr-FR" dirty="0">
                <a:latin typeface="+mj-lt"/>
              </a:rPr>
              <a:t>UML (langage de modélisation unifié)</a:t>
            </a:r>
          </a:p>
          <a:p>
            <a:pPr lvl="1">
              <a:buFont typeface="Wingdings" pitchFamily="2" charset="2"/>
              <a:buChar char="Ø"/>
            </a:pPr>
            <a:r>
              <a:rPr lang="fr-FR" dirty="0">
                <a:latin typeface="+mj-lt"/>
              </a:rPr>
              <a:t>Modèle relationnel</a:t>
            </a:r>
          </a:p>
          <a:p>
            <a:pPr lvl="1">
              <a:buFont typeface="Wingdings" pitchFamily="2" charset="2"/>
              <a:buChar char="Ø"/>
            </a:pPr>
            <a:r>
              <a:rPr lang="fr-FR" dirty="0">
                <a:latin typeface="+mj-lt"/>
              </a:rPr>
              <a:t>Architecture</a:t>
            </a:r>
          </a:p>
          <a:p>
            <a:pPr lvl="1">
              <a:buFont typeface="Wingdings" pitchFamily="2" charset="2"/>
              <a:buChar char="Ø"/>
            </a:pPr>
            <a:r>
              <a:rPr lang="fr-FR" dirty="0">
                <a:latin typeface="+mj-lt"/>
              </a:rPr>
              <a:t>Schémas</a:t>
            </a:r>
          </a:p>
        </p:txBody>
      </p:sp>
      <p:sp>
        <p:nvSpPr>
          <p:cNvPr id="5" name="Espace réservé du numéro de diapositive 4">
            <a:extLst>
              <a:ext uri="{FF2B5EF4-FFF2-40B4-BE49-F238E27FC236}">
                <a16:creationId xmlns:a16="http://schemas.microsoft.com/office/drawing/2014/main" id="{508D09B1-A876-A491-5182-5393960505FA}"/>
              </a:ext>
            </a:extLst>
          </p:cNvPr>
          <p:cNvSpPr>
            <a:spLocks noGrp="1"/>
          </p:cNvSpPr>
          <p:nvPr>
            <p:ph type="sldNum" sz="quarter" idx="12"/>
          </p:nvPr>
        </p:nvSpPr>
        <p:spPr/>
        <p:txBody>
          <a:bodyPr>
            <a:normAutofit/>
          </a:bodyPr>
          <a:lstStyle/>
          <a:p>
            <a:pPr>
              <a:spcAft>
                <a:spcPts val="600"/>
              </a:spcAft>
            </a:pPr>
            <a:fld id="{FA444D5F-A761-4149-8427-5F476A721CF9}" type="slidenum">
              <a:rPr lang="fr-FR">
                <a:solidFill>
                  <a:srgbClr val="FFFFFF"/>
                </a:solidFill>
              </a:rPr>
              <a:pPr>
                <a:spcAft>
                  <a:spcPts val="600"/>
                </a:spcAft>
              </a:pPr>
              <a:t>16</a:t>
            </a:fld>
            <a:endParaRPr lang="fr-FR" dirty="0">
              <a:solidFill>
                <a:srgbClr val="FFFFFF"/>
              </a:solidFill>
            </a:endParaRPr>
          </a:p>
        </p:txBody>
      </p:sp>
    </p:spTree>
    <p:extLst>
      <p:ext uri="{BB962C8B-B14F-4D97-AF65-F5344CB8AC3E}">
        <p14:creationId xmlns:p14="http://schemas.microsoft.com/office/powerpoint/2010/main" val="3062591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3AE91E0-E0F1-9F03-00A7-24765AA4A0E4}"/>
              </a:ext>
            </a:extLst>
          </p:cNvPr>
          <p:cNvSpPr>
            <a:spLocks noGrp="1"/>
          </p:cNvSpPr>
          <p:nvPr>
            <p:ph sz="quarter" idx="13"/>
          </p:nvPr>
        </p:nvSpPr>
        <p:spPr/>
        <p:txBody>
          <a:bodyPr/>
          <a:lstStyle/>
          <a:p>
            <a:endParaRPr lang="fr-FR" dirty="0"/>
          </a:p>
          <a:p>
            <a:r>
              <a:rPr lang="fr-FR" dirty="0">
                <a:latin typeface="+mj-lt"/>
              </a:rPr>
              <a:t>Cas d’utilisation</a:t>
            </a:r>
          </a:p>
          <a:p>
            <a:r>
              <a:rPr lang="fr-FR" dirty="0">
                <a:latin typeface="+mj-lt"/>
              </a:rPr>
              <a:t>Diagramme d’activité </a:t>
            </a:r>
          </a:p>
          <a:p>
            <a:r>
              <a:rPr lang="fr-FR" dirty="0">
                <a:latin typeface="+mj-lt"/>
              </a:rPr>
              <a:t>Diagramme de classes</a:t>
            </a:r>
          </a:p>
          <a:p>
            <a:endParaRPr lang="fr-FR" dirty="0"/>
          </a:p>
          <a:p>
            <a:endParaRPr lang="fr-FR" dirty="0"/>
          </a:p>
        </p:txBody>
      </p:sp>
      <p:sp>
        <p:nvSpPr>
          <p:cNvPr id="5" name="Espace réservé du numéro de diapositive 4">
            <a:extLst>
              <a:ext uri="{FF2B5EF4-FFF2-40B4-BE49-F238E27FC236}">
                <a16:creationId xmlns:a16="http://schemas.microsoft.com/office/drawing/2014/main" id="{27D99469-2A25-01F6-3A43-7BDE2D333D5B}"/>
              </a:ext>
            </a:extLst>
          </p:cNvPr>
          <p:cNvSpPr>
            <a:spLocks noGrp="1"/>
          </p:cNvSpPr>
          <p:nvPr>
            <p:ph type="sldNum" sz="quarter" idx="12"/>
          </p:nvPr>
        </p:nvSpPr>
        <p:spPr/>
        <p:txBody>
          <a:bodyPr/>
          <a:lstStyle/>
          <a:p>
            <a:fld id="{FA444D5F-A761-4149-8427-5F476A721CF9}" type="slidenum">
              <a:rPr lang="fr-FR" smtClean="0"/>
              <a:t>17</a:t>
            </a:fld>
            <a:endParaRPr lang="fr-FR"/>
          </a:p>
        </p:txBody>
      </p:sp>
      <p:pic>
        <p:nvPicPr>
          <p:cNvPr id="1026" name="Picture 2" descr="UML (informatique) — Wikipédia">
            <a:extLst>
              <a:ext uri="{FF2B5EF4-FFF2-40B4-BE49-F238E27FC236}">
                <a16:creationId xmlns:a16="http://schemas.microsoft.com/office/drawing/2014/main" id="{10B61A97-0693-007A-AC78-2285D0DC0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40100" cy="24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76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7" name="Espace réservé du contenu 6" descr="Une image contenant texte, diagramme, capture d’écran, ligne&#10;&#10;Description générée automatiquement">
            <a:extLst>
              <a:ext uri="{FF2B5EF4-FFF2-40B4-BE49-F238E27FC236}">
                <a16:creationId xmlns:a16="http://schemas.microsoft.com/office/drawing/2014/main" id="{9510B51A-1E4E-E20A-C0D8-F240E011128A}"/>
              </a:ext>
            </a:extLst>
          </p:cNvPr>
          <p:cNvPicPr>
            <a:picLocks noGrp="1" noChangeAspect="1"/>
          </p:cNvPicPr>
          <p:nvPr>
            <p:ph sz="quarter" idx="13"/>
          </p:nvPr>
        </p:nvPicPr>
        <p:blipFill>
          <a:blip r:embed="rId4"/>
          <a:stretch>
            <a:fillRect/>
          </a:stretch>
        </p:blipFill>
        <p:spPr>
          <a:xfrm>
            <a:off x="2478425" y="643467"/>
            <a:ext cx="7235150" cy="5571066"/>
          </a:xfrm>
          <a:prstGeom prst="rect">
            <a:avLst/>
          </a:prstGeom>
        </p:spPr>
      </p:pic>
      <p:sp>
        <p:nvSpPr>
          <p:cNvPr id="5" name="Espace réservé du numéro de diapositive 4">
            <a:extLst>
              <a:ext uri="{FF2B5EF4-FFF2-40B4-BE49-F238E27FC236}">
                <a16:creationId xmlns:a16="http://schemas.microsoft.com/office/drawing/2014/main" id="{70C928A9-6384-EDF0-8C58-37AC53580D65}"/>
              </a:ext>
            </a:extLst>
          </p:cNvPr>
          <p:cNvSpPr>
            <a:spLocks noGrp="1"/>
          </p:cNvSpPr>
          <p:nvPr>
            <p:ph type="sldNum" sz="quarter" idx="12"/>
          </p:nvPr>
        </p:nvSpPr>
        <p:spPr>
          <a:xfrm>
            <a:off x="6287121" y="6345169"/>
            <a:ext cx="907186" cy="498470"/>
          </a:xfrm>
        </p:spPr>
        <p:txBody>
          <a:bodyPr vert="horz" lIns="91440" tIns="45720" rIns="91440" bIns="45720" rtlCol="0" anchor="ctr">
            <a:normAutofit/>
          </a:bodyPr>
          <a:lstStyle/>
          <a:p>
            <a:pPr>
              <a:spcAft>
                <a:spcPts val="600"/>
              </a:spcAft>
            </a:pPr>
            <a:fld id="{FA444D5F-A761-4149-8427-5F476A721CF9}" type="slidenum">
              <a:rPr lang="en-US" sz="1800">
                <a:solidFill>
                  <a:srgbClr val="FFFFFF"/>
                </a:solidFill>
              </a:rPr>
              <a:pPr>
                <a:spcAft>
                  <a:spcPts val="600"/>
                </a:spcAft>
              </a:pPr>
              <a:t>18</a:t>
            </a:fld>
            <a:endParaRPr lang="en-US" sz="1800">
              <a:solidFill>
                <a:srgbClr val="FFFFFF"/>
              </a:solidFill>
            </a:endParaRPr>
          </a:p>
        </p:txBody>
      </p:sp>
    </p:spTree>
    <p:extLst>
      <p:ext uri="{BB962C8B-B14F-4D97-AF65-F5344CB8AC3E}">
        <p14:creationId xmlns:p14="http://schemas.microsoft.com/office/powerpoint/2010/main" val="316162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CBBD1E7-A335-5557-0A4E-F7C42F6FFDA6}"/>
              </a:ext>
            </a:extLst>
          </p:cNvPr>
          <p:cNvSpPr txBox="1"/>
          <p:nvPr/>
        </p:nvSpPr>
        <p:spPr>
          <a:xfrm>
            <a:off x="913775" y="1343377"/>
            <a:ext cx="4860492" cy="393029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i="1" cap="all" dirty="0" err="1">
                <a:latin typeface="+mj-lt"/>
                <a:ea typeface="+mj-ea"/>
                <a:cs typeface="+mj-cs"/>
              </a:rPr>
              <a:t>Diagramme</a:t>
            </a:r>
            <a:r>
              <a:rPr lang="en-US" sz="4800" b="1" i="1" cap="all" dirty="0">
                <a:latin typeface="+mj-lt"/>
                <a:ea typeface="+mj-ea"/>
                <a:cs typeface="+mj-cs"/>
              </a:rPr>
              <a:t> de classes</a:t>
            </a:r>
          </a:p>
        </p:txBody>
      </p:sp>
      <p:sp>
        <p:nvSpPr>
          <p:cNvPr id="2" name="Espace réservé du numéro de diapositive 1">
            <a:extLst>
              <a:ext uri="{FF2B5EF4-FFF2-40B4-BE49-F238E27FC236}">
                <a16:creationId xmlns:a16="http://schemas.microsoft.com/office/drawing/2014/main" id="{B3CABC38-30D1-BE2C-B54D-B79C9CF5AC1E}"/>
              </a:ext>
            </a:extLst>
          </p:cNvPr>
          <p:cNvSpPr>
            <a:spLocks noGrp="1"/>
          </p:cNvSpPr>
          <p:nvPr>
            <p:ph type="sldNum" sz="quarter" idx="12"/>
          </p:nvPr>
        </p:nvSpPr>
        <p:spPr/>
        <p:txBody>
          <a:bodyPr vert="horz" lIns="91440" tIns="45720" rIns="91440" bIns="45720" rtlCol="0" anchor="ctr">
            <a:normAutofit/>
          </a:bodyPr>
          <a:lstStyle/>
          <a:p>
            <a:pPr>
              <a:spcAft>
                <a:spcPts val="600"/>
              </a:spcAft>
            </a:pPr>
            <a:fld id="{FA444D5F-A761-4149-8427-5F476A721CF9}" type="slidenum">
              <a:rPr lang="en-US" kern="1200" dirty="0">
                <a:solidFill>
                  <a:schemeClr val="tx1"/>
                </a:solidFill>
                <a:latin typeface="+mn-lt"/>
                <a:ea typeface="+mn-ea"/>
                <a:cs typeface="+mn-cs"/>
              </a:rPr>
              <a:pPr>
                <a:spcAft>
                  <a:spcPts val="600"/>
                </a:spcAft>
              </a:pPr>
              <a:t>19</a:t>
            </a:fld>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134019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5"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7"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5" name="Group 54">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6" name="Rectangle 55">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Isosceles Triangle 56">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0" name="Rectangle 59">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63"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4"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65"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66"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67"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68"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69"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70"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71"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72"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73"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74"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75"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76"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77"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78"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79"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80"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81"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9" name="Espace réservé du numéro de diapositive 28">
            <a:extLst>
              <a:ext uri="{FF2B5EF4-FFF2-40B4-BE49-F238E27FC236}">
                <a16:creationId xmlns:a16="http://schemas.microsoft.com/office/drawing/2014/main" id="{C5FC5FCA-86D5-C17B-87BB-5A72B5C7F1A9}"/>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fld id="{FA444D5F-A761-4149-8427-5F476A721CF9}" type="slidenum">
              <a:rPr lang="en-US" kern="1200" cap="all" baseline="0" dirty="0">
                <a:solidFill>
                  <a:schemeClr val="tx1">
                    <a:tint val="75000"/>
                  </a:schemeClr>
                </a:solidFill>
                <a:effectLst>
                  <a:outerShdw blurRad="50800" dist="38100" dir="2700000" algn="tl" rotWithShape="0">
                    <a:prstClr val="black">
                      <a:alpha val="40000"/>
                    </a:prstClr>
                  </a:outerShdw>
                </a:effectLst>
                <a:latin typeface="+mn-lt"/>
                <a:ea typeface="+mn-ea"/>
                <a:cs typeface="+mn-cs"/>
              </a:rPr>
              <a:pPr>
                <a:spcAft>
                  <a:spcPts val="600"/>
                </a:spcAft>
              </a:pPr>
              <a:t>2</a:t>
            </a:fld>
            <a:endParaRPr lang="en-US" kern="1200" cap="all" baseline="0" dirty="0">
              <a:solidFill>
                <a:schemeClr val="tx1">
                  <a:tint val="75000"/>
                </a:schemeClr>
              </a:solidFill>
              <a:effectLst>
                <a:outerShdw blurRad="50800" dist="38100" dir="2700000" algn="tl" rotWithShape="0">
                  <a:prstClr val="black">
                    <a:alpha val="40000"/>
                  </a:prstClr>
                </a:outerShdw>
              </a:effectLst>
              <a:latin typeface="+mn-lt"/>
              <a:ea typeface="+mn-ea"/>
              <a:cs typeface="+mn-cs"/>
            </a:endParaRPr>
          </a:p>
        </p:txBody>
      </p:sp>
      <p:grpSp>
        <p:nvGrpSpPr>
          <p:cNvPr id="83" name="Group 82">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4" name="Rectangle 83">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Isosceles Triangle 84">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1">
            <a:extLst>
              <a:ext uri="{FF2B5EF4-FFF2-40B4-BE49-F238E27FC236}">
                <a16:creationId xmlns:a16="http://schemas.microsoft.com/office/drawing/2014/main" id="{C9181FE3-160E-3717-BFA3-75D89B58FB93}"/>
              </a:ext>
            </a:extLst>
          </p:cNvPr>
          <p:cNvSpPr>
            <a:spLocks noGrp="1"/>
          </p:cNvSpPr>
          <p:nvPr>
            <p:ph type="title"/>
          </p:nvPr>
        </p:nvSpPr>
        <p:spPr>
          <a:xfrm>
            <a:off x="1759236" y="2075504"/>
            <a:ext cx="8679915" cy="1748729"/>
          </a:xfrm>
        </p:spPr>
        <p:txBody>
          <a:bodyPr vert="horz" lIns="228600" tIns="228600" rIns="228600" bIns="0" rtlCol="0" anchor="b">
            <a:normAutofit/>
          </a:bodyPr>
          <a:lstStyle/>
          <a:p>
            <a:pPr>
              <a:lnSpc>
                <a:spcPct val="80000"/>
              </a:lnSpc>
            </a:pPr>
            <a:r>
              <a:rPr lang="en-US" sz="5400" dirty="0">
                <a:solidFill>
                  <a:srgbClr val="FFFEFF"/>
                </a:solidFill>
              </a:rPr>
              <a:t>SEPTARCHE LIBRAIRIE</a:t>
            </a:r>
          </a:p>
        </p:txBody>
      </p:sp>
      <p:sp>
        <p:nvSpPr>
          <p:cNvPr id="3" name="Espace réservé du contenu 2">
            <a:extLst>
              <a:ext uri="{FF2B5EF4-FFF2-40B4-BE49-F238E27FC236}">
                <a16:creationId xmlns:a16="http://schemas.microsoft.com/office/drawing/2014/main" id="{075B757C-A595-AC67-9B4F-A1D4BE71BE6C}"/>
              </a:ext>
            </a:extLst>
          </p:cNvPr>
          <p:cNvSpPr>
            <a:spLocks noGrp="1"/>
          </p:cNvSpPr>
          <p:nvPr>
            <p:ph sz="quarter" idx="13"/>
          </p:nvPr>
        </p:nvSpPr>
        <p:spPr>
          <a:xfrm>
            <a:off x="1759237" y="3906266"/>
            <a:ext cx="8673427" cy="1322587"/>
          </a:xfrm>
        </p:spPr>
        <p:txBody>
          <a:bodyPr vert="horz" lIns="91440" tIns="0" rIns="91440" bIns="45720" rtlCol="0">
            <a:normAutofit/>
          </a:bodyPr>
          <a:lstStyle/>
          <a:p>
            <a:pPr marL="0" indent="0" algn="ctr">
              <a:lnSpc>
                <a:spcPct val="100000"/>
              </a:lnSpc>
              <a:buNone/>
            </a:pPr>
            <a:r>
              <a:rPr lang="en-US" dirty="0">
                <a:solidFill>
                  <a:srgbClr val="FFFEFF"/>
                </a:solidFill>
                <a:latin typeface="+mj-lt"/>
              </a:rPr>
              <a:t>SPÉCIALISTE DANS LE DOMAINE DU CINÉMA</a:t>
            </a:r>
          </a:p>
        </p:txBody>
      </p:sp>
    </p:spTree>
    <p:extLst>
      <p:ext uri="{BB962C8B-B14F-4D97-AF65-F5344CB8AC3E}">
        <p14:creationId xmlns:p14="http://schemas.microsoft.com/office/powerpoint/2010/main" val="410251704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 6" descr="Une image contenant texte, diagramme, Plan, Rectangle&#10;&#10;Description générée automatiquement">
            <a:extLst>
              <a:ext uri="{FF2B5EF4-FFF2-40B4-BE49-F238E27FC236}">
                <a16:creationId xmlns:a16="http://schemas.microsoft.com/office/drawing/2014/main" id="{A95713F6-8FB5-DFE9-7992-621E51A78626}"/>
              </a:ext>
            </a:extLst>
          </p:cNvPr>
          <p:cNvPicPr>
            <a:picLocks noChangeAspect="1"/>
          </p:cNvPicPr>
          <p:nvPr/>
        </p:nvPicPr>
        <p:blipFill>
          <a:blip r:embed="rId3"/>
          <a:stretch>
            <a:fillRect/>
          </a:stretch>
        </p:blipFill>
        <p:spPr>
          <a:xfrm>
            <a:off x="444106" y="144997"/>
            <a:ext cx="11097653" cy="6644080"/>
          </a:xfrm>
          <a:prstGeom prst="rect">
            <a:avLst/>
          </a:prstGeom>
        </p:spPr>
      </p:pic>
      <p:sp>
        <p:nvSpPr>
          <p:cNvPr id="4" name="Espace réservé du numéro de diapositive 3">
            <a:extLst>
              <a:ext uri="{FF2B5EF4-FFF2-40B4-BE49-F238E27FC236}">
                <a16:creationId xmlns:a16="http://schemas.microsoft.com/office/drawing/2014/main" id="{13B0DFB1-D2EC-8081-5287-47325ECDA58C}"/>
              </a:ext>
            </a:extLst>
          </p:cNvPr>
          <p:cNvSpPr>
            <a:spLocks noGrp="1"/>
          </p:cNvSpPr>
          <p:nvPr>
            <p:ph type="sldNum" sz="quarter" idx="12"/>
          </p:nvPr>
        </p:nvSpPr>
        <p:spPr>
          <a:xfrm>
            <a:off x="6287121" y="6214533"/>
            <a:ext cx="907186" cy="498470"/>
          </a:xfrm>
        </p:spPr>
        <p:txBody>
          <a:bodyPr vert="horz" lIns="91440" tIns="45720" rIns="91440" bIns="45720" rtlCol="0" anchor="ctr">
            <a:normAutofit/>
          </a:bodyPr>
          <a:lstStyle/>
          <a:p>
            <a:pPr>
              <a:spcAft>
                <a:spcPts val="600"/>
              </a:spcAft>
            </a:pPr>
            <a:fld id="{FA444D5F-A761-4149-8427-5F476A721CF9}" type="slidenum">
              <a:rPr lang="en-US" sz="1800">
                <a:solidFill>
                  <a:schemeClr val="tx1">
                    <a:lumMod val="65000"/>
                    <a:lumOff val="35000"/>
                  </a:schemeClr>
                </a:solidFill>
              </a:rPr>
              <a:pPr>
                <a:spcAft>
                  <a:spcPts val="600"/>
                </a:spcAft>
              </a:pPr>
              <a:t>20</a:t>
            </a:fld>
            <a:endParaRPr lang="en-US" sz="1800">
              <a:solidFill>
                <a:schemeClr val="tx1">
                  <a:lumMod val="65000"/>
                  <a:lumOff val="35000"/>
                </a:schemeClr>
              </a:solidFill>
            </a:endParaRPr>
          </a:p>
        </p:txBody>
      </p:sp>
    </p:spTree>
    <p:extLst>
      <p:ext uri="{BB962C8B-B14F-4D97-AF65-F5344CB8AC3E}">
        <p14:creationId xmlns:p14="http://schemas.microsoft.com/office/powerpoint/2010/main" val="458396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8AA212-5B35-380A-F859-ECB1FBD40312}"/>
              </a:ext>
            </a:extLst>
          </p:cNvPr>
          <p:cNvSpPr>
            <a:spLocks noGrp="1"/>
          </p:cNvSpPr>
          <p:nvPr>
            <p:ph type="ctrTitle"/>
          </p:nvPr>
        </p:nvSpPr>
        <p:spPr/>
        <p:txBody>
          <a:bodyPr/>
          <a:lstStyle/>
          <a:p>
            <a:r>
              <a:rPr lang="fr-FR" dirty="0"/>
              <a:t>INTERFACE HOMME MACHINE</a:t>
            </a:r>
          </a:p>
        </p:txBody>
      </p:sp>
    </p:spTree>
    <p:extLst>
      <p:ext uri="{BB962C8B-B14F-4D97-AF65-F5344CB8AC3E}">
        <p14:creationId xmlns:p14="http://schemas.microsoft.com/office/powerpoint/2010/main" val="940723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Image 4" descr="Une image contenant texte, capture d’écran, diagramme, ligne&#10;&#10;Description générée automatiquement">
            <a:extLst>
              <a:ext uri="{FF2B5EF4-FFF2-40B4-BE49-F238E27FC236}">
                <a16:creationId xmlns:a16="http://schemas.microsoft.com/office/drawing/2014/main" id="{A3D66FFD-5305-7D0D-CD5D-616425DA6AB9}"/>
              </a:ext>
            </a:extLst>
          </p:cNvPr>
          <p:cNvPicPr>
            <a:picLocks noChangeAspect="1"/>
          </p:cNvPicPr>
          <p:nvPr/>
        </p:nvPicPr>
        <p:blipFill>
          <a:blip r:embed="rId4"/>
          <a:stretch>
            <a:fillRect/>
          </a:stretch>
        </p:blipFill>
        <p:spPr>
          <a:xfrm>
            <a:off x="3275207" y="643467"/>
            <a:ext cx="5641586" cy="5571066"/>
          </a:xfrm>
          <a:prstGeom prst="rect">
            <a:avLst/>
          </a:prstGeom>
        </p:spPr>
      </p:pic>
      <p:sp>
        <p:nvSpPr>
          <p:cNvPr id="2" name="Espace réservé du numéro de diapositive 1">
            <a:extLst>
              <a:ext uri="{FF2B5EF4-FFF2-40B4-BE49-F238E27FC236}">
                <a16:creationId xmlns:a16="http://schemas.microsoft.com/office/drawing/2014/main" id="{54D9A6AD-D3FF-D19C-78FE-B01945637312}"/>
              </a:ext>
            </a:extLst>
          </p:cNvPr>
          <p:cNvSpPr>
            <a:spLocks noGrp="1"/>
          </p:cNvSpPr>
          <p:nvPr>
            <p:ph type="sldNum" sz="quarter" idx="12"/>
          </p:nvPr>
        </p:nvSpPr>
        <p:spPr>
          <a:xfrm>
            <a:off x="6287121" y="6356051"/>
            <a:ext cx="907186" cy="498470"/>
          </a:xfrm>
        </p:spPr>
        <p:txBody>
          <a:bodyPr>
            <a:normAutofit/>
          </a:bodyPr>
          <a:lstStyle/>
          <a:p>
            <a:pPr>
              <a:spcAft>
                <a:spcPts val="600"/>
              </a:spcAft>
            </a:pPr>
            <a:fld id="{FA444D5F-A761-4149-8427-5F476A721CF9}" type="slidenum">
              <a:rPr lang="fr-FR" sz="1600">
                <a:solidFill>
                  <a:schemeClr val="tx1">
                    <a:lumMod val="65000"/>
                    <a:lumOff val="35000"/>
                  </a:schemeClr>
                </a:solidFill>
              </a:rPr>
              <a:pPr>
                <a:spcAft>
                  <a:spcPts val="600"/>
                </a:spcAft>
              </a:pPr>
              <a:t>22</a:t>
            </a:fld>
            <a:endParaRPr lang="fr-FR" sz="1600">
              <a:solidFill>
                <a:schemeClr val="tx1">
                  <a:lumMod val="65000"/>
                  <a:lumOff val="35000"/>
                </a:schemeClr>
              </a:solidFill>
            </a:endParaRPr>
          </a:p>
        </p:txBody>
      </p:sp>
    </p:spTree>
    <p:extLst>
      <p:ext uri="{BB962C8B-B14F-4D97-AF65-F5344CB8AC3E}">
        <p14:creationId xmlns:p14="http://schemas.microsoft.com/office/powerpoint/2010/main" val="3940160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F743975-F05D-45C8-087D-9C0FA29B8D14}"/>
              </a:ext>
            </a:extLst>
          </p:cNvPr>
          <p:cNvSpPr>
            <a:spLocks noGrp="1"/>
          </p:cNvSpPr>
          <p:nvPr>
            <p:ph type="title"/>
          </p:nvPr>
        </p:nvSpPr>
        <p:spPr>
          <a:xfrm>
            <a:off x="446663" y="1304458"/>
            <a:ext cx="3326650" cy="2901781"/>
          </a:xfrm>
        </p:spPr>
        <p:txBody>
          <a:bodyPr vert="horz" lIns="91440" tIns="45720" rIns="91440" bIns="45720" rtlCol="0" anchor="b">
            <a:normAutofit/>
          </a:bodyPr>
          <a:lstStyle/>
          <a:p>
            <a:pPr algn="r"/>
            <a:r>
              <a:rPr lang="en-US" sz="4600" dirty="0" err="1"/>
              <a:t>Modèle</a:t>
            </a:r>
            <a:r>
              <a:rPr lang="en-US" sz="4600" dirty="0"/>
              <a:t> </a:t>
            </a:r>
            <a:r>
              <a:rPr lang="en-US" sz="4600" dirty="0" err="1"/>
              <a:t>relationnel</a:t>
            </a:r>
            <a:endParaRPr lang="en-US" sz="4600" dirty="0"/>
          </a:p>
        </p:txBody>
      </p:sp>
      <p:sp>
        <p:nvSpPr>
          <p:cNvPr id="3" name="Espace réservé du numéro de diapositive 2">
            <a:extLst>
              <a:ext uri="{FF2B5EF4-FFF2-40B4-BE49-F238E27FC236}">
                <a16:creationId xmlns:a16="http://schemas.microsoft.com/office/drawing/2014/main" id="{9E90D77A-AF43-7560-ED4C-3B813D1EBA2D}"/>
              </a:ext>
            </a:extLst>
          </p:cNvPr>
          <p:cNvSpPr>
            <a:spLocks noGrp="1"/>
          </p:cNvSpPr>
          <p:nvPr>
            <p:ph type="sldNum" sz="quarter" idx="12"/>
          </p:nvPr>
        </p:nvSpPr>
        <p:spPr>
          <a:xfrm>
            <a:off x="3063994" y="5273671"/>
            <a:ext cx="700854" cy="469334"/>
          </a:xfrm>
        </p:spPr>
        <p:txBody>
          <a:bodyPr vert="horz" lIns="91440" tIns="45720" rIns="91440" bIns="45720" rtlCol="0" anchor="ctr">
            <a:normAutofit/>
          </a:bodyPr>
          <a:lstStyle/>
          <a:p>
            <a:pPr algn="r" defTabSz="914400">
              <a:spcAft>
                <a:spcPts val="600"/>
              </a:spcAft>
            </a:pPr>
            <a:fld id="{FA444D5F-A761-4149-8427-5F476A721CF9}" type="slidenum">
              <a:rPr lang="en-US" sz="2000">
                <a:solidFill>
                  <a:schemeClr val="tx1">
                    <a:lumMod val="75000"/>
                    <a:lumOff val="25000"/>
                  </a:schemeClr>
                </a:solidFill>
              </a:rPr>
              <a:pPr algn="r" defTabSz="914400">
                <a:spcAft>
                  <a:spcPts val="600"/>
                </a:spcAft>
              </a:pPr>
              <a:t>23</a:t>
            </a:fld>
            <a:endParaRPr lang="en-US" sz="2000">
              <a:solidFill>
                <a:schemeClr val="tx1">
                  <a:lumMod val="75000"/>
                  <a:lumOff val="25000"/>
                </a:schemeClr>
              </a:solidFill>
            </a:endParaRPr>
          </a:p>
        </p:txBody>
      </p:sp>
    </p:spTree>
    <p:extLst>
      <p:ext uri="{BB962C8B-B14F-4D97-AF65-F5344CB8AC3E}">
        <p14:creationId xmlns:p14="http://schemas.microsoft.com/office/powerpoint/2010/main" val="169434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Image 4" descr="Une image contenant texte, capture d’écran, logiciel, Police&#10;&#10;Description générée automatiquement">
            <a:extLst>
              <a:ext uri="{FF2B5EF4-FFF2-40B4-BE49-F238E27FC236}">
                <a16:creationId xmlns:a16="http://schemas.microsoft.com/office/drawing/2014/main" id="{5FB07323-2D68-4ECC-75FE-01121F0EE312}"/>
              </a:ext>
            </a:extLst>
          </p:cNvPr>
          <p:cNvPicPr>
            <a:picLocks noChangeAspect="1"/>
          </p:cNvPicPr>
          <p:nvPr/>
        </p:nvPicPr>
        <p:blipFill rotWithShape="1">
          <a:blip r:embed="rId4"/>
          <a:srcRect b="4255"/>
          <a:stretch/>
        </p:blipFill>
        <p:spPr>
          <a:xfrm>
            <a:off x="20" y="10"/>
            <a:ext cx="12191980" cy="6857990"/>
          </a:xfrm>
          <a:prstGeom prst="rect">
            <a:avLst/>
          </a:prstGeom>
        </p:spPr>
      </p:pic>
      <p:sp>
        <p:nvSpPr>
          <p:cNvPr id="3" name="Espace réservé du numéro de diapositive 2">
            <a:extLst>
              <a:ext uri="{FF2B5EF4-FFF2-40B4-BE49-F238E27FC236}">
                <a16:creationId xmlns:a16="http://schemas.microsoft.com/office/drawing/2014/main" id="{5EBB18BC-2DFB-F009-33E0-CB33837C0AC4}"/>
              </a:ext>
            </a:extLst>
          </p:cNvPr>
          <p:cNvSpPr>
            <a:spLocks noGrp="1"/>
          </p:cNvSpPr>
          <p:nvPr>
            <p:ph type="sldNum" sz="quarter" idx="12"/>
          </p:nvPr>
        </p:nvSpPr>
        <p:spPr/>
        <p:txBody>
          <a:bodyPr vert="horz" lIns="91440" tIns="45720" rIns="91440" bIns="45720" rtlCol="0" anchor="ctr">
            <a:normAutofit fontScale="92500" lnSpcReduction="20000"/>
          </a:bodyPr>
          <a:lstStyle/>
          <a:p>
            <a:pPr>
              <a:spcAft>
                <a:spcPts val="600"/>
              </a:spcAft>
            </a:pPr>
            <a:fld id="{FA444D5F-A761-4149-8427-5F476A721CF9}" type="slidenum">
              <a:rPr lang="en-US" sz="1800">
                <a:solidFill>
                  <a:srgbClr val="FFFFFF"/>
                </a:solidFill>
              </a:rPr>
              <a:pPr>
                <a:spcAft>
                  <a:spcPts val="600"/>
                </a:spcAft>
              </a:pPr>
              <a:t>24</a:t>
            </a:fld>
            <a:endParaRPr lang="en-US" sz="1800">
              <a:solidFill>
                <a:srgbClr val="FFFFFF"/>
              </a:solidFill>
            </a:endParaRPr>
          </a:p>
        </p:txBody>
      </p:sp>
    </p:spTree>
    <p:extLst>
      <p:ext uri="{BB962C8B-B14F-4D97-AF65-F5344CB8AC3E}">
        <p14:creationId xmlns:p14="http://schemas.microsoft.com/office/powerpoint/2010/main" val="3546947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2503005-40BD-08E9-55F9-BFF8EE947FDA}"/>
              </a:ext>
            </a:extLst>
          </p:cNvPr>
          <p:cNvSpPr>
            <a:spLocks noGrp="1"/>
          </p:cNvSpPr>
          <p:nvPr>
            <p:ph type="ctrTitle"/>
          </p:nvPr>
        </p:nvSpPr>
        <p:spPr>
          <a:xfrm>
            <a:off x="3394809" y="736102"/>
            <a:ext cx="6684266" cy="4431264"/>
          </a:xfrm>
        </p:spPr>
        <p:txBody>
          <a:bodyPr anchor="ctr">
            <a:normAutofit/>
          </a:bodyPr>
          <a:lstStyle/>
          <a:p>
            <a:pPr algn="l"/>
            <a:r>
              <a:rPr lang="fr-FR" b="1" dirty="0">
                <a:solidFill>
                  <a:schemeClr val="tx1"/>
                </a:solidFill>
              </a:rPr>
              <a:t>4.ARCHITECTURE</a:t>
            </a:r>
          </a:p>
        </p:txBody>
      </p:sp>
      <p:sp>
        <p:nvSpPr>
          <p:cNvPr id="2" name="Espace réservé du numéro de diapositive 1">
            <a:extLst>
              <a:ext uri="{FF2B5EF4-FFF2-40B4-BE49-F238E27FC236}">
                <a16:creationId xmlns:a16="http://schemas.microsoft.com/office/drawing/2014/main" id="{1D36AD49-BA15-177F-1850-495F0C54ECD1}"/>
              </a:ext>
            </a:extLst>
          </p:cNvPr>
          <p:cNvSpPr>
            <a:spLocks noGrp="1"/>
          </p:cNvSpPr>
          <p:nvPr>
            <p:ph type="sldNum" sz="quarter" idx="12"/>
          </p:nvPr>
        </p:nvSpPr>
        <p:spPr>
          <a:xfrm>
            <a:off x="10424660" y="6029219"/>
            <a:ext cx="804332" cy="311751"/>
          </a:xfrm>
        </p:spPr>
        <p:txBody>
          <a:bodyPr anchor="t">
            <a:normAutofit/>
          </a:bodyPr>
          <a:lstStyle/>
          <a:p>
            <a:pPr algn="r">
              <a:spcAft>
                <a:spcPts val="600"/>
              </a:spcAft>
            </a:pPr>
            <a:fld id="{FA444D5F-A761-4149-8427-5F476A721CF9}" type="slidenum">
              <a:rPr lang="fr-FR" sz="1400">
                <a:solidFill>
                  <a:schemeClr val="tx2"/>
                </a:solidFill>
              </a:rPr>
              <a:pPr algn="r">
                <a:spcAft>
                  <a:spcPts val="600"/>
                </a:spcAft>
              </a:pPr>
              <a:t>25</a:t>
            </a:fld>
            <a:endParaRPr lang="fr-FR" sz="1400">
              <a:solidFill>
                <a:schemeClr val="tx2"/>
              </a:solidFill>
            </a:endParaRPr>
          </a:p>
        </p:txBody>
      </p:sp>
    </p:spTree>
    <p:extLst>
      <p:ext uri="{BB962C8B-B14F-4D97-AF65-F5344CB8AC3E}">
        <p14:creationId xmlns:p14="http://schemas.microsoft.com/office/powerpoint/2010/main" val="29366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57295304-1407-1135-9422-214D06D7EDBB}"/>
              </a:ext>
            </a:extLst>
          </p:cNvPr>
          <p:cNvSpPr>
            <a:spLocks noGrp="1"/>
          </p:cNvSpPr>
          <p:nvPr>
            <p:ph type="body" idx="1"/>
          </p:nvPr>
        </p:nvSpPr>
        <p:spPr>
          <a:xfrm>
            <a:off x="1876038" y="2211976"/>
            <a:ext cx="8637973" cy="1724297"/>
          </a:xfrm>
          <a:solidFill>
            <a:schemeClr val="tx1">
              <a:lumMod val="85000"/>
            </a:schemeClr>
          </a:solidFill>
        </p:spPr>
        <p:txBody>
          <a:bodyPr anchor="ctr"/>
          <a:lstStyle/>
          <a:p>
            <a:pPr>
              <a:lnSpc>
                <a:spcPct val="100000"/>
              </a:lnSpc>
            </a:pPr>
            <a:r>
              <a:rPr lang="fr-FR" sz="4800" b="1" dirty="0">
                <a:solidFill>
                  <a:schemeClr val="bg1"/>
                </a:solidFill>
                <a:latin typeface="+mj-lt"/>
              </a:rPr>
              <a:t>CHOIX ARCHITECTURE</a:t>
            </a:r>
          </a:p>
        </p:txBody>
      </p:sp>
      <p:sp>
        <p:nvSpPr>
          <p:cNvPr id="2" name="Espace réservé du numéro de diapositive 1">
            <a:extLst>
              <a:ext uri="{FF2B5EF4-FFF2-40B4-BE49-F238E27FC236}">
                <a16:creationId xmlns:a16="http://schemas.microsoft.com/office/drawing/2014/main" id="{E9D89A23-EC28-D8DE-B089-C84871838E2E}"/>
              </a:ext>
            </a:extLst>
          </p:cNvPr>
          <p:cNvSpPr>
            <a:spLocks noGrp="1"/>
          </p:cNvSpPr>
          <p:nvPr>
            <p:ph type="sldNum" sz="quarter" idx="12"/>
          </p:nvPr>
        </p:nvSpPr>
        <p:spPr/>
        <p:txBody>
          <a:bodyPr/>
          <a:lstStyle/>
          <a:p>
            <a:fld id="{FA444D5F-A761-4149-8427-5F476A721CF9}" type="slidenum">
              <a:rPr lang="fr-FR" smtClean="0"/>
              <a:t>26</a:t>
            </a:fld>
            <a:endParaRPr lang="fr-FR"/>
          </a:p>
        </p:txBody>
      </p:sp>
    </p:spTree>
    <p:extLst>
      <p:ext uri="{BB962C8B-B14F-4D97-AF65-F5344CB8AC3E}">
        <p14:creationId xmlns:p14="http://schemas.microsoft.com/office/powerpoint/2010/main" val="931919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B51EA-46E2-9D88-5492-F739B579497C}"/>
              </a:ext>
            </a:extLst>
          </p:cNvPr>
          <p:cNvSpPr>
            <a:spLocks noGrp="1"/>
          </p:cNvSpPr>
          <p:nvPr>
            <p:ph type="title"/>
          </p:nvPr>
        </p:nvSpPr>
        <p:spPr>
          <a:xfrm>
            <a:off x="575397" y="5587721"/>
            <a:ext cx="10805790" cy="1270279"/>
          </a:xfrm>
        </p:spPr>
        <p:txBody>
          <a:bodyPr vert="horz" lIns="91440" tIns="45720" rIns="91440" bIns="45720" rtlCol="0" anchor="b">
            <a:normAutofit/>
          </a:bodyPr>
          <a:lstStyle/>
          <a:p>
            <a:pPr algn="ctr"/>
            <a:r>
              <a:rPr lang="en-US" sz="5400" b="1" dirty="0" err="1"/>
              <a:t>Schéma</a:t>
            </a:r>
            <a:r>
              <a:rPr lang="en-US" sz="5400" b="1" dirty="0"/>
              <a:t> </a:t>
            </a:r>
            <a:r>
              <a:rPr lang="en-US" sz="5400" b="1" dirty="0" err="1"/>
              <a:t>d’architecture</a:t>
            </a:r>
            <a:r>
              <a:rPr lang="en-US" sz="5400" b="1" dirty="0"/>
              <a:t> </a:t>
            </a:r>
            <a:r>
              <a:rPr lang="en-US" sz="5400" b="1" dirty="0" err="1"/>
              <a:t>général</a:t>
            </a:r>
            <a:endParaRPr lang="en-US" sz="5400" b="1" dirty="0"/>
          </a:p>
        </p:txBody>
      </p:sp>
      <p:sp>
        <p:nvSpPr>
          <p:cNvPr id="4" name="Espace réservé du numéro de diapositive 3">
            <a:extLst>
              <a:ext uri="{FF2B5EF4-FFF2-40B4-BE49-F238E27FC236}">
                <a16:creationId xmlns:a16="http://schemas.microsoft.com/office/drawing/2014/main" id="{A3FFA842-9F82-6572-FF4D-800DAC27519E}"/>
              </a:ext>
            </a:extLst>
          </p:cNvPr>
          <p:cNvSpPr>
            <a:spLocks noGrp="1"/>
          </p:cNvSpPr>
          <p:nvPr>
            <p:ph type="sldNum" sz="quarter" idx="12"/>
          </p:nvPr>
        </p:nvSpPr>
        <p:spPr>
          <a:xfrm>
            <a:off x="5665996" y="6417979"/>
            <a:ext cx="860008" cy="320406"/>
          </a:xfrm>
        </p:spPr>
        <p:txBody>
          <a:bodyPr vert="horz" lIns="91440" tIns="45720" rIns="91440" bIns="45720" rtlCol="0" anchor="ctr">
            <a:normAutofit/>
          </a:bodyPr>
          <a:lstStyle/>
          <a:p>
            <a:pPr defTabSz="914400">
              <a:spcAft>
                <a:spcPts val="600"/>
              </a:spcAft>
            </a:pPr>
            <a:fld id="{FA444D5F-A761-4149-8427-5F476A721CF9}" type="slidenum">
              <a:rPr lang="en-US" sz="1200" smtClean="0">
                <a:solidFill>
                  <a:schemeClr val="tx1">
                    <a:lumMod val="75000"/>
                    <a:lumOff val="25000"/>
                  </a:schemeClr>
                </a:solidFill>
              </a:rPr>
              <a:pPr defTabSz="914400">
                <a:spcAft>
                  <a:spcPts val="600"/>
                </a:spcAft>
              </a:pPr>
              <a:t>27</a:t>
            </a:fld>
            <a:endParaRPr lang="en-US" sz="1200">
              <a:solidFill>
                <a:schemeClr val="tx1">
                  <a:lumMod val="75000"/>
                  <a:lumOff val="25000"/>
                </a:schemeClr>
              </a:solidFill>
            </a:endParaRPr>
          </a:p>
        </p:txBody>
      </p:sp>
      <p:pic>
        <p:nvPicPr>
          <p:cNvPr id="1026" name="Picture 2">
            <a:extLst>
              <a:ext uri="{FF2B5EF4-FFF2-40B4-BE49-F238E27FC236}">
                <a16:creationId xmlns:a16="http://schemas.microsoft.com/office/drawing/2014/main" id="{27080341-1C53-AE02-9417-43293B4FCA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7" r="9091" b="8814"/>
          <a:stretch/>
        </p:blipFill>
        <p:spPr bwMode="auto">
          <a:xfrm>
            <a:off x="0" y="-36362"/>
            <a:ext cx="11956584" cy="607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16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EEC384-C7D4-2B33-93AC-633AFE91E8FD}"/>
              </a:ext>
            </a:extLst>
          </p:cNvPr>
          <p:cNvSpPr>
            <a:spLocks noGrp="1"/>
          </p:cNvSpPr>
          <p:nvPr>
            <p:ph type="title"/>
          </p:nvPr>
        </p:nvSpPr>
        <p:spPr/>
        <p:txBody>
          <a:bodyPr/>
          <a:lstStyle/>
          <a:p>
            <a:r>
              <a:rPr lang="fr-FR" b="1" dirty="0"/>
              <a:t>TEST</a:t>
            </a:r>
          </a:p>
        </p:txBody>
      </p:sp>
      <p:sp>
        <p:nvSpPr>
          <p:cNvPr id="4" name="Espace réservé du numéro de diapositive 3">
            <a:extLst>
              <a:ext uri="{FF2B5EF4-FFF2-40B4-BE49-F238E27FC236}">
                <a16:creationId xmlns:a16="http://schemas.microsoft.com/office/drawing/2014/main" id="{A4B45580-612F-83CD-BB20-C21E1DEAD99C}"/>
              </a:ext>
            </a:extLst>
          </p:cNvPr>
          <p:cNvSpPr>
            <a:spLocks noGrp="1"/>
          </p:cNvSpPr>
          <p:nvPr>
            <p:ph type="sldNum" sz="quarter" idx="12"/>
          </p:nvPr>
        </p:nvSpPr>
        <p:spPr/>
        <p:txBody>
          <a:bodyPr/>
          <a:lstStyle/>
          <a:p>
            <a:fld id="{FA444D5F-A761-4149-8427-5F476A721CF9}" type="slidenum">
              <a:rPr lang="fr-FR" smtClean="0"/>
              <a:t>28</a:t>
            </a:fld>
            <a:endParaRPr lang="fr-FR"/>
          </a:p>
        </p:txBody>
      </p:sp>
      <p:graphicFrame>
        <p:nvGraphicFramePr>
          <p:cNvPr id="5" name="Espace réservé du contenu 2">
            <a:extLst>
              <a:ext uri="{FF2B5EF4-FFF2-40B4-BE49-F238E27FC236}">
                <a16:creationId xmlns:a16="http://schemas.microsoft.com/office/drawing/2014/main" id="{A1D40930-4052-7C8F-722D-D2040BEF3265}"/>
              </a:ext>
            </a:extLst>
          </p:cNvPr>
          <p:cNvGraphicFramePr>
            <a:graphicFrameLocks/>
          </p:cNvGraphicFramePr>
          <p:nvPr>
            <p:extLst>
              <p:ext uri="{D42A27DB-BD31-4B8C-83A1-F6EECF244321}">
                <p14:modId xmlns:p14="http://schemas.microsoft.com/office/powerpoint/2010/main" val="3352092507"/>
              </p:ext>
            </p:extLst>
          </p:nvPr>
        </p:nvGraphicFramePr>
        <p:xfrm>
          <a:off x="3921569" y="480060"/>
          <a:ext cx="6200163" cy="5181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188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127525-E405-BE7B-85CB-E5EE520221C1}"/>
              </a:ext>
            </a:extLst>
          </p:cNvPr>
          <p:cNvSpPr>
            <a:spLocks noGrp="1"/>
          </p:cNvSpPr>
          <p:nvPr>
            <p:ph type="title"/>
          </p:nvPr>
        </p:nvSpPr>
        <p:spPr>
          <a:xfrm>
            <a:off x="1740980" y="320040"/>
            <a:ext cx="8710039" cy="2456485"/>
          </a:xfrm>
        </p:spPr>
        <p:txBody>
          <a:bodyPr/>
          <a:lstStyle/>
          <a:p>
            <a:r>
              <a:rPr lang="fr-FR" i="1" u="sng" dirty="0"/>
              <a:t>5.INSTALLATION ET CONFIGURATION</a:t>
            </a:r>
          </a:p>
        </p:txBody>
      </p:sp>
      <p:sp>
        <p:nvSpPr>
          <p:cNvPr id="4" name="Espace réservé du numéro de diapositive 3">
            <a:extLst>
              <a:ext uri="{FF2B5EF4-FFF2-40B4-BE49-F238E27FC236}">
                <a16:creationId xmlns:a16="http://schemas.microsoft.com/office/drawing/2014/main" id="{77EF8445-5DE4-2E1A-159F-754654404EBB}"/>
              </a:ext>
            </a:extLst>
          </p:cNvPr>
          <p:cNvSpPr>
            <a:spLocks noGrp="1"/>
          </p:cNvSpPr>
          <p:nvPr>
            <p:ph type="sldNum" sz="quarter" idx="12"/>
          </p:nvPr>
        </p:nvSpPr>
        <p:spPr/>
        <p:txBody>
          <a:bodyPr/>
          <a:lstStyle/>
          <a:p>
            <a:fld id="{FA444D5F-A761-4149-8427-5F476A721CF9}" type="slidenum">
              <a:rPr lang="fr-FR" smtClean="0"/>
              <a:t>29</a:t>
            </a:fld>
            <a:endParaRPr lang="fr-FR"/>
          </a:p>
        </p:txBody>
      </p:sp>
    </p:spTree>
    <p:extLst>
      <p:ext uri="{BB962C8B-B14F-4D97-AF65-F5344CB8AC3E}">
        <p14:creationId xmlns:p14="http://schemas.microsoft.com/office/powerpoint/2010/main" val="323230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2E4AE-3532-C619-877C-45B39C2FEF59}"/>
              </a:ext>
            </a:extLst>
          </p:cNvPr>
          <p:cNvSpPr>
            <a:spLocks noGrp="1"/>
          </p:cNvSpPr>
          <p:nvPr>
            <p:ph type="title"/>
          </p:nvPr>
        </p:nvSpPr>
        <p:spPr>
          <a:xfrm>
            <a:off x="1413886" y="118451"/>
            <a:ext cx="7829506" cy="1052196"/>
          </a:xfrm>
        </p:spPr>
        <p:txBody>
          <a:bodyPr/>
          <a:lstStyle/>
          <a:p>
            <a:r>
              <a:rPr lang="fr-FR" dirty="0"/>
              <a:t>SOMMAIRE</a:t>
            </a:r>
          </a:p>
        </p:txBody>
      </p:sp>
      <p:sp>
        <p:nvSpPr>
          <p:cNvPr id="4" name="Espace réservé du numéro de diapositive 3">
            <a:extLst>
              <a:ext uri="{FF2B5EF4-FFF2-40B4-BE49-F238E27FC236}">
                <a16:creationId xmlns:a16="http://schemas.microsoft.com/office/drawing/2014/main" id="{E1DEE9B3-6383-5BC6-F0F7-07EFE3E3A616}"/>
              </a:ext>
            </a:extLst>
          </p:cNvPr>
          <p:cNvSpPr>
            <a:spLocks noGrp="1"/>
          </p:cNvSpPr>
          <p:nvPr>
            <p:ph type="sldNum" sz="quarter" idx="12"/>
          </p:nvPr>
        </p:nvSpPr>
        <p:spPr/>
        <p:txBody>
          <a:bodyPr/>
          <a:lstStyle/>
          <a:p>
            <a:fld id="{FA444D5F-A761-4149-8427-5F476A721CF9}" type="slidenum">
              <a:rPr lang="fr-FR" smtClean="0"/>
              <a:t>3</a:t>
            </a:fld>
            <a:endParaRPr lang="fr-FR"/>
          </a:p>
        </p:txBody>
      </p:sp>
      <p:sp>
        <p:nvSpPr>
          <p:cNvPr id="6" name="ZoneTexte 5">
            <a:extLst>
              <a:ext uri="{FF2B5EF4-FFF2-40B4-BE49-F238E27FC236}">
                <a16:creationId xmlns:a16="http://schemas.microsoft.com/office/drawing/2014/main" id="{DA312573-4736-851B-188F-3D887BA6FC8A}"/>
              </a:ext>
            </a:extLst>
          </p:cNvPr>
          <p:cNvSpPr txBox="1"/>
          <p:nvPr/>
        </p:nvSpPr>
        <p:spPr>
          <a:xfrm>
            <a:off x="601085" y="1145873"/>
            <a:ext cx="3314011" cy="1200329"/>
          </a:xfrm>
          <a:prstGeom prst="rect">
            <a:avLst/>
          </a:prstGeom>
          <a:noFill/>
        </p:spPr>
        <p:txBody>
          <a:bodyPr wrap="square" rtlCol="0">
            <a:spAutoFit/>
          </a:bodyPr>
          <a:lstStyle/>
          <a:p>
            <a:r>
              <a:rPr lang="fr-FR" dirty="0"/>
              <a:t>1.</a:t>
            </a:r>
            <a:r>
              <a:rPr lang="fr-FR" dirty="0">
                <a:latin typeface="+mj-lt"/>
              </a:rPr>
              <a:t>Rappel</a:t>
            </a:r>
            <a:r>
              <a:rPr lang="fr-FR" dirty="0"/>
              <a:t> </a:t>
            </a:r>
          </a:p>
          <a:p>
            <a:endParaRPr lang="fr-FR" dirty="0"/>
          </a:p>
          <a:p>
            <a:pPr marL="285750" indent="-285750">
              <a:buFont typeface="Wingdings" pitchFamily="2" charset="2"/>
              <a:buChar char="v"/>
            </a:pPr>
            <a:r>
              <a:rPr lang="fr-FR" dirty="0">
                <a:latin typeface="+mj-lt"/>
              </a:rPr>
              <a:t>Besoin client</a:t>
            </a:r>
          </a:p>
          <a:p>
            <a:pPr marL="285750" indent="-285750">
              <a:buFont typeface="Wingdings" pitchFamily="2" charset="2"/>
              <a:buChar char="v"/>
            </a:pPr>
            <a:r>
              <a:rPr lang="fr-FR" dirty="0">
                <a:latin typeface="+mj-lt"/>
              </a:rPr>
              <a:t>Fonctionnalités de la V1</a:t>
            </a:r>
          </a:p>
        </p:txBody>
      </p:sp>
      <p:sp>
        <p:nvSpPr>
          <p:cNvPr id="11" name="ZoneTexte 10">
            <a:extLst>
              <a:ext uri="{FF2B5EF4-FFF2-40B4-BE49-F238E27FC236}">
                <a16:creationId xmlns:a16="http://schemas.microsoft.com/office/drawing/2014/main" id="{9B149AAD-C509-1AE1-7292-EEEB0E59E315}"/>
              </a:ext>
            </a:extLst>
          </p:cNvPr>
          <p:cNvSpPr txBox="1"/>
          <p:nvPr/>
        </p:nvSpPr>
        <p:spPr>
          <a:xfrm>
            <a:off x="621913" y="4259254"/>
            <a:ext cx="2504439" cy="646331"/>
          </a:xfrm>
          <a:prstGeom prst="rect">
            <a:avLst/>
          </a:prstGeom>
          <a:noFill/>
        </p:spPr>
        <p:txBody>
          <a:bodyPr wrap="square" rtlCol="0">
            <a:spAutoFit/>
          </a:bodyPr>
          <a:lstStyle/>
          <a:p>
            <a:r>
              <a:rPr lang="fr-FR" dirty="0">
                <a:latin typeface="+mj-lt"/>
              </a:rPr>
              <a:t>4.Architecture</a:t>
            </a:r>
          </a:p>
          <a:p>
            <a:endParaRPr lang="fr-FR" dirty="0"/>
          </a:p>
        </p:txBody>
      </p:sp>
      <p:sp>
        <p:nvSpPr>
          <p:cNvPr id="13" name="ZoneTexte 12">
            <a:extLst>
              <a:ext uri="{FF2B5EF4-FFF2-40B4-BE49-F238E27FC236}">
                <a16:creationId xmlns:a16="http://schemas.microsoft.com/office/drawing/2014/main" id="{483236E3-CCC1-64DF-BF87-167082312F41}"/>
              </a:ext>
            </a:extLst>
          </p:cNvPr>
          <p:cNvSpPr txBox="1"/>
          <p:nvPr/>
        </p:nvSpPr>
        <p:spPr>
          <a:xfrm>
            <a:off x="590463" y="4657040"/>
            <a:ext cx="2865336" cy="646331"/>
          </a:xfrm>
          <a:prstGeom prst="rect">
            <a:avLst/>
          </a:prstGeom>
          <a:noFill/>
        </p:spPr>
        <p:txBody>
          <a:bodyPr wrap="none" rtlCol="0">
            <a:spAutoFit/>
          </a:bodyPr>
          <a:lstStyle/>
          <a:p>
            <a:r>
              <a:rPr lang="fr-FR" dirty="0"/>
              <a:t> 5. </a:t>
            </a:r>
            <a:r>
              <a:rPr lang="fr-FR" dirty="0">
                <a:latin typeface="+mj-lt"/>
              </a:rPr>
              <a:t>Configuration, Installation</a:t>
            </a:r>
          </a:p>
          <a:p>
            <a:endParaRPr lang="fr-FR" dirty="0"/>
          </a:p>
        </p:txBody>
      </p:sp>
      <p:sp>
        <p:nvSpPr>
          <p:cNvPr id="16" name="ZoneTexte 15">
            <a:extLst>
              <a:ext uri="{FF2B5EF4-FFF2-40B4-BE49-F238E27FC236}">
                <a16:creationId xmlns:a16="http://schemas.microsoft.com/office/drawing/2014/main" id="{A654FD7A-5640-B692-48D6-2B8A4141F58E}"/>
              </a:ext>
            </a:extLst>
          </p:cNvPr>
          <p:cNvSpPr txBox="1"/>
          <p:nvPr/>
        </p:nvSpPr>
        <p:spPr>
          <a:xfrm>
            <a:off x="621913" y="5378364"/>
            <a:ext cx="1715708" cy="369332"/>
          </a:xfrm>
          <a:prstGeom prst="rect">
            <a:avLst/>
          </a:prstGeom>
          <a:noFill/>
        </p:spPr>
        <p:txBody>
          <a:bodyPr wrap="square" rtlCol="0">
            <a:spAutoFit/>
          </a:bodyPr>
          <a:lstStyle/>
          <a:p>
            <a:r>
              <a:rPr lang="fr-FR" dirty="0">
                <a:latin typeface="+mj-lt"/>
              </a:rPr>
              <a:t> 6.Démo</a:t>
            </a:r>
          </a:p>
        </p:txBody>
      </p:sp>
      <p:sp>
        <p:nvSpPr>
          <p:cNvPr id="17" name="ZoneTexte 16">
            <a:extLst>
              <a:ext uri="{FF2B5EF4-FFF2-40B4-BE49-F238E27FC236}">
                <a16:creationId xmlns:a16="http://schemas.microsoft.com/office/drawing/2014/main" id="{6B3F5F3E-E985-2B41-227B-5056E68D979C}"/>
              </a:ext>
            </a:extLst>
          </p:cNvPr>
          <p:cNvSpPr txBox="1"/>
          <p:nvPr/>
        </p:nvSpPr>
        <p:spPr>
          <a:xfrm>
            <a:off x="601085" y="2452416"/>
            <a:ext cx="2975677" cy="1477328"/>
          </a:xfrm>
          <a:prstGeom prst="rect">
            <a:avLst/>
          </a:prstGeom>
          <a:noFill/>
        </p:spPr>
        <p:txBody>
          <a:bodyPr wrap="square" rtlCol="0">
            <a:spAutoFit/>
          </a:bodyPr>
          <a:lstStyle/>
          <a:p>
            <a:r>
              <a:rPr lang="fr-FR" dirty="0"/>
              <a:t>2.</a:t>
            </a:r>
            <a:r>
              <a:rPr lang="fr-FR" dirty="0">
                <a:latin typeface="+mj-lt"/>
              </a:rPr>
              <a:t>Gestion de projet</a:t>
            </a:r>
          </a:p>
          <a:p>
            <a:r>
              <a:rPr lang="fr-FR" dirty="0">
                <a:latin typeface="+mj-lt"/>
              </a:rPr>
              <a:t> </a:t>
            </a:r>
          </a:p>
          <a:p>
            <a:pPr marL="285750" indent="-285750">
              <a:buFont typeface="Wingdings" pitchFamily="2" charset="2"/>
              <a:buChar char="v"/>
            </a:pPr>
            <a:r>
              <a:rPr lang="fr-FR" dirty="0">
                <a:latin typeface="+mj-lt"/>
              </a:rPr>
              <a:t>Planning</a:t>
            </a:r>
          </a:p>
          <a:p>
            <a:pPr marL="285750" indent="-285750">
              <a:buFont typeface="Wingdings" pitchFamily="2" charset="2"/>
              <a:buChar char="v"/>
            </a:pPr>
            <a:r>
              <a:rPr lang="fr-FR" dirty="0">
                <a:latin typeface="+mj-lt"/>
              </a:rPr>
              <a:t>Outils</a:t>
            </a:r>
          </a:p>
          <a:p>
            <a:pPr marL="285750" indent="-285750">
              <a:buFont typeface="Wingdings" pitchFamily="2" charset="2"/>
              <a:buChar char="v"/>
            </a:pPr>
            <a:r>
              <a:rPr lang="fr-FR" dirty="0">
                <a:latin typeface="+mj-lt"/>
              </a:rPr>
              <a:t>Méthodologie</a:t>
            </a:r>
          </a:p>
        </p:txBody>
      </p:sp>
      <p:sp>
        <p:nvSpPr>
          <p:cNvPr id="18" name="ZoneTexte 17">
            <a:extLst>
              <a:ext uri="{FF2B5EF4-FFF2-40B4-BE49-F238E27FC236}">
                <a16:creationId xmlns:a16="http://schemas.microsoft.com/office/drawing/2014/main" id="{DBB4048B-04C6-D9A5-F38C-956F52036173}"/>
              </a:ext>
            </a:extLst>
          </p:cNvPr>
          <p:cNvSpPr txBox="1"/>
          <p:nvPr/>
        </p:nvSpPr>
        <p:spPr>
          <a:xfrm>
            <a:off x="595474" y="5836006"/>
            <a:ext cx="1819687" cy="646331"/>
          </a:xfrm>
          <a:prstGeom prst="rect">
            <a:avLst/>
          </a:prstGeom>
          <a:noFill/>
        </p:spPr>
        <p:txBody>
          <a:bodyPr wrap="square" rtlCol="0">
            <a:spAutoFit/>
          </a:bodyPr>
          <a:lstStyle/>
          <a:p>
            <a:endParaRPr lang="fr-FR" dirty="0"/>
          </a:p>
          <a:p>
            <a:r>
              <a:rPr lang="fr-FR" dirty="0">
                <a:latin typeface="+mj-lt"/>
              </a:rPr>
              <a:t>Conclusion</a:t>
            </a:r>
          </a:p>
        </p:txBody>
      </p:sp>
      <p:sp>
        <p:nvSpPr>
          <p:cNvPr id="5" name="ZoneTexte 4">
            <a:extLst>
              <a:ext uri="{FF2B5EF4-FFF2-40B4-BE49-F238E27FC236}">
                <a16:creationId xmlns:a16="http://schemas.microsoft.com/office/drawing/2014/main" id="{BB1E4DDA-716B-8EC4-FE16-29855151594B}"/>
              </a:ext>
            </a:extLst>
          </p:cNvPr>
          <p:cNvSpPr txBox="1"/>
          <p:nvPr/>
        </p:nvSpPr>
        <p:spPr>
          <a:xfrm>
            <a:off x="595474" y="4582793"/>
            <a:ext cx="242374" cy="646331"/>
          </a:xfrm>
          <a:prstGeom prst="rect">
            <a:avLst/>
          </a:prstGeom>
          <a:noFill/>
        </p:spPr>
        <p:txBody>
          <a:bodyPr wrap="none" rtlCol="0">
            <a:spAutoFit/>
          </a:bodyPr>
          <a:lstStyle/>
          <a:p>
            <a:r>
              <a:rPr lang="fr-FR" dirty="0"/>
              <a:t> </a:t>
            </a:r>
          </a:p>
          <a:p>
            <a:endParaRPr lang="fr-FR" dirty="0"/>
          </a:p>
        </p:txBody>
      </p:sp>
      <p:sp>
        <p:nvSpPr>
          <p:cNvPr id="3" name="ZoneTexte 2">
            <a:extLst>
              <a:ext uri="{FF2B5EF4-FFF2-40B4-BE49-F238E27FC236}">
                <a16:creationId xmlns:a16="http://schemas.microsoft.com/office/drawing/2014/main" id="{7E73441E-2813-5290-533F-CC2AA2B64B0E}"/>
              </a:ext>
            </a:extLst>
          </p:cNvPr>
          <p:cNvSpPr txBox="1"/>
          <p:nvPr/>
        </p:nvSpPr>
        <p:spPr>
          <a:xfrm>
            <a:off x="621913" y="3935716"/>
            <a:ext cx="1632306" cy="646331"/>
          </a:xfrm>
          <a:prstGeom prst="rect">
            <a:avLst/>
          </a:prstGeom>
          <a:noFill/>
        </p:spPr>
        <p:txBody>
          <a:bodyPr wrap="none" rtlCol="0">
            <a:spAutoFit/>
          </a:bodyPr>
          <a:lstStyle/>
          <a:p>
            <a:r>
              <a:rPr lang="fr-FR" dirty="0">
                <a:latin typeface="+mj-lt"/>
              </a:rPr>
              <a:t>3. Modélisation</a:t>
            </a:r>
          </a:p>
          <a:p>
            <a:endParaRPr lang="fr-FR" dirty="0">
              <a:latin typeface="+mj-lt"/>
            </a:endParaRPr>
          </a:p>
        </p:txBody>
      </p:sp>
    </p:spTree>
    <p:extLst>
      <p:ext uri="{BB962C8B-B14F-4D97-AF65-F5344CB8AC3E}">
        <p14:creationId xmlns:p14="http://schemas.microsoft.com/office/powerpoint/2010/main" val="995639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E29F7-AD59-CD7E-B017-CB2C6D9E31C0}"/>
              </a:ext>
            </a:extLst>
          </p:cNvPr>
          <p:cNvSpPr>
            <a:spLocks noGrp="1"/>
          </p:cNvSpPr>
          <p:nvPr>
            <p:ph type="title"/>
          </p:nvPr>
        </p:nvSpPr>
        <p:spPr>
          <a:xfrm>
            <a:off x="1850311" y="-176916"/>
            <a:ext cx="8491378" cy="2456485"/>
          </a:xfrm>
        </p:spPr>
        <p:txBody>
          <a:bodyPr>
            <a:normAutofit/>
          </a:bodyPr>
          <a:lstStyle/>
          <a:p>
            <a:r>
              <a:rPr lang="fr-FR" sz="5400" b="1" dirty="0">
                <a:solidFill>
                  <a:schemeClr val="tx1">
                    <a:lumMod val="75000"/>
                    <a:lumOff val="25000"/>
                  </a:schemeClr>
                </a:solidFill>
              </a:rPr>
              <a:t>README</a:t>
            </a:r>
          </a:p>
        </p:txBody>
      </p:sp>
      <p:sp>
        <p:nvSpPr>
          <p:cNvPr id="4" name="Espace réservé du numéro de diapositive 3">
            <a:extLst>
              <a:ext uri="{FF2B5EF4-FFF2-40B4-BE49-F238E27FC236}">
                <a16:creationId xmlns:a16="http://schemas.microsoft.com/office/drawing/2014/main" id="{02F723E2-0033-18B7-53ED-330F49DF86A2}"/>
              </a:ext>
            </a:extLst>
          </p:cNvPr>
          <p:cNvSpPr>
            <a:spLocks noGrp="1"/>
          </p:cNvSpPr>
          <p:nvPr>
            <p:ph type="sldNum" sz="quarter" idx="12"/>
          </p:nvPr>
        </p:nvSpPr>
        <p:spPr/>
        <p:txBody>
          <a:bodyPr/>
          <a:lstStyle/>
          <a:p>
            <a:fld id="{FA444D5F-A761-4149-8427-5F476A721CF9}" type="slidenum">
              <a:rPr lang="fr-FR" smtClean="0"/>
              <a:t>30</a:t>
            </a:fld>
            <a:endParaRPr lang="fr-FR"/>
          </a:p>
        </p:txBody>
      </p:sp>
      <p:sp>
        <p:nvSpPr>
          <p:cNvPr id="5" name="ZoneTexte 4">
            <a:extLst>
              <a:ext uri="{FF2B5EF4-FFF2-40B4-BE49-F238E27FC236}">
                <a16:creationId xmlns:a16="http://schemas.microsoft.com/office/drawing/2014/main" id="{7484B06B-0809-3358-A26E-C6B76FD2FEB9}"/>
              </a:ext>
            </a:extLst>
          </p:cNvPr>
          <p:cNvSpPr txBox="1"/>
          <p:nvPr/>
        </p:nvSpPr>
        <p:spPr>
          <a:xfrm>
            <a:off x="0" y="1997839"/>
            <a:ext cx="12390783" cy="1200329"/>
          </a:xfrm>
          <a:prstGeom prst="rect">
            <a:avLst/>
          </a:prstGeom>
          <a:noFill/>
        </p:spPr>
        <p:txBody>
          <a:bodyPr wrap="square">
            <a:spAutoFit/>
          </a:bodyPr>
          <a:lstStyle/>
          <a:p>
            <a:endParaRPr lang="fr-FR" sz="3600" dirty="0">
              <a:solidFill>
                <a:schemeClr val="accent1"/>
              </a:solidFill>
            </a:endParaRPr>
          </a:p>
          <a:p>
            <a:endParaRPr lang="fr-FR" sz="3600" dirty="0"/>
          </a:p>
        </p:txBody>
      </p:sp>
    </p:spTree>
    <p:extLst>
      <p:ext uri="{BB962C8B-B14F-4D97-AF65-F5344CB8AC3E}">
        <p14:creationId xmlns:p14="http://schemas.microsoft.com/office/powerpoint/2010/main" val="2820532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4" name="Picture 2" descr="Localhost - Gaming &amp; Esports Centers | Live events are back at Localhost!">
            <a:extLst>
              <a:ext uri="{FF2B5EF4-FFF2-40B4-BE49-F238E27FC236}">
                <a16:creationId xmlns:a16="http://schemas.microsoft.com/office/drawing/2014/main" id="{D18EEDA1-D468-6FD2-D89C-2709AD03C2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390" b="10263"/>
          <a:stretch/>
        </p:blipFill>
        <p:spPr bwMode="auto">
          <a:xfrm rot="21420000">
            <a:off x="367100" y="389334"/>
            <a:ext cx="10268396" cy="240679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EEFE60F1-16AA-298F-AD54-0BFCC8626A3F}"/>
              </a:ext>
            </a:extLst>
          </p:cNvPr>
          <p:cNvSpPr>
            <a:spLocks noGrp="1"/>
          </p:cNvSpPr>
          <p:nvPr>
            <p:ph type="title"/>
          </p:nvPr>
        </p:nvSpPr>
        <p:spPr>
          <a:xfrm rot="21420000">
            <a:off x="496980" y="3221623"/>
            <a:ext cx="10264470" cy="1250066"/>
          </a:xfrm>
        </p:spPr>
        <p:txBody>
          <a:bodyPr vert="horz" lIns="91440" tIns="45720" rIns="91440" bIns="45720" rtlCol="0" anchor="b">
            <a:normAutofit/>
          </a:bodyPr>
          <a:lstStyle/>
          <a:p>
            <a:pPr algn="r"/>
            <a:r>
              <a:rPr lang="en-US" sz="8000" dirty="0">
                <a:solidFill>
                  <a:schemeClr val="tx1"/>
                </a:solidFill>
              </a:rPr>
              <a:t>DÉPLOIEMENT</a:t>
            </a:r>
          </a:p>
        </p:txBody>
      </p:sp>
      <p:sp>
        <p:nvSpPr>
          <p:cNvPr id="3" name="Espace réservé du numéro de diapositive 2">
            <a:extLst>
              <a:ext uri="{FF2B5EF4-FFF2-40B4-BE49-F238E27FC236}">
                <a16:creationId xmlns:a16="http://schemas.microsoft.com/office/drawing/2014/main" id="{C3BFBDC3-220C-2806-BFA3-DBC136BB17BF}"/>
              </a:ext>
            </a:extLst>
          </p:cNvPr>
          <p:cNvSpPr>
            <a:spLocks noGrp="1"/>
          </p:cNvSpPr>
          <p:nvPr>
            <p:ph type="sldNum" sz="quarter" idx="12"/>
          </p:nvPr>
        </p:nvSpPr>
        <p:spPr>
          <a:xfrm rot="21420000">
            <a:off x="10275091" y="5161915"/>
            <a:ext cx="907186" cy="498470"/>
          </a:xfrm>
        </p:spPr>
        <p:txBody>
          <a:bodyPr vert="horz" lIns="91440" tIns="45720" rIns="91440" bIns="45720" rtlCol="0" anchor="ctr">
            <a:normAutofit/>
          </a:bodyPr>
          <a:lstStyle/>
          <a:p>
            <a:pPr algn="r" defTabSz="914400">
              <a:spcAft>
                <a:spcPts val="600"/>
              </a:spcAft>
            </a:pPr>
            <a:fld id="{FA444D5F-A761-4149-8427-5F476A721CF9}" type="slidenum">
              <a:rPr lang="en-US" sz="2400">
                <a:solidFill>
                  <a:schemeClr val="bg1"/>
                </a:solidFill>
              </a:rPr>
              <a:pPr algn="r" defTabSz="914400">
                <a:spcAft>
                  <a:spcPts val="600"/>
                </a:spcAft>
              </a:pPr>
              <a:t>31</a:t>
            </a:fld>
            <a:endParaRPr lang="en-US" sz="2400">
              <a:solidFill>
                <a:schemeClr val="bg1"/>
              </a:solidFill>
            </a:endParaRPr>
          </a:p>
        </p:txBody>
      </p:sp>
    </p:spTree>
    <p:extLst>
      <p:ext uri="{BB962C8B-B14F-4D97-AF65-F5344CB8AC3E}">
        <p14:creationId xmlns:p14="http://schemas.microsoft.com/office/powerpoint/2010/main" val="25117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527143D-1879-9B00-EA74-3166AFF0300F}"/>
              </a:ext>
            </a:extLst>
          </p:cNvPr>
          <p:cNvSpPr>
            <a:spLocks noGrp="1"/>
          </p:cNvSpPr>
          <p:nvPr>
            <p:ph type="title"/>
          </p:nvPr>
        </p:nvSpPr>
        <p:spPr>
          <a:xfrm>
            <a:off x="4552792" y="1213758"/>
            <a:ext cx="6093596" cy="4430485"/>
          </a:xfrm>
        </p:spPr>
        <p:txBody>
          <a:bodyPr vert="horz" lIns="91440" tIns="45720" rIns="91440" bIns="45720" rtlCol="0" anchor="ctr">
            <a:normAutofit/>
          </a:bodyPr>
          <a:lstStyle/>
          <a:p>
            <a:r>
              <a:rPr lang="fr-FR" sz="6600" b="1" dirty="0">
                <a:solidFill>
                  <a:schemeClr val="tx1">
                    <a:lumMod val="75000"/>
                    <a:lumOff val="25000"/>
                  </a:schemeClr>
                </a:solidFill>
              </a:rPr>
              <a:t>GESTION DE PROCESSUS DES INCIDENTS</a:t>
            </a:r>
            <a:br>
              <a:rPr lang="fr-FR" sz="6600" b="1" dirty="0"/>
            </a:br>
            <a:endParaRPr lang="en-US" sz="6600" dirty="0"/>
          </a:p>
        </p:txBody>
      </p:sp>
      <p:sp>
        <p:nvSpPr>
          <p:cNvPr id="2" name="Espace réservé du numéro de diapositive 1">
            <a:extLst>
              <a:ext uri="{FF2B5EF4-FFF2-40B4-BE49-F238E27FC236}">
                <a16:creationId xmlns:a16="http://schemas.microsoft.com/office/drawing/2014/main" id="{B8A8D297-3209-B054-C588-FA1DE6AADAE2}"/>
              </a:ext>
            </a:extLst>
          </p:cNvPr>
          <p:cNvSpPr>
            <a:spLocks noGrp="1"/>
          </p:cNvSpPr>
          <p:nvPr>
            <p:ph type="sldNum" sz="quarter" idx="12"/>
          </p:nvPr>
        </p:nvSpPr>
        <p:spPr>
          <a:xfrm>
            <a:off x="10646388" y="6214533"/>
            <a:ext cx="907186" cy="338667"/>
          </a:xfrm>
        </p:spPr>
        <p:txBody>
          <a:bodyPr vert="horz" lIns="91440" tIns="45720" rIns="91440" bIns="45720" rtlCol="0" anchor="t">
            <a:normAutofit/>
          </a:bodyPr>
          <a:lstStyle/>
          <a:p>
            <a:pPr algn="r">
              <a:spcAft>
                <a:spcPts val="600"/>
              </a:spcAft>
            </a:pPr>
            <a:fld id="{FA444D5F-A761-4149-8427-5F476A721CF9}" type="slidenum">
              <a:rPr lang="en-US" sz="1400" kern="1200" cap="all" baseline="0">
                <a:solidFill>
                  <a:schemeClr val="tx1">
                    <a:lumMod val="75000"/>
                    <a:lumOff val="25000"/>
                  </a:schemeClr>
                </a:solidFill>
                <a:latin typeface="+mn-lt"/>
                <a:ea typeface="+mn-ea"/>
                <a:cs typeface="+mn-cs"/>
              </a:rPr>
              <a:pPr algn="r">
                <a:spcAft>
                  <a:spcPts val="600"/>
                </a:spcAft>
              </a:pPr>
              <a:t>32</a:t>
            </a:fld>
            <a:endParaRPr lang="en-US" sz="1400" kern="1200" cap="all" baseline="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103658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5E6E16D5-0785-2DAE-BF19-798C9006E518}"/>
              </a:ext>
            </a:extLst>
          </p:cNvPr>
          <p:cNvSpPr>
            <a:spLocks noGrp="1"/>
          </p:cNvSpPr>
          <p:nvPr>
            <p:ph type="sldNum" sz="quarter" idx="12"/>
          </p:nvPr>
        </p:nvSpPr>
        <p:spPr/>
        <p:txBody>
          <a:bodyPr/>
          <a:lstStyle/>
          <a:p>
            <a:fld id="{FA444D5F-A761-4149-8427-5F476A721CF9}" type="slidenum">
              <a:rPr lang="fr-FR" smtClean="0"/>
              <a:t>33</a:t>
            </a:fld>
            <a:endParaRPr lang="fr-FR"/>
          </a:p>
        </p:txBody>
      </p:sp>
      <p:pic>
        <p:nvPicPr>
          <p:cNvPr id="4" name="Image 3">
            <a:extLst>
              <a:ext uri="{FF2B5EF4-FFF2-40B4-BE49-F238E27FC236}">
                <a16:creationId xmlns:a16="http://schemas.microsoft.com/office/drawing/2014/main" id="{D78218F0-D914-0601-7D39-18EE78433FB8}"/>
              </a:ext>
            </a:extLst>
          </p:cNvPr>
          <p:cNvPicPr>
            <a:picLocks noChangeAspect="1"/>
          </p:cNvPicPr>
          <p:nvPr/>
        </p:nvPicPr>
        <p:blipFill>
          <a:blip r:embed="rId2"/>
          <a:stretch>
            <a:fillRect/>
          </a:stretch>
        </p:blipFill>
        <p:spPr>
          <a:xfrm>
            <a:off x="-182880" y="0"/>
            <a:ext cx="12374880" cy="6858000"/>
          </a:xfrm>
          <a:prstGeom prst="rect">
            <a:avLst/>
          </a:prstGeom>
        </p:spPr>
      </p:pic>
    </p:spTree>
    <p:extLst>
      <p:ext uri="{BB962C8B-B14F-4D97-AF65-F5344CB8AC3E}">
        <p14:creationId xmlns:p14="http://schemas.microsoft.com/office/powerpoint/2010/main" val="1420344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advTm="3000">
        <p15:prstTrans prst="curtains"/>
      </p:transition>
    </mc:Choice>
    <mc:Fallback xmlns="">
      <p:transition spd="slow"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F5856622-C8BA-FAEF-157D-D14EDBF3FD00}"/>
              </a:ext>
            </a:extLst>
          </p:cNvPr>
          <p:cNvSpPr>
            <a:spLocks noGrp="1"/>
          </p:cNvSpPr>
          <p:nvPr>
            <p:ph type="title"/>
          </p:nvPr>
        </p:nvSpPr>
        <p:spPr>
          <a:xfrm>
            <a:off x="111917" y="2349925"/>
            <a:ext cx="4568661" cy="1725686"/>
          </a:xfrm>
        </p:spPr>
        <p:txBody>
          <a:bodyPr>
            <a:normAutofit/>
          </a:bodyPr>
          <a:lstStyle/>
          <a:p>
            <a:pPr algn="l"/>
            <a:r>
              <a:rPr lang="fr-FR" sz="5400" b="1" dirty="0">
                <a:solidFill>
                  <a:schemeClr val="bg1"/>
                </a:solidFill>
              </a:rPr>
              <a:t>Maintenabilité</a:t>
            </a:r>
          </a:p>
        </p:txBody>
      </p:sp>
      <p:sp>
        <p:nvSpPr>
          <p:cNvPr id="3" name="Espace réservé du numéro de diapositive 2">
            <a:extLst>
              <a:ext uri="{FF2B5EF4-FFF2-40B4-BE49-F238E27FC236}">
                <a16:creationId xmlns:a16="http://schemas.microsoft.com/office/drawing/2014/main" id="{E70EBF9D-A49D-D023-96E5-1F92559535BA}"/>
              </a:ext>
            </a:extLst>
          </p:cNvPr>
          <p:cNvSpPr>
            <a:spLocks noGrp="1"/>
          </p:cNvSpPr>
          <p:nvPr>
            <p:ph type="sldNum" sz="quarter" idx="12"/>
          </p:nvPr>
        </p:nvSpPr>
        <p:spPr>
          <a:xfrm>
            <a:off x="10469880" y="320040"/>
            <a:ext cx="914400" cy="320040"/>
          </a:xfrm>
        </p:spPr>
        <p:txBody>
          <a:bodyPr>
            <a:normAutofit/>
          </a:bodyPr>
          <a:lstStyle/>
          <a:p>
            <a:pPr>
              <a:spcAft>
                <a:spcPts val="600"/>
              </a:spcAft>
            </a:pPr>
            <a:fld id="{FA444D5F-A761-4149-8427-5F476A721CF9}" type="slidenum">
              <a:rPr lang="fr-FR">
                <a:solidFill>
                  <a:schemeClr val="tx1"/>
                </a:solidFill>
              </a:rPr>
              <a:pPr>
                <a:spcAft>
                  <a:spcPts val="600"/>
                </a:spcAft>
              </a:pPr>
              <a:t>34</a:t>
            </a:fld>
            <a:endParaRPr lang="fr-FR">
              <a:solidFill>
                <a:schemeClr val="tx1"/>
              </a:solidFill>
            </a:endParaRPr>
          </a:p>
        </p:txBody>
      </p:sp>
      <p:sp>
        <p:nvSpPr>
          <p:cNvPr id="5" name="Espace réservé du contenu 4">
            <a:extLst>
              <a:ext uri="{FF2B5EF4-FFF2-40B4-BE49-F238E27FC236}">
                <a16:creationId xmlns:a16="http://schemas.microsoft.com/office/drawing/2014/main" id="{02DD2037-1922-7077-B943-502EDA6BB320}"/>
              </a:ext>
            </a:extLst>
          </p:cNvPr>
          <p:cNvSpPr>
            <a:spLocks noGrp="1"/>
          </p:cNvSpPr>
          <p:nvPr>
            <p:ph idx="1"/>
          </p:nvPr>
        </p:nvSpPr>
        <p:spPr>
          <a:xfrm>
            <a:off x="5159289" y="1393986"/>
            <a:ext cx="6554001" cy="4635503"/>
          </a:xfrm>
        </p:spPr>
        <p:txBody>
          <a:bodyPr>
            <a:normAutofit/>
          </a:bodyPr>
          <a:lstStyle/>
          <a:p>
            <a:pPr marL="0" indent="0">
              <a:buNone/>
            </a:pPr>
            <a:r>
              <a:rPr lang="fr-FR" dirty="0">
                <a:latin typeface="+mj-lt"/>
              </a:rPr>
              <a:t>La gestion du contenu :</a:t>
            </a:r>
          </a:p>
          <a:p>
            <a:pPr marL="0" indent="0">
              <a:buNone/>
            </a:pPr>
            <a:endParaRPr lang="fr-FR" dirty="0">
              <a:latin typeface="+mj-lt"/>
            </a:endParaRPr>
          </a:p>
          <a:p>
            <a:pPr fontAlgn="base"/>
            <a:r>
              <a:rPr lang="fr-FR" dirty="0">
                <a:latin typeface="+mj-lt"/>
              </a:rPr>
              <a:t>Suppression des contenus obsolètes (contenu faible en valeur)</a:t>
            </a:r>
          </a:p>
          <a:p>
            <a:pPr fontAlgn="base"/>
            <a:r>
              <a:rPr lang="fr-FR" dirty="0">
                <a:latin typeface="+mj-lt"/>
              </a:rPr>
              <a:t>Mise à jour ou ajout de nouveaux contenus</a:t>
            </a:r>
          </a:p>
          <a:p>
            <a:endParaRPr lang="fr-FR" dirty="0">
              <a:latin typeface="+mj-lt"/>
            </a:endParaRPr>
          </a:p>
          <a:p>
            <a:pPr marL="0" indent="0">
              <a:buNone/>
            </a:pPr>
            <a:r>
              <a:rPr lang="fr-FR" dirty="0">
                <a:latin typeface="+mj-lt"/>
              </a:rPr>
              <a:t>Entretien technique :</a:t>
            </a:r>
          </a:p>
          <a:p>
            <a:pPr fontAlgn="base"/>
            <a:endParaRPr lang="fr-FR" dirty="0">
              <a:latin typeface="+mj-lt"/>
            </a:endParaRPr>
          </a:p>
          <a:p>
            <a:pPr fontAlgn="base"/>
            <a:r>
              <a:rPr lang="fr-FR" dirty="0">
                <a:latin typeface="+mj-lt"/>
              </a:rPr>
              <a:t>Suppression des fonctionnalités inutilisées</a:t>
            </a:r>
          </a:p>
          <a:p>
            <a:pPr fontAlgn="base"/>
            <a:r>
              <a:rPr lang="fr-FR" dirty="0">
                <a:latin typeface="+mj-lt"/>
              </a:rPr>
              <a:t>Nettoyage et optimisation de la base de données</a:t>
            </a:r>
          </a:p>
          <a:p>
            <a:pPr fontAlgn="base"/>
            <a:endParaRPr lang="fr-FR" dirty="0">
              <a:latin typeface="+mj-lt"/>
            </a:endParaRPr>
          </a:p>
          <a:p>
            <a:pPr marL="0" indent="0" fontAlgn="base">
              <a:buNone/>
            </a:pPr>
            <a:endParaRPr lang="fr-FR" dirty="0">
              <a:latin typeface="Open Sans" panose="020B0606030504020204" pitchFamily="34" charset="0"/>
            </a:endParaRPr>
          </a:p>
          <a:p>
            <a:pPr fontAlgn="base"/>
            <a:endParaRPr lang="fr-FR" dirty="0">
              <a:latin typeface="Open Sans" panose="020B0606030504020204" pitchFamily="34" charset="0"/>
            </a:endParaRPr>
          </a:p>
          <a:p>
            <a:endParaRPr lang="fr-FR" dirty="0"/>
          </a:p>
          <a:p>
            <a:endParaRPr lang="fr-FR" dirty="0"/>
          </a:p>
        </p:txBody>
      </p:sp>
    </p:spTree>
    <p:extLst>
      <p:ext uri="{BB962C8B-B14F-4D97-AF65-F5344CB8AC3E}">
        <p14:creationId xmlns:p14="http://schemas.microsoft.com/office/powerpoint/2010/main" val="4103422151"/>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5" name="Rectangle 34">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mart Phone">
            <a:extLst>
              <a:ext uri="{FF2B5EF4-FFF2-40B4-BE49-F238E27FC236}">
                <a16:creationId xmlns:a16="http://schemas.microsoft.com/office/drawing/2014/main" id="{B266C40E-F0E7-BA5F-00B2-6AF64A13A6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0043" y="568335"/>
            <a:ext cx="3230853" cy="3230853"/>
          </a:xfrm>
          <a:prstGeom prst="rect">
            <a:avLst/>
          </a:prstGeom>
          <a:ln w="12700">
            <a:noFill/>
          </a:ln>
        </p:spPr>
      </p:pic>
      <p:grpSp>
        <p:nvGrpSpPr>
          <p:cNvPr id="37" name="Group 36">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38"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0FA60E00-E1D8-19D5-941B-0E0BEB2168B6}"/>
              </a:ext>
            </a:extLst>
          </p:cNvPr>
          <p:cNvSpPr>
            <a:spLocks noGrp="1"/>
          </p:cNvSpPr>
          <p:nvPr>
            <p:ph type="ctrTitle"/>
          </p:nvPr>
        </p:nvSpPr>
        <p:spPr>
          <a:xfrm>
            <a:off x="1683982" y="4293388"/>
            <a:ext cx="8833655" cy="727748"/>
          </a:xfrm>
        </p:spPr>
        <p:txBody>
          <a:bodyPr>
            <a:normAutofit/>
          </a:bodyPr>
          <a:lstStyle/>
          <a:p>
            <a:r>
              <a:rPr lang="fr-FR" sz="3700"/>
              <a:t>VEILLE TECHNOLOGIQUE</a:t>
            </a:r>
          </a:p>
        </p:txBody>
      </p:sp>
      <p:sp>
        <p:nvSpPr>
          <p:cNvPr id="4" name="Espace réservé du numéro de diapositive 3">
            <a:extLst>
              <a:ext uri="{FF2B5EF4-FFF2-40B4-BE49-F238E27FC236}">
                <a16:creationId xmlns:a16="http://schemas.microsoft.com/office/drawing/2014/main" id="{445016C4-FA80-4F76-7045-F1E1E6F3428B}"/>
              </a:ext>
            </a:extLst>
          </p:cNvPr>
          <p:cNvSpPr>
            <a:spLocks noGrp="1"/>
          </p:cNvSpPr>
          <p:nvPr>
            <p:ph type="sldNum" sz="quarter" idx="12"/>
          </p:nvPr>
        </p:nvSpPr>
        <p:spPr>
          <a:xfrm>
            <a:off x="10469880" y="320040"/>
            <a:ext cx="914400" cy="320040"/>
          </a:xfrm>
        </p:spPr>
        <p:txBody>
          <a:bodyPr anchor="ctr">
            <a:normAutofit/>
          </a:bodyPr>
          <a:lstStyle/>
          <a:p>
            <a:pPr>
              <a:spcAft>
                <a:spcPts val="600"/>
              </a:spcAft>
            </a:pPr>
            <a:fld id="{FA444D5F-A761-4149-8427-5F476A721CF9}" type="slidenum">
              <a:rPr lang="fr-FR" smtClean="0"/>
              <a:pPr>
                <a:spcAft>
                  <a:spcPts val="600"/>
                </a:spcAft>
              </a:pPr>
              <a:t>35</a:t>
            </a:fld>
            <a:endParaRPr lang="fr-FR"/>
          </a:p>
        </p:txBody>
      </p:sp>
    </p:spTree>
    <p:extLst>
      <p:ext uri="{BB962C8B-B14F-4D97-AF65-F5344CB8AC3E}">
        <p14:creationId xmlns:p14="http://schemas.microsoft.com/office/powerpoint/2010/main" val="3930747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1929915-F3DC-526E-13BB-9361539C10E6}"/>
              </a:ext>
            </a:extLst>
          </p:cNvPr>
          <p:cNvSpPr>
            <a:spLocks noGrp="1"/>
          </p:cNvSpPr>
          <p:nvPr>
            <p:ph type="sldNum" sz="quarter" idx="12"/>
          </p:nvPr>
        </p:nvSpPr>
        <p:spPr/>
        <p:txBody>
          <a:bodyPr/>
          <a:lstStyle/>
          <a:p>
            <a:fld id="{FA444D5F-A761-4149-8427-5F476A721CF9}" type="slidenum">
              <a:rPr lang="fr-FR" smtClean="0"/>
              <a:t>36</a:t>
            </a:fld>
            <a:endParaRPr lang="fr-FR"/>
          </a:p>
        </p:txBody>
      </p:sp>
      <p:sp>
        <p:nvSpPr>
          <p:cNvPr id="5" name="ZoneTexte 4">
            <a:extLst>
              <a:ext uri="{FF2B5EF4-FFF2-40B4-BE49-F238E27FC236}">
                <a16:creationId xmlns:a16="http://schemas.microsoft.com/office/drawing/2014/main" id="{75E38716-4955-3331-6905-E20C1B4F52AD}"/>
              </a:ext>
            </a:extLst>
          </p:cNvPr>
          <p:cNvSpPr txBox="1"/>
          <p:nvPr/>
        </p:nvSpPr>
        <p:spPr>
          <a:xfrm>
            <a:off x="0" y="-1069278"/>
            <a:ext cx="10674828" cy="7325082"/>
          </a:xfrm>
          <a:prstGeom prst="rect">
            <a:avLst/>
          </a:prstGeom>
          <a:noFill/>
        </p:spPr>
        <p:txBody>
          <a:bodyPr wrap="square">
            <a:spAutoFit/>
          </a:bodyPr>
          <a:lstStyle/>
          <a:p>
            <a:endParaRPr lang="fr-FR"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2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kern="100" dirty="0">
              <a:latin typeface="Calibri" panose="020F0502020204030204" pitchFamily="34" charset="0"/>
              <a:ea typeface="Calibri" panose="020F0502020204030204" pitchFamily="34" charset="0"/>
              <a:cs typeface="Times New Roman" panose="02020603050405020304" pitchFamily="18" charset="0"/>
            </a:endParaRPr>
          </a:p>
          <a:p>
            <a:r>
              <a:rPr lang="fr-FR" sz="1800" b="1" kern="100" dirty="0">
                <a:effectLst/>
                <a:latin typeface="+mj-lt"/>
                <a:ea typeface="Calibri" panose="020F0502020204030204" pitchFamily="34" charset="0"/>
                <a:cs typeface="Times New Roman" panose="02020603050405020304" pitchFamily="18" charset="0"/>
              </a:rPr>
              <a:t>Sites officiels:</a:t>
            </a:r>
          </a:p>
          <a:p>
            <a:pPr marL="285750" indent="-285750">
              <a:buFont typeface="Wingdings" pitchFamily="2" charset="2"/>
              <a:buChar char="Ø"/>
            </a:pPr>
            <a:r>
              <a:rPr lang="fr-FR" sz="1800" kern="100" dirty="0">
                <a:effectLst/>
                <a:latin typeface="+mj-lt"/>
                <a:ea typeface="Calibri" panose="020F0502020204030204" pitchFamily="34" charset="0"/>
                <a:cs typeface="Times New Roman" panose="02020603050405020304" pitchFamily="18" charset="0"/>
              </a:rPr>
              <a:t>JAVA : </a:t>
            </a:r>
            <a:r>
              <a:rPr lang="fr-FR" sz="1800" u="sng" kern="100" dirty="0">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https://docs.oracle.com/en/java/</a:t>
            </a:r>
            <a:endParaRPr lang="fr-FR" sz="1800"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en-US" sz="1800" kern="100" dirty="0">
                <a:effectLst/>
                <a:latin typeface="+mj-lt"/>
                <a:ea typeface="Calibri" panose="020F0502020204030204" pitchFamily="34" charset="0"/>
                <a:cs typeface="Times New Roman" panose="02020603050405020304" pitchFamily="18" charset="0"/>
              </a:rPr>
              <a:t>SPRING : </a:t>
            </a:r>
            <a:r>
              <a:rPr lang="en-US" sz="1800" u="sng" kern="100" dirty="0">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https://spring.academy/courses</a:t>
            </a:r>
            <a:endParaRPr lang="fr-FR" sz="1800"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en-US" sz="1800" kern="100" dirty="0">
                <a:effectLst/>
                <a:latin typeface="+mj-lt"/>
                <a:ea typeface="Calibri" panose="020F0502020204030204" pitchFamily="34" charset="0"/>
                <a:cs typeface="Times New Roman" panose="02020603050405020304" pitchFamily="18" charset="0"/>
              </a:rPr>
              <a:t>react : </a:t>
            </a:r>
            <a:r>
              <a:rPr lang="en-US" sz="1800" u="sng" kern="100" dirty="0">
                <a:effectLst/>
                <a:latin typeface="+mj-l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https://react.dev/</a:t>
            </a:r>
            <a:endParaRPr lang="en-US" sz="1800" u="sng"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en-US" sz="1800" kern="100" dirty="0">
                <a:effectLst/>
                <a:latin typeface="+mj-lt"/>
                <a:ea typeface="Calibri" panose="020F0502020204030204" pitchFamily="34" charset="0"/>
                <a:cs typeface="Times New Roman" panose="02020603050405020304" pitchFamily="18" charset="0"/>
              </a:rPr>
              <a:t>MDN : </a:t>
            </a:r>
            <a:r>
              <a:rPr lang="en-US" sz="1800" u="sng" kern="100" dirty="0">
                <a:effectLst/>
                <a:latin typeface="+mj-lt"/>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https://developer.mozilla.org/fr/</a:t>
            </a:r>
            <a:endParaRPr lang="fr-FR" sz="1800" kern="100" dirty="0">
              <a:effectLst/>
              <a:latin typeface="+mj-lt"/>
              <a:ea typeface="Calibri" panose="020F0502020204030204" pitchFamily="34" charset="0"/>
              <a:cs typeface="Times New Roman" panose="02020603050405020304" pitchFamily="18" charset="0"/>
            </a:endParaRPr>
          </a:p>
          <a:p>
            <a:r>
              <a:rPr lang="en-US" sz="1800" kern="100" dirty="0">
                <a:effectLst/>
                <a:latin typeface="+mj-lt"/>
                <a:ea typeface="Calibri" panose="020F0502020204030204" pitchFamily="34" charset="0"/>
                <a:cs typeface="Times New Roman" panose="02020603050405020304" pitchFamily="18" charset="0"/>
              </a:rPr>
              <a:t> </a:t>
            </a:r>
            <a:endParaRPr lang="fr-FR" sz="1800" kern="100" dirty="0">
              <a:effectLst/>
              <a:latin typeface="+mj-lt"/>
              <a:ea typeface="Calibri" panose="020F0502020204030204" pitchFamily="34" charset="0"/>
              <a:cs typeface="Times New Roman" panose="02020603050405020304" pitchFamily="18" charset="0"/>
            </a:endParaRPr>
          </a:p>
          <a:p>
            <a:r>
              <a:rPr lang="fr-FR" sz="1800" b="1" kern="100" dirty="0">
                <a:effectLst/>
                <a:latin typeface="+mj-lt"/>
                <a:ea typeface="Calibri" panose="020F0502020204030204" pitchFamily="34" charset="0"/>
                <a:cs typeface="Times New Roman" panose="02020603050405020304" pitchFamily="18" charset="0"/>
              </a:rPr>
              <a:t>Blogs, forums, autres sites non officiels : </a:t>
            </a:r>
          </a:p>
          <a:p>
            <a:pPr marL="285750" indent="-285750">
              <a:buFont typeface="Wingdings" pitchFamily="2" charset="2"/>
              <a:buChar char="Ø"/>
            </a:pPr>
            <a:r>
              <a:rPr lang="en-US" sz="1800" kern="100" dirty="0">
                <a:effectLst/>
                <a:latin typeface="+mj-lt"/>
                <a:ea typeface="Calibri" panose="020F0502020204030204" pitchFamily="34" charset="0"/>
                <a:cs typeface="Times New Roman" panose="02020603050405020304" pitchFamily="18" charset="0"/>
              </a:rPr>
              <a:t>https://</a:t>
            </a:r>
            <a:r>
              <a:rPr lang="en-US" sz="1800" kern="100" dirty="0" err="1">
                <a:effectLst/>
                <a:latin typeface="+mj-lt"/>
                <a:ea typeface="Calibri" panose="020F0502020204030204" pitchFamily="34" charset="0"/>
                <a:cs typeface="Times New Roman" panose="02020603050405020304" pitchFamily="18" charset="0"/>
              </a:rPr>
              <a:t>www.codeur.com</a:t>
            </a:r>
            <a:r>
              <a:rPr lang="en-US" sz="1800" kern="100" dirty="0">
                <a:effectLst/>
                <a:latin typeface="+mj-lt"/>
                <a:ea typeface="Calibri" panose="020F0502020204030204" pitchFamily="34" charset="0"/>
                <a:cs typeface="Times New Roman" panose="02020603050405020304" pitchFamily="18" charset="0"/>
              </a:rPr>
              <a:t>/blog/</a:t>
            </a:r>
            <a:r>
              <a:rPr lang="en-US" sz="1800" kern="100" dirty="0" err="1">
                <a:effectLst/>
                <a:latin typeface="+mj-lt"/>
                <a:ea typeface="Calibri" panose="020F0502020204030204" pitchFamily="34" charset="0"/>
                <a:cs typeface="Times New Roman" panose="02020603050405020304" pitchFamily="18" charset="0"/>
              </a:rPr>
              <a:t>veille</a:t>
            </a:r>
            <a:r>
              <a:rPr lang="en-US" sz="1800" kern="100" dirty="0">
                <a:effectLst/>
                <a:latin typeface="+mj-lt"/>
                <a:ea typeface="Calibri" panose="020F0502020204030204" pitchFamily="34" charset="0"/>
                <a:cs typeface="Times New Roman" panose="02020603050405020304" pitchFamily="18" charset="0"/>
              </a:rPr>
              <a:t>-</a:t>
            </a:r>
            <a:r>
              <a:rPr lang="en-US" sz="1800" kern="100" dirty="0" err="1">
                <a:effectLst/>
                <a:latin typeface="+mj-lt"/>
                <a:ea typeface="Calibri" panose="020F0502020204030204" pitchFamily="34" charset="0"/>
                <a:cs typeface="Times New Roman" panose="02020603050405020304" pitchFamily="18" charset="0"/>
              </a:rPr>
              <a:t>technologique</a:t>
            </a:r>
            <a:r>
              <a:rPr lang="en-US" sz="1800" kern="100" dirty="0">
                <a:effectLst/>
                <a:latin typeface="+mj-lt"/>
                <a:ea typeface="Calibri" panose="020F0502020204030204" pitchFamily="34" charset="0"/>
                <a:cs typeface="Times New Roman" panose="02020603050405020304" pitchFamily="18" charset="0"/>
              </a:rPr>
              <a:t>-definition-</a:t>
            </a:r>
            <a:r>
              <a:rPr lang="en-US" sz="1800" kern="100" dirty="0" err="1">
                <a:effectLst/>
                <a:latin typeface="+mj-lt"/>
                <a:ea typeface="Calibri" panose="020F0502020204030204" pitchFamily="34" charset="0"/>
                <a:cs typeface="Times New Roman" panose="02020603050405020304" pitchFamily="18" charset="0"/>
              </a:rPr>
              <a:t>outils</a:t>
            </a:r>
            <a:r>
              <a:rPr lang="en-US" sz="1800" kern="100" dirty="0">
                <a:effectLst/>
                <a:latin typeface="+mj-lt"/>
                <a:ea typeface="Calibri" panose="020F0502020204030204" pitchFamily="34" charset="0"/>
                <a:cs typeface="Times New Roman" panose="02020603050405020304" pitchFamily="18" charset="0"/>
              </a:rPr>
              <a:t>-et-</a:t>
            </a:r>
            <a:r>
              <a:rPr lang="en-US" sz="1800" kern="100" dirty="0" err="1">
                <a:effectLst/>
                <a:latin typeface="+mj-lt"/>
                <a:ea typeface="Calibri" panose="020F0502020204030204" pitchFamily="34" charset="0"/>
                <a:cs typeface="Times New Roman" panose="02020603050405020304" pitchFamily="18" charset="0"/>
              </a:rPr>
              <a:t>enjeux</a:t>
            </a:r>
            <a:endParaRPr lang="fr-FR" sz="1800"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en-US" sz="1800" kern="100" dirty="0">
                <a:effectLst/>
                <a:latin typeface="+mj-lt"/>
                <a:ea typeface="Calibri" panose="020F0502020204030204" pitchFamily="34" charset="0"/>
                <a:cs typeface="Times New Roman" panose="02020603050405020304" pitchFamily="18" charset="0"/>
              </a:rPr>
              <a:t>https://</a:t>
            </a:r>
            <a:r>
              <a:rPr lang="en-US" sz="1800" kern="100" dirty="0" err="1">
                <a:effectLst/>
                <a:latin typeface="+mj-lt"/>
                <a:ea typeface="Calibri" panose="020F0502020204030204" pitchFamily="34" charset="0"/>
                <a:cs typeface="Times New Roman" panose="02020603050405020304" pitchFamily="18" charset="0"/>
              </a:rPr>
              <a:t>openclassrooms.com</a:t>
            </a:r>
            <a:endParaRPr lang="fr-FR" sz="1800"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en-US" sz="1800" kern="100" dirty="0">
                <a:effectLst/>
                <a:latin typeface="+mj-lt"/>
                <a:ea typeface="Calibri" panose="020F0502020204030204" pitchFamily="34" charset="0"/>
                <a:cs typeface="Times New Roman" panose="02020603050405020304" pitchFamily="18" charset="0"/>
              </a:rPr>
              <a:t>https://</a:t>
            </a:r>
            <a:r>
              <a:rPr lang="en-US" sz="1800" kern="100" dirty="0" err="1">
                <a:effectLst/>
                <a:latin typeface="+mj-lt"/>
                <a:ea typeface="Calibri" panose="020F0502020204030204" pitchFamily="34" charset="0"/>
                <a:cs typeface="Times New Roman" panose="02020603050405020304" pitchFamily="18" charset="0"/>
              </a:rPr>
              <a:t>www.jmdoudoux.fr</a:t>
            </a:r>
            <a:r>
              <a:rPr lang="en-US" sz="1800" kern="100" dirty="0">
                <a:effectLst/>
                <a:latin typeface="+mj-lt"/>
                <a:ea typeface="Calibri" panose="020F0502020204030204" pitchFamily="34" charset="0"/>
                <a:cs typeface="Times New Roman" panose="02020603050405020304" pitchFamily="18" charset="0"/>
              </a:rPr>
              <a:t>/</a:t>
            </a:r>
            <a:r>
              <a:rPr lang="en-US" sz="1800" kern="100" dirty="0" err="1">
                <a:effectLst/>
                <a:latin typeface="+mj-lt"/>
                <a:ea typeface="Calibri" panose="020F0502020204030204" pitchFamily="34" charset="0"/>
                <a:cs typeface="Times New Roman" panose="02020603050405020304" pitchFamily="18" charset="0"/>
              </a:rPr>
              <a:t>accueil.html</a:t>
            </a:r>
            <a:endParaRPr lang="fr-FR" sz="1800"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fr-FR" sz="1800" u="sng" kern="100" dirty="0">
                <a:effectLst/>
                <a:latin typeface="+mj-lt"/>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https://www.ibm.com/</a:t>
            </a:r>
            <a:endParaRPr lang="fr-FR" sz="1800"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fr-FR" sz="1800" u="sng" kern="100" dirty="0">
                <a:effectLst/>
                <a:latin typeface="+mj-lt"/>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https://numeum.fr/</a:t>
            </a:r>
            <a:endParaRPr lang="fr-FR" sz="1800"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fr-FR" sz="1800" u="sng" kern="100" dirty="0">
                <a:effectLst/>
                <a:latin typeface="+mj-l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https://stackoverflow.com/</a:t>
            </a:r>
            <a:endParaRPr lang="fr-FR" sz="1800" kern="100" dirty="0">
              <a:effectLst/>
              <a:latin typeface="+mj-lt"/>
              <a:ea typeface="Calibri" panose="020F0502020204030204" pitchFamily="34" charset="0"/>
              <a:cs typeface="Times New Roman" panose="02020603050405020304" pitchFamily="18" charset="0"/>
            </a:endParaRPr>
          </a:p>
          <a:p>
            <a:r>
              <a:rPr lang="fr-FR" sz="1800" kern="100" dirty="0">
                <a:effectLst/>
                <a:latin typeface="+mj-lt"/>
                <a:ea typeface="Calibri" panose="020F0502020204030204" pitchFamily="34" charset="0"/>
                <a:cs typeface="Times New Roman" panose="02020603050405020304" pitchFamily="18" charset="0"/>
              </a:rPr>
              <a:t> </a:t>
            </a:r>
          </a:p>
          <a:p>
            <a:r>
              <a:rPr lang="fr-FR" b="1" kern="100" dirty="0">
                <a:latin typeface="+mj-lt"/>
                <a:ea typeface="Calibri" panose="020F0502020204030204" pitchFamily="34" charset="0"/>
                <a:cs typeface="Times New Roman" panose="02020603050405020304" pitchFamily="18" charset="0"/>
              </a:rPr>
              <a:t>Autres sites:</a:t>
            </a:r>
            <a:endParaRPr lang="fr-FR" sz="1800" b="1"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fr-FR" sz="1800" kern="100" dirty="0">
                <a:effectLst/>
                <a:latin typeface="+mj-lt"/>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https://www.cnil.fr/</a:t>
            </a:r>
            <a:endParaRPr lang="fr-FR" sz="1800" kern="100" dirty="0">
              <a:effectLst/>
              <a:latin typeface="+mj-lt"/>
              <a:ea typeface="Calibri" panose="020F0502020204030204" pitchFamily="34" charset="0"/>
              <a:cs typeface="Times New Roman" panose="02020603050405020304" pitchFamily="18" charset="0"/>
            </a:endParaRPr>
          </a:p>
          <a:p>
            <a:pPr marL="285750" indent="-285750">
              <a:buFont typeface="Wingdings" pitchFamily="2" charset="2"/>
              <a:buChar char="Ø"/>
            </a:pPr>
            <a:r>
              <a:rPr lang="fr-FR" sz="1800" kern="100" dirty="0">
                <a:effectLst/>
                <a:latin typeface="+mj-lt"/>
                <a:ea typeface="Calibri" panose="020F0502020204030204" pitchFamily="34" charset="0"/>
                <a:cs typeface="Times New Roman" panose="02020603050405020304" pitchFamily="18" charset="0"/>
              </a:rPr>
              <a:t>https://</a:t>
            </a:r>
            <a:r>
              <a:rPr lang="fr-FR" sz="1800" kern="100" dirty="0" err="1">
                <a:effectLst/>
                <a:latin typeface="+mj-lt"/>
                <a:ea typeface="Calibri" panose="020F0502020204030204" pitchFamily="34" charset="0"/>
                <a:cs typeface="Times New Roman" panose="02020603050405020304" pitchFamily="18" charset="0"/>
              </a:rPr>
              <a:t>www.ssi.gouv.fr</a:t>
            </a:r>
            <a:r>
              <a:rPr lang="fr-FR" sz="1800" kern="100" dirty="0">
                <a:effectLst/>
                <a:latin typeface="+mj-lt"/>
                <a:ea typeface="Calibri" panose="020F0502020204030204" pitchFamily="34" charset="0"/>
                <a:cs typeface="Times New Roman" panose="02020603050405020304" pitchFamily="18" charset="0"/>
              </a:rPr>
              <a:t>/en/</a:t>
            </a:r>
          </a:p>
          <a:p>
            <a:r>
              <a:rPr lang="fr-FR" sz="1800" kern="100" dirty="0">
                <a:effectLst/>
                <a:latin typeface="+mj-lt"/>
                <a:ea typeface="Calibri" panose="020F0502020204030204" pitchFamily="34" charset="0"/>
                <a:cs typeface="Times New Roman" panose="02020603050405020304" pitchFamily="18" charset="0"/>
              </a:rPr>
              <a:t> </a:t>
            </a:r>
          </a:p>
          <a:p>
            <a:r>
              <a:rPr lang="fr-FR" sz="1800" kern="100" dirty="0">
                <a:effectLst/>
                <a:latin typeface="+mj-lt"/>
                <a:ea typeface="Calibri" panose="020F0502020204030204" pitchFamily="34" charset="0"/>
                <a:cs typeface="Times New Roman" panose="02020603050405020304" pitchFamily="18" charset="0"/>
              </a:rPr>
              <a:t> </a:t>
            </a:r>
            <a:r>
              <a:rPr lang="fr-FR" sz="1800" b="1" kern="100" dirty="0">
                <a:effectLst/>
                <a:latin typeface="+mj-lt"/>
                <a:ea typeface="Calibri" panose="020F0502020204030204" pitchFamily="34" charset="0"/>
                <a:cs typeface="Times New Roman" panose="02020603050405020304" pitchFamily="18" charset="0"/>
              </a:rPr>
              <a:t>Vidéos:</a:t>
            </a:r>
          </a:p>
          <a:p>
            <a:r>
              <a:rPr lang="fr-FR" sz="1800" kern="100" dirty="0" err="1">
                <a:effectLst/>
                <a:latin typeface="+mj-lt"/>
                <a:ea typeface="Calibri" panose="020F0502020204030204" pitchFamily="34" charset="0"/>
                <a:cs typeface="Times New Roman" panose="02020603050405020304" pitchFamily="18" charset="0"/>
              </a:rPr>
              <a:t>fromScratch</a:t>
            </a:r>
            <a:r>
              <a:rPr lang="fr-FR" sz="1800" kern="100" dirty="0">
                <a:effectLst/>
                <a:latin typeface="+mj-lt"/>
                <a:ea typeface="Calibri" panose="020F0502020204030204" pitchFamily="34" charset="0"/>
                <a:cs typeface="Times New Roman" panose="02020603050405020304" pitchFamily="18" charset="0"/>
              </a:rPr>
              <a:t>, professeur </a:t>
            </a:r>
            <a:r>
              <a:rPr lang="fr-FR" sz="1800" kern="100" dirty="0" err="1">
                <a:effectLst/>
                <a:latin typeface="+mj-lt"/>
                <a:ea typeface="Calibri" panose="020F0502020204030204" pitchFamily="34" charset="0"/>
                <a:cs typeface="Times New Roman" panose="02020603050405020304" pitchFamily="18" charset="0"/>
              </a:rPr>
              <a:t>Yousri</a:t>
            </a:r>
            <a:r>
              <a:rPr lang="fr-FR" sz="1800" kern="100" dirty="0">
                <a:effectLst/>
                <a:latin typeface="+mj-lt"/>
                <a:ea typeface="Calibri" panose="020F0502020204030204" pitchFamily="34" charset="0"/>
                <a:cs typeface="Times New Roman" panose="02020603050405020304" pitchFamily="18" charset="0"/>
              </a:rPr>
              <a:t>…</a:t>
            </a:r>
          </a:p>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747664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3" name="Rectangle 3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Isosceles Triangle 3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7" name="Rectangle 36">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40"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41"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2"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3"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4"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5"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6"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7"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8"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9"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50"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51"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2"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3"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4"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5"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6"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7"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8"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3" name="Titre 2">
            <a:extLst>
              <a:ext uri="{FF2B5EF4-FFF2-40B4-BE49-F238E27FC236}">
                <a16:creationId xmlns:a16="http://schemas.microsoft.com/office/drawing/2014/main" id="{0A28A46C-31BA-81D0-4FE1-72ADB9E9AE3B}"/>
              </a:ext>
            </a:extLst>
          </p:cNvPr>
          <p:cNvSpPr>
            <a:spLocks noGrp="1"/>
          </p:cNvSpPr>
          <p:nvPr>
            <p:ph type="title"/>
          </p:nvPr>
        </p:nvSpPr>
        <p:spPr>
          <a:xfrm>
            <a:off x="2004716" y="1263404"/>
            <a:ext cx="8239252" cy="3115075"/>
          </a:xfrm>
        </p:spPr>
        <p:txBody>
          <a:bodyPr vert="horz" lIns="228600" tIns="228600" rIns="228600" bIns="0" rtlCol="0" anchor="b">
            <a:normAutofit/>
          </a:bodyPr>
          <a:lstStyle/>
          <a:p>
            <a:pPr algn="l">
              <a:lnSpc>
                <a:spcPct val="80000"/>
              </a:lnSpc>
            </a:pPr>
            <a:r>
              <a:rPr lang="en-US" sz="7200" dirty="0">
                <a:solidFill>
                  <a:schemeClr val="tx1"/>
                </a:solidFill>
              </a:rPr>
              <a:t>7.Démo </a:t>
            </a:r>
          </a:p>
        </p:txBody>
      </p:sp>
      <p:sp>
        <p:nvSpPr>
          <p:cNvPr id="6" name="Espace réservé du texte 5">
            <a:extLst>
              <a:ext uri="{FF2B5EF4-FFF2-40B4-BE49-F238E27FC236}">
                <a16:creationId xmlns:a16="http://schemas.microsoft.com/office/drawing/2014/main" id="{3489D4B1-42B8-A25D-8C08-208073C24EA7}"/>
              </a:ext>
            </a:extLst>
          </p:cNvPr>
          <p:cNvSpPr>
            <a:spLocks noGrp="1"/>
          </p:cNvSpPr>
          <p:nvPr>
            <p:ph type="body" idx="1"/>
          </p:nvPr>
        </p:nvSpPr>
        <p:spPr>
          <a:xfrm>
            <a:off x="2004716" y="4560432"/>
            <a:ext cx="8239253" cy="1228171"/>
          </a:xfrm>
        </p:spPr>
        <p:txBody>
          <a:bodyPr vert="horz" lIns="91440" tIns="0" rIns="91440" bIns="45720" rtlCol="0">
            <a:normAutofit/>
          </a:bodyPr>
          <a:lstStyle/>
          <a:p>
            <a:pPr algn="l">
              <a:lnSpc>
                <a:spcPct val="100000"/>
              </a:lnSpc>
            </a:pPr>
            <a:r>
              <a:rPr lang="en-US" sz="2400" dirty="0">
                <a:solidFill>
                  <a:schemeClr val="tx1"/>
                </a:solidFill>
              </a:rPr>
              <a:t>Lien du site: </a:t>
            </a:r>
          </a:p>
        </p:txBody>
      </p:sp>
      <p:sp>
        <p:nvSpPr>
          <p:cNvPr id="5" name="Espace réservé du numéro de diapositive 4">
            <a:extLst>
              <a:ext uri="{FF2B5EF4-FFF2-40B4-BE49-F238E27FC236}">
                <a16:creationId xmlns:a16="http://schemas.microsoft.com/office/drawing/2014/main" id="{F46E8BE7-D92E-E2FB-EC20-B05449C3A50A}"/>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FA444D5F-A761-4149-8427-5F476A721CF9}" type="slidenum">
              <a:rPr lang="en-US" kern="1200" cap="all" baseline="0" dirty="0">
                <a:solidFill>
                  <a:schemeClr val="tx1">
                    <a:tint val="75000"/>
                  </a:schemeClr>
                </a:solidFill>
                <a:latin typeface="+mn-lt"/>
                <a:ea typeface="+mn-ea"/>
                <a:cs typeface="+mn-cs"/>
              </a:rPr>
              <a:pPr>
                <a:spcAft>
                  <a:spcPts val="600"/>
                </a:spcAft>
              </a:pPr>
              <a:t>37</a:t>
            </a:fld>
            <a:endParaRPr lang="en-US" kern="1200" cap="all" baseline="0" dirty="0">
              <a:solidFill>
                <a:schemeClr val="tx1">
                  <a:tint val="75000"/>
                </a:schemeClr>
              </a:solidFill>
              <a:latin typeface="+mn-lt"/>
              <a:ea typeface="+mn-ea"/>
              <a:cs typeface="+mn-cs"/>
            </a:endParaRPr>
          </a:p>
        </p:txBody>
      </p:sp>
      <p:sp>
        <p:nvSpPr>
          <p:cNvPr id="60" name="Isosceles Triangle 59">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
        <p:nvSpPr>
          <p:cNvPr id="8" name="ZoneTexte 7">
            <a:extLst>
              <a:ext uri="{FF2B5EF4-FFF2-40B4-BE49-F238E27FC236}">
                <a16:creationId xmlns:a16="http://schemas.microsoft.com/office/drawing/2014/main" id="{96E5A400-0D49-AF68-8F4B-6C60B165134B}"/>
              </a:ext>
            </a:extLst>
          </p:cNvPr>
          <p:cNvSpPr txBox="1"/>
          <p:nvPr/>
        </p:nvSpPr>
        <p:spPr>
          <a:xfrm>
            <a:off x="4217503" y="4569740"/>
            <a:ext cx="2488182" cy="369332"/>
          </a:xfrm>
          <a:prstGeom prst="rect">
            <a:avLst/>
          </a:prstGeom>
          <a:noFill/>
        </p:spPr>
        <p:txBody>
          <a:bodyPr wrap="none" rtlCol="0">
            <a:spAutoFit/>
          </a:bodyPr>
          <a:lstStyle/>
          <a:p>
            <a:r>
              <a:rPr lang="fr-FR" dirty="0">
                <a:hlinkClick r:id="rId2"/>
              </a:rPr>
              <a:t>http://localhost:8080/</a:t>
            </a:r>
            <a:endParaRPr lang="fr-FR" dirty="0"/>
          </a:p>
        </p:txBody>
      </p:sp>
    </p:spTree>
    <p:extLst>
      <p:ext uri="{BB962C8B-B14F-4D97-AF65-F5344CB8AC3E}">
        <p14:creationId xmlns:p14="http://schemas.microsoft.com/office/powerpoint/2010/main" val="19411778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8">
            <a:extLst>
              <a:ext uri="{FF2B5EF4-FFF2-40B4-BE49-F238E27FC236}">
                <a16:creationId xmlns:a16="http://schemas.microsoft.com/office/drawing/2014/main" id="{7A460181-B25D-6527-EE28-46F2C0481297}"/>
              </a:ext>
            </a:extLst>
          </p:cNvPr>
          <p:cNvSpPr>
            <a:spLocks noGrp="1"/>
          </p:cNvSpPr>
          <p:nvPr>
            <p:ph type="sldNum" sz="quarter" idx="12"/>
          </p:nvPr>
        </p:nvSpPr>
        <p:spPr/>
        <p:txBody>
          <a:bodyPr/>
          <a:lstStyle/>
          <a:p>
            <a:fld id="{FA444D5F-A761-4149-8427-5F476A721CF9}" type="slidenum">
              <a:rPr lang="fr-FR" smtClean="0"/>
              <a:t>38</a:t>
            </a:fld>
            <a:endParaRPr lang="fr-FR"/>
          </a:p>
        </p:txBody>
      </p:sp>
      <p:pic>
        <p:nvPicPr>
          <p:cNvPr id="2" name="Picture 2" descr="GitHub changes its compromised SSH key">
            <a:extLst>
              <a:ext uri="{FF2B5EF4-FFF2-40B4-BE49-F238E27FC236}">
                <a16:creationId xmlns:a16="http://schemas.microsoft.com/office/drawing/2014/main" id="{E082124A-7FC7-BF1F-E530-31E01C1D25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28307" y="1120792"/>
            <a:ext cx="5535385" cy="3099816"/>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Titre 1">
            <a:extLst>
              <a:ext uri="{FF2B5EF4-FFF2-40B4-BE49-F238E27FC236}">
                <a16:creationId xmlns:a16="http://schemas.microsoft.com/office/drawing/2014/main" id="{FEDDCED0-37FA-4C66-B0A0-636FC85B2D65}"/>
              </a:ext>
            </a:extLst>
          </p:cNvPr>
          <p:cNvSpPr>
            <a:spLocks noGrp="1"/>
          </p:cNvSpPr>
          <p:nvPr>
            <p:ph type="title"/>
          </p:nvPr>
        </p:nvSpPr>
        <p:spPr>
          <a:xfrm>
            <a:off x="2055020" y="4467496"/>
            <a:ext cx="8081960" cy="1067923"/>
          </a:xfrm>
        </p:spPr>
        <p:txBody>
          <a:bodyPr vert="horz" lIns="228600" tIns="228600" rIns="228600" bIns="0" rtlCol="0" anchor="b">
            <a:normAutofit fontScale="90000"/>
          </a:bodyPr>
          <a:lstStyle/>
          <a:p>
            <a:pPr>
              <a:lnSpc>
                <a:spcPct val="80000"/>
              </a:lnSpc>
            </a:pPr>
            <a:r>
              <a:rPr lang="en-US" sz="1900" dirty="0">
                <a:solidFill>
                  <a:schemeClr val="tx2"/>
                </a:solidFill>
                <a:hlinkClick r:id="rId4"/>
              </a:rPr>
              <a:t>https://github.com/Fatiocto/7-arche_client.git</a:t>
            </a:r>
            <a:br>
              <a:rPr lang="en-US" sz="1900" dirty="0">
                <a:solidFill>
                  <a:schemeClr val="tx2"/>
                </a:solidFill>
              </a:rPr>
            </a:br>
            <a:r>
              <a:rPr lang="en-US" sz="1900" dirty="0">
                <a:solidFill>
                  <a:schemeClr val="tx2"/>
                </a:solidFill>
                <a:hlinkClick r:id="rId5"/>
              </a:rPr>
              <a:t>https://github.com/Fatiocto/7-arche_serveur.git</a:t>
            </a:r>
            <a:br>
              <a:rPr lang="en-US" sz="1900" dirty="0">
                <a:solidFill>
                  <a:schemeClr val="tx2"/>
                </a:solidFill>
              </a:rPr>
            </a:br>
            <a:r>
              <a:rPr lang="en-US" sz="1900" dirty="0">
                <a:solidFill>
                  <a:schemeClr val="tx2"/>
                </a:solidFill>
                <a:hlinkClick r:id="rId6"/>
              </a:rPr>
              <a:t>https://github.com/Fatiocto/SeptArche_doc.git</a:t>
            </a:r>
            <a:br>
              <a:rPr lang="en-US" sz="1900" dirty="0">
                <a:solidFill>
                  <a:schemeClr val="tx2"/>
                </a:solidFill>
              </a:rPr>
            </a:br>
            <a:endParaRPr lang="en-US" sz="1900" dirty="0">
              <a:solidFill>
                <a:schemeClr val="tx2"/>
              </a:solidFill>
            </a:endParaRPr>
          </a:p>
        </p:txBody>
      </p:sp>
    </p:spTree>
    <p:extLst>
      <p:ext uri="{BB962C8B-B14F-4D97-AF65-F5344CB8AC3E}">
        <p14:creationId xmlns:p14="http://schemas.microsoft.com/office/powerpoint/2010/main" val="536833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4F5D504-B55A-F2A1-3AD7-F78EA4B1E815}"/>
              </a:ext>
            </a:extLst>
          </p:cNvPr>
          <p:cNvSpPr>
            <a:spLocks noGrp="1"/>
          </p:cNvSpPr>
          <p:nvPr>
            <p:ph type="title"/>
          </p:nvPr>
        </p:nvSpPr>
        <p:spPr/>
        <p:txBody>
          <a:bodyPr/>
          <a:lstStyle/>
          <a:p>
            <a:r>
              <a:rPr lang="fr-FR" dirty="0"/>
              <a:t>CONCLUSION</a:t>
            </a:r>
          </a:p>
        </p:txBody>
      </p:sp>
      <p:sp>
        <p:nvSpPr>
          <p:cNvPr id="7" name="Espace réservé du texte 6">
            <a:extLst>
              <a:ext uri="{FF2B5EF4-FFF2-40B4-BE49-F238E27FC236}">
                <a16:creationId xmlns:a16="http://schemas.microsoft.com/office/drawing/2014/main" id="{64ECA5A2-B5A3-B9F8-590B-6FE20FB0B8A0}"/>
              </a:ext>
            </a:extLst>
          </p:cNvPr>
          <p:cNvSpPr>
            <a:spLocks noGrp="1"/>
          </p:cNvSpPr>
          <p:nvPr>
            <p:ph type="body" idx="1"/>
          </p:nvPr>
        </p:nvSpPr>
        <p:spPr>
          <a:xfrm>
            <a:off x="685802" y="1775698"/>
            <a:ext cx="4462668" cy="863959"/>
          </a:xfrm>
        </p:spPr>
        <p:txBody>
          <a:bodyPr/>
          <a:lstStyle/>
          <a:p>
            <a:r>
              <a:rPr lang="fr-FR" dirty="0">
                <a:latin typeface="+mj-lt"/>
              </a:rPr>
              <a:t>Ce qu’il reste à mettre en place</a:t>
            </a:r>
          </a:p>
        </p:txBody>
      </p:sp>
      <p:sp>
        <p:nvSpPr>
          <p:cNvPr id="8" name="Espace réservé du texte 7">
            <a:extLst>
              <a:ext uri="{FF2B5EF4-FFF2-40B4-BE49-F238E27FC236}">
                <a16:creationId xmlns:a16="http://schemas.microsoft.com/office/drawing/2014/main" id="{F89FEFF3-3E98-7DD6-1066-5FE786D18398}"/>
              </a:ext>
            </a:extLst>
          </p:cNvPr>
          <p:cNvSpPr>
            <a:spLocks noGrp="1"/>
          </p:cNvSpPr>
          <p:nvPr>
            <p:ph type="body" sz="quarter" idx="3"/>
          </p:nvPr>
        </p:nvSpPr>
        <p:spPr>
          <a:xfrm>
            <a:off x="7770380" y="2069753"/>
            <a:ext cx="3310128" cy="576262"/>
          </a:xfrm>
        </p:spPr>
        <p:txBody>
          <a:bodyPr/>
          <a:lstStyle/>
          <a:p>
            <a:endParaRPr lang="fr-FR" dirty="0">
              <a:latin typeface="+mj-lt"/>
            </a:endParaRPr>
          </a:p>
        </p:txBody>
      </p:sp>
      <p:sp>
        <p:nvSpPr>
          <p:cNvPr id="10" name="Espace réservé du texte 9">
            <a:extLst>
              <a:ext uri="{FF2B5EF4-FFF2-40B4-BE49-F238E27FC236}">
                <a16:creationId xmlns:a16="http://schemas.microsoft.com/office/drawing/2014/main" id="{D2C18983-3E9B-2ED2-7740-9B13E73AE112}"/>
              </a:ext>
            </a:extLst>
          </p:cNvPr>
          <p:cNvSpPr>
            <a:spLocks noGrp="1"/>
          </p:cNvSpPr>
          <p:nvPr>
            <p:ph type="body" sz="quarter" idx="13"/>
          </p:nvPr>
        </p:nvSpPr>
        <p:spPr>
          <a:xfrm>
            <a:off x="1130808" y="5082302"/>
            <a:ext cx="3310128" cy="576262"/>
          </a:xfrm>
        </p:spPr>
        <p:txBody>
          <a:bodyPr/>
          <a:lstStyle/>
          <a:p>
            <a:r>
              <a:rPr lang="fr-FR" dirty="0">
                <a:latin typeface="+mj-lt"/>
              </a:rPr>
              <a:t>Mettre en place un système d’authentification</a:t>
            </a:r>
          </a:p>
          <a:p>
            <a:r>
              <a:rPr lang="fr-FR" dirty="0">
                <a:latin typeface="+mj-lt"/>
              </a:rPr>
              <a:t>Améliorer  le  design</a:t>
            </a:r>
          </a:p>
          <a:p>
            <a:endParaRPr lang="fr-FR" dirty="0"/>
          </a:p>
          <a:p>
            <a:endParaRPr lang="fr-FR" dirty="0"/>
          </a:p>
        </p:txBody>
      </p:sp>
      <p:sp>
        <p:nvSpPr>
          <p:cNvPr id="3" name="Espace réservé du numéro de diapositive 2">
            <a:extLst>
              <a:ext uri="{FF2B5EF4-FFF2-40B4-BE49-F238E27FC236}">
                <a16:creationId xmlns:a16="http://schemas.microsoft.com/office/drawing/2014/main" id="{D8AF71AE-FAD6-5B47-183F-55D2BD55A224}"/>
              </a:ext>
            </a:extLst>
          </p:cNvPr>
          <p:cNvSpPr>
            <a:spLocks noGrp="1"/>
          </p:cNvSpPr>
          <p:nvPr>
            <p:ph type="sldNum" sz="quarter" idx="12"/>
          </p:nvPr>
        </p:nvSpPr>
        <p:spPr/>
        <p:txBody>
          <a:bodyPr/>
          <a:lstStyle/>
          <a:p>
            <a:fld id="{FA444D5F-A761-4149-8427-5F476A721CF9}" type="slidenum">
              <a:rPr lang="fr-FR" smtClean="0"/>
              <a:t>39</a:t>
            </a:fld>
            <a:endParaRPr lang="fr-FR"/>
          </a:p>
        </p:txBody>
      </p:sp>
    </p:spTree>
    <p:extLst>
      <p:ext uri="{BB962C8B-B14F-4D97-AF65-F5344CB8AC3E}">
        <p14:creationId xmlns:p14="http://schemas.microsoft.com/office/powerpoint/2010/main" val="85665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E185327-4B61-2D7F-213D-FB0CF3D71FE9}"/>
              </a:ext>
            </a:extLst>
          </p:cNvPr>
          <p:cNvSpPr>
            <a:spLocks noGrp="1"/>
          </p:cNvSpPr>
          <p:nvPr>
            <p:ph type="sldNum" sz="quarter" idx="12"/>
          </p:nvPr>
        </p:nvSpPr>
        <p:spPr/>
        <p:txBody>
          <a:bodyPr/>
          <a:lstStyle/>
          <a:p>
            <a:fld id="{FA444D5F-A761-4149-8427-5F476A721CF9}" type="slidenum">
              <a:rPr lang="fr-FR" smtClean="0"/>
              <a:t>4</a:t>
            </a:fld>
            <a:endParaRPr lang="fr-FR"/>
          </a:p>
        </p:txBody>
      </p:sp>
      <p:sp>
        <p:nvSpPr>
          <p:cNvPr id="3" name="ZoneTexte 2">
            <a:extLst>
              <a:ext uri="{FF2B5EF4-FFF2-40B4-BE49-F238E27FC236}">
                <a16:creationId xmlns:a16="http://schemas.microsoft.com/office/drawing/2014/main" id="{353B5F17-00B2-045D-88D7-24B5B6A6D5BD}"/>
              </a:ext>
            </a:extLst>
          </p:cNvPr>
          <p:cNvSpPr txBox="1"/>
          <p:nvPr/>
        </p:nvSpPr>
        <p:spPr>
          <a:xfrm>
            <a:off x="2185851" y="383177"/>
            <a:ext cx="9919689" cy="861774"/>
          </a:xfrm>
          <a:prstGeom prst="rect">
            <a:avLst/>
          </a:prstGeom>
          <a:noFill/>
        </p:spPr>
        <p:txBody>
          <a:bodyPr wrap="square" rtlCol="0">
            <a:spAutoFit/>
          </a:bodyPr>
          <a:lstStyle/>
          <a:p>
            <a:r>
              <a:rPr lang="fr-FR"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4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5" name="ZoneTexte 4">
            <a:extLst>
              <a:ext uri="{FF2B5EF4-FFF2-40B4-BE49-F238E27FC236}">
                <a16:creationId xmlns:a16="http://schemas.microsoft.com/office/drawing/2014/main" id="{77DC6ACF-8224-86F2-1511-B864408C162C}"/>
              </a:ext>
            </a:extLst>
          </p:cNvPr>
          <p:cNvSpPr txBox="1"/>
          <p:nvPr/>
        </p:nvSpPr>
        <p:spPr>
          <a:xfrm>
            <a:off x="2917058" y="488938"/>
            <a:ext cx="6357883" cy="923330"/>
          </a:xfrm>
          <a:prstGeom prst="rect">
            <a:avLst/>
          </a:prstGeom>
          <a:noFill/>
        </p:spPr>
        <p:txBody>
          <a:bodyPr wrap="square" rtlCol="0">
            <a:spAutoFit/>
          </a:bodyPr>
          <a:lstStyle/>
          <a:p>
            <a:pPr algn="ctr"/>
            <a:r>
              <a:rPr lang="fr-FR" sz="5400" b="1" i="1" dirty="0">
                <a:solidFill>
                  <a:srgbClr val="FF0000"/>
                </a:solidFill>
              </a:rPr>
              <a:t>1.RAPPEL</a:t>
            </a:r>
          </a:p>
        </p:txBody>
      </p:sp>
      <p:sp>
        <p:nvSpPr>
          <p:cNvPr id="6" name="ZoneTexte 5">
            <a:extLst>
              <a:ext uri="{FF2B5EF4-FFF2-40B4-BE49-F238E27FC236}">
                <a16:creationId xmlns:a16="http://schemas.microsoft.com/office/drawing/2014/main" id="{710AE3EE-D965-0CBE-8C5C-E8024B8D7D53}"/>
              </a:ext>
            </a:extLst>
          </p:cNvPr>
          <p:cNvSpPr txBox="1"/>
          <p:nvPr/>
        </p:nvSpPr>
        <p:spPr>
          <a:xfrm>
            <a:off x="1889759" y="2251512"/>
            <a:ext cx="9919689" cy="2523768"/>
          </a:xfrm>
          <a:prstGeom prst="rect">
            <a:avLst/>
          </a:prstGeom>
          <a:noFill/>
        </p:spPr>
        <p:txBody>
          <a:bodyPr wrap="square" rtlCol="0">
            <a:spAutoFit/>
          </a:bodyPr>
          <a:lstStyle/>
          <a:p>
            <a:r>
              <a:rPr lang="fr-FR" sz="1800" dirty="0">
                <a:effectLst/>
                <a:latin typeface="+mj-lt"/>
                <a:ea typeface="Calibri" panose="020F0502020204030204" pitchFamily="34" charset="0"/>
                <a:cs typeface="Times New Roman" panose="02020603050405020304" pitchFamily="18" charset="0"/>
              </a:rPr>
              <a:t>Activité principale est la vente de livres sur le cinéma.</a:t>
            </a:r>
          </a:p>
          <a:p>
            <a:r>
              <a:rPr lang="fr-FR" sz="1800" dirty="0">
                <a:effectLst/>
                <a:latin typeface="+mj-lt"/>
                <a:ea typeface="Calibri" panose="020F0502020204030204" pitchFamily="34" charset="0"/>
                <a:cs typeface="Times New Roman" panose="02020603050405020304" pitchFamily="18" charset="0"/>
              </a:rPr>
              <a:t> </a:t>
            </a:r>
          </a:p>
          <a:p>
            <a:r>
              <a:rPr lang="fr-FR" b="1" dirty="0">
                <a:latin typeface="+mj-lt"/>
                <a:ea typeface="Calibri" panose="020F0502020204030204" pitchFamily="34" charset="0"/>
                <a:cs typeface="Times New Roman" panose="02020603050405020304" pitchFamily="18" charset="0"/>
              </a:rPr>
              <a:t>But: </a:t>
            </a:r>
            <a:endParaRPr lang="fr-FR" sz="1800" b="1" dirty="0">
              <a:effectLst/>
              <a:latin typeface="+mj-lt"/>
              <a:ea typeface="Calibri" panose="020F0502020204030204" pitchFamily="34" charset="0"/>
              <a:cs typeface="Times New Roman" panose="02020603050405020304" pitchFamily="18" charset="0"/>
            </a:endParaRPr>
          </a:p>
          <a:p>
            <a:r>
              <a:rPr lang="fr-FR" dirty="0">
                <a:latin typeface="+mj-lt"/>
                <a:ea typeface="Calibri" panose="020F0502020204030204" pitchFamily="34" charset="0"/>
                <a:cs typeface="Times New Roman" panose="02020603050405020304" pitchFamily="18" charset="0"/>
              </a:rPr>
              <a:t>Construire une application robuste. </a:t>
            </a:r>
          </a:p>
          <a:p>
            <a:r>
              <a:rPr lang="fr-FR" dirty="0">
                <a:latin typeface="+mj-lt"/>
                <a:cs typeface="Times New Roman" panose="02020603050405020304" pitchFamily="18" charset="0"/>
              </a:rPr>
              <a:t>Améliorer la visibilité. </a:t>
            </a:r>
            <a:endParaRPr lang="fr-FR" dirty="0">
              <a:latin typeface="+mj-lt"/>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FR" dirty="0">
                <a:effectLst/>
                <a:latin typeface="Calibri" panose="020F0502020204030204" pitchFamily="34" charset="0"/>
                <a:ea typeface="Calibri" panose="020F0502020204030204" pitchFamily="34" charset="0"/>
                <a:cs typeface="Times New Roman" panose="02020603050405020304" pitchFamily="18" charset="0"/>
              </a:rPr>
              <a:t> </a:t>
            </a:r>
          </a:p>
          <a:p>
            <a:r>
              <a:rPr lang="fr-FR" sz="14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Tree>
    <p:extLst>
      <p:ext uri="{BB962C8B-B14F-4D97-AF65-F5344CB8AC3E}">
        <p14:creationId xmlns:p14="http://schemas.microsoft.com/office/powerpoint/2010/main" val="11890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14">
            <a:extLst>
              <a:ext uri="{FF2B5EF4-FFF2-40B4-BE49-F238E27FC236}">
                <a16:creationId xmlns:a16="http://schemas.microsoft.com/office/drawing/2014/main" id="{65CD016E-5031-49BE-9253-598979EEA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188642"/>
          </a:xfrm>
          <a:custGeom>
            <a:avLst/>
            <a:gdLst>
              <a:gd name="connsiteX0" fmla="*/ 0 w 12192000"/>
              <a:gd name="connsiteY0" fmla="*/ 0 h 1188642"/>
              <a:gd name="connsiteX1" fmla="*/ 12192000 w 12192000"/>
              <a:gd name="connsiteY1" fmla="*/ 0 h 1188642"/>
              <a:gd name="connsiteX2" fmla="*/ 12192000 w 12192000"/>
              <a:gd name="connsiteY2" fmla="*/ 839697 h 1188642"/>
              <a:gd name="connsiteX3" fmla="*/ 12113803 w 12192000"/>
              <a:gd name="connsiteY3" fmla="*/ 847980 h 1188642"/>
              <a:gd name="connsiteX4" fmla="*/ 6753597 w 12192000"/>
              <a:gd name="connsiteY4" fmla="*/ 1171537 h 1188642"/>
              <a:gd name="connsiteX5" fmla="*/ 400746 w 12192000"/>
              <a:gd name="connsiteY5" fmla="*/ 1000194 h 1188642"/>
              <a:gd name="connsiteX6" fmla="*/ 0 w 12192000"/>
              <a:gd name="connsiteY6" fmla="*/ 963218 h 118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188642">
                <a:moveTo>
                  <a:pt x="0" y="0"/>
                </a:moveTo>
                <a:lnTo>
                  <a:pt x="12192000" y="0"/>
                </a:lnTo>
                <a:lnTo>
                  <a:pt x="12192000" y="839697"/>
                </a:lnTo>
                <a:lnTo>
                  <a:pt x="12113803" y="847980"/>
                </a:lnTo>
                <a:cubicBezTo>
                  <a:pt x="10139508" y="1045929"/>
                  <a:pt x="8237152" y="1138932"/>
                  <a:pt x="6753597" y="1171537"/>
                </a:cubicBezTo>
                <a:cubicBezTo>
                  <a:pt x="4940363" y="1211386"/>
                  <a:pt x="2657278" y="1192056"/>
                  <a:pt x="400746" y="1000194"/>
                </a:cubicBezTo>
                <a:lnTo>
                  <a:pt x="0" y="963218"/>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41" name="Group 16">
            <a:extLst>
              <a:ext uri="{FF2B5EF4-FFF2-40B4-BE49-F238E27FC236}">
                <a16:creationId xmlns:a16="http://schemas.microsoft.com/office/drawing/2014/main" id="{503631E2-1718-4F37-AF4F-56ED9E0F52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 name="Freeform 5">
              <a:extLst>
                <a:ext uri="{FF2B5EF4-FFF2-40B4-BE49-F238E27FC236}">
                  <a16:creationId xmlns:a16="http://schemas.microsoft.com/office/drawing/2014/main" id="{D6E43AAA-0A9C-4A11-B5E4-76598F43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6">
              <a:extLst>
                <a:ext uri="{FF2B5EF4-FFF2-40B4-BE49-F238E27FC236}">
                  <a16:creationId xmlns:a16="http://schemas.microsoft.com/office/drawing/2014/main" id="{0DAF0EFB-E124-47F9-A92D-5ACF35117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7">
              <a:extLst>
                <a:ext uri="{FF2B5EF4-FFF2-40B4-BE49-F238E27FC236}">
                  <a16:creationId xmlns:a16="http://schemas.microsoft.com/office/drawing/2014/main" id="{C37653B8-17BA-4001-BEE1-4E6991EAB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8">
              <a:extLst>
                <a:ext uri="{FF2B5EF4-FFF2-40B4-BE49-F238E27FC236}">
                  <a16:creationId xmlns:a16="http://schemas.microsoft.com/office/drawing/2014/main" id="{6467AAAF-9A62-48E9-A977-E1E172016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2">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9">
              <a:extLst>
                <a:ext uri="{FF2B5EF4-FFF2-40B4-BE49-F238E27FC236}">
                  <a16:creationId xmlns:a16="http://schemas.microsoft.com/office/drawing/2014/main" id="{3FF402E9-42A2-4489-8A1C-33D431C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2">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0">
              <a:extLst>
                <a:ext uri="{FF2B5EF4-FFF2-40B4-BE49-F238E27FC236}">
                  <a16:creationId xmlns:a16="http://schemas.microsoft.com/office/drawing/2014/main" id="{746F500E-5E65-412F-9151-128D8A8A1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2">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1">
              <a:extLst>
                <a:ext uri="{FF2B5EF4-FFF2-40B4-BE49-F238E27FC236}">
                  <a16:creationId xmlns:a16="http://schemas.microsoft.com/office/drawing/2014/main" id="{2ED6AF5D-CDAA-4496-B382-BC011CD7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2">
              <a:extLst>
                <a:ext uri="{FF2B5EF4-FFF2-40B4-BE49-F238E27FC236}">
                  <a16:creationId xmlns:a16="http://schemas.microsoft.com/office/drawing/2014/main" id="{B83CA955-24B2-49CA-AD12-346DC89C1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3">
              <a:extLst>
                <a:ext uri="{FF2B5EF4-FFF2-40B4-BE49-F238E27FC236}">
                  <a16:creationId xmlns:a16="http://schemas.microsoft.com/office/drawing/2014/main" id="{6A25F8E2-F649-499C-9F8E-63D9C7D6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4">
              <a:extLst>
                <a:ext uri="{FF2B5EF4-FFF2-40B4-BE49-F238E27FC236}">
                  <a16:creationId xmlns:a16="http://schemas.microsoft.com/office/drawing/2014/main" id="{F2C3541D-E273-4F5F-B0C9-58EB62CAD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5">
              <a:extLst>
                <a:ext uri="{FF2B5EF4-FFF2-40B4-BE49-F238E27FC236}">
                  <a16:creationId xmlns:a16="http://schemas.microsoft.com/office/drawing/2014/main" id="{5DAADE8A-1FC9-4E7A-A73D-E361E88A6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6">
              <a:extLst>
                <a:ext uri="{FF2B5EF4-FFF2-40B4-BE49-F238E27FC236}">
                  <a16:creationId xmlns:a16="http://schemas.microsoft.com/office/drawing/2014/main" id="{E080E18A-9973-41CF-A8C2-A23444BA5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7">
              <a:extLst>
                <a:ext uri="{FF2B5EF4-FFF2-40B4-BE49-F238E27FC236}">
                  <a16:creationId xmlns:a16="http://schemas.microsoft.com/office/drawing/2014/main" id="{9747E375-DB87-4737-971E-BE07BEF2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8">
              <a:extLst>
                <a:ext uri="{FF2B5EF4-FFF2-40B4-BE49-F238E27FC236}">
                  <a16:creationId xmlns:a16="http://schemas.microsoft.com/office/drawing/2014/main" id="{DDD91999-92A7-46A7-A2A4-E610DD63A7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9">
              <a:extLst>
                <a:ext uri="{FF2B5EF4-FFF2-40B4-BE49-F238E27FC236}">
                  <a16:creationId xmlns:a16="http://schemas.microsoft.com/office/drawing/2014/main" id="{DE59C638-9FC3-4C07-A488-7CC46DABB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0">
              <a:extLst>
                <a:ext uri="{FF2B5EF4-FFF2-40B4-BE49-F238E27FC236}">
                  <a16:creationId xmlns:a16="http://schemas.microsoft.com/office/drawing/2014/main" id="{DDAD8E32-C8C2-4CB6-A1DD-57773D26B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2">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4" name="Freeform 21">
              <a:extLst>
                <a:ext uri="{FF2B5EF4-FFF2-40B4-BE49-F238E27FC236}">
                  <a16:creationId xmlns:a16="http://schemas.microsoft.com/office/drawing/2014/main" id="{992C2CA5-FC63-4CD4-9E9D-E508AB0F3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2">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5" name="Freeform 22">
              <a:extLst>
                <a:ext uri="{FF2B5EF4-FFF2-40B4-BE49-F238E27FC236}">
                  <a16:creationId xmlns:a16="http://schemas.microsoft.com/office/drawing/2014/main" id="{7BC83671-DBAB-4D1A-9130-A1C91C37C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3">
              <a:extLst>
                <a:ext uri="{FF2B5EF4-FFF2-40B4-BE49-F238E27FC236}">
                  <a16:creationId xmlns:a16="http://schemas.microsoft.com/office/drawing/2014/main" id="{5A8C4915-0ECE-472C-88DC-CCA9C37ED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4">
              <a:extLst>
                <a:ext uri="{FF2B5EF4-FFF2-40B4-BE49-F238E27FC236}">
                  <a16:creationId xmlns:a16="http://schemas.microsoft.com/office/drawing/2014/main" id="{1E7B8714-14C0-4959-A678-4FC94E822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25">
              <a:extLst>
                <a:ext uri="{FF2B5EF4-FFF2-40B4-BE49-F238E27FC236}">
                  <a16:creationId xmlns:a16="http://schemas.microsoft.com/office/drawing/2014/main" id="{9855E83E-3C8F-415E-B3AC-1BAC260DC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2">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 name="Espace réservé du numéro de diapositive 8">
            <a:extLst>
              <a:ext uri="{FF2B5EF4-FFF2-40B4-BE49-F238E27FC236}">
                <a16:creationId xmlns:a16="http://schemas.microsoft.com/office/drawing/2014/main" id="{ABB87291-2B34-34A2-BE10-87A67C2C48A4}"/>
              </a:ext>
            </a:extLst>
          </p:cNvPr>
          <p:cNvSpPr>
            <a:spLocks noGrp="1"/>
          </p:cNvSpPr>
          <p:nvPr>
            <p:ph type="sldNum" sz="quarter" idx="12"/>
          </p:nvPr>
        </p:nvSpPr>
        <p:spPr>
          <a:xfrm>
            <a:off x="10469880" y="320040"/>
            <a:ext cx="914400" cy="320040"/>
          </a:xfrm>
        </p:spPr>
        <p:txBody>
          <a:bodyPr>
            <a:normAutofit/>
          </a:bodyPr>
          <a:lstStyle/>
          <a:p>
            <a:pPr>
              <a:spcAft>
                <a:spcPts val="600"/>
              </a:spcAft>
            </a:pPr>
            <a:fld id="{FA444D5F-A761-4149-8427-5F476A721CF9}" type="slidenum">
              <a:rPr lang="fr-FR">
                <a:solidFill>
                  <a:schemeClr val="bg2"/>
                </a:solidFill>
              </a:rPr>
              <a:pPr>
                <a:spcAft>
                  <a:spcPts val="600"/>
                </a:spcAft>
              </a:pPr>
              <a:t>40</a:t>
            </a:fld>
            <a:endParaRPr lang="fr-FR">
              <a:solidFill>
                <a:schemeClr val="bg2"/>
              </a:solidFill>
            </a:endParaRPr>
          </a:p>
        </p:txBody>
      </p:sp>
      <p:pic>
        <p:nvPicPr>
          <p:cNvPr id="10" name="Picture 4" descr="Merci Pour Votre Attention ! Poster | Ismail elhabbari | Keep Calm-o-Matic">
            <a:extLst>
              <a:ext uri="{FF2B5EF4-FFF2-40B4-BE49-F238E27FC236}">
                <a16:creationId xmlns:a16="http://schemas.microsoft.com/office/drawing/2014/main" id="{67E25D6B-9F2F-902B-D497-7957468AA4C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72995" y="1499158"/>
            <a:ext cx="4046011" cy="471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325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28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11"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Espace réservé du numéro de diapositive 1">
            <a:extLst>
              <a:ext uri="{FF2B5EF4-FFF2-40B4-BE49-F238E27FC236}">
                <a16:creationId xmlns:a16="http://schemas.microsoft.com/office/drawing/2014/main" id="{B30549C8-5F91-D50E-727F-85FACDA76145}"/>
              </a:ext>
            </a:extLst>
          </p:cNvPr>
          <p:cNvSpPr>
            <a:spLocks noGrp="1"/>
          </p:cNvSpPr>
          <p:nvPr>
            <p:ph type="sldNum" sz="quarter" idx="12"/>
          </p:nvPr>
        </p:nvSpPr>
        <p:spPr>
          <a:xfrm>
            <a:off x="10469880" y="320040"/>
            <a:ext cx="914400" cy="320040"/>
          </a:xfrm>
        </p:spPr>
        <p:txBody>
          <a:bodyPr>
            <a:normAutofit/>
          </a:bodyPr>
          <a:lstStyle/>
          <a:p>
            <a:pPr>
              <a:spcAft>
                <a:spcPts val="600"/>
              </a:spcAft>
            </a:pPr>
            <a:fld id="{FA444D5F-A761-4149-8427-5F476A721CF9}" type="slidenum">
              <a:rPr lang="fr-FR">
                <a:solidFill>
                  <a:schemeClr val="tx1"/>
                </a:solidFill>
              </a:rPr>
              <a:pPr>
                <a:spcAft>
                  <a:spcPts val="600"/>
                </a:spcAft>
              </a:pPr>
              <a:t>41</a:t>
            </a:fld>
            <a:endParaRPr lang="fr-FR">
              <a:solidFill>
                <a:schemeClr val="tx1"/>
              </a:solidFill>
            </a:endParaRPr>
          </a:p>
        </p:txBody>
      </p:sp>
      <p:pic>
        <p:nvPicPr>
          <p:cNvPr id="3" name="Picture 2" descr="Fin - Film Illustration Stock | Adobe Stock">
            <a:extLst>
              <a:ext uri="{FF2B5EF4-FFF2-40B4-BE49-F238E27FC236}">
                <a16:creationId xmlns:a16="http://schemas.microsoft.com/office/drawing/2014/main" id="{38328E1F-6665-1370-C6DB-84ACEFA716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563" r="1" b="16094"/>
          <a:stretch/>
        </p:blipFill>
        <p:spPr bwMode="auto">
          <a:xfrm>
            <a:off x="643467" y="643467"/>
            <a:ext cx="10905066" cy="5571066"/>
          </a:xfrm>
          <a:prstGeom prst="rect">
            <a:avLst/>
          </a:prstGeom>
          <a:solidFill>
            <a:srgbClr val="FFFFFF"/>
          </a:solidFill>
        </p:spPr>
      </p:pic>
      <p:sp>
        <p:nvSpPr>
          <p:cNvPr id="33" name="Rectangle 32">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6948"/>
            <a:ext cx="10744200" cy="5404104"/>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0359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031E230-F88B-ECC1-07EE-3BE69959EF79}"/>
              </a:ext>
            </a:extLst>
          </p:cNvPr>
          <p:cNvSpPr>
            <a:spLocks noGrp="1"/>
          </p:cNvSpPr>
          <p:nvPr>
            <p:ph type="sldNum" sz="quarter" idx="12"/>
          </p:nvPr>
        </p:nvSpPr>
        <p:spPr/>
        <p:txBody>
          <a:bodyPr/>
          <a:lstStyle/>
          <a:p>
            <a:fld id="{FA444D5F-A761-4149-8427-5F476A721CF9}" type="slidenum">
              <a:rPr lang="fr-FR" smtClean="0"/>
              <a:t>5</a:t>
            </a:fld>
            <a:endParaRPr lang="fr-FR"/>
          </a:p>
        </p:txBody>
      </p:sp>
      <p:sp>
        <p:nvSpPr>
          <p:cNvPr id="3" name="ZoneTexte 2">
            <a:extLst>
              <a:ext uri="{FF2B5EF4-FFF2-40B4-BE49-F238E27FC236}">
                <a16:creationId xmlns:a16="http://schemas.microsoft.com/office/drawing/2014/main" id="{E60AF92F-35D7-0969-A12B-BCAB4867E0D8}"/>
              </a:ext>
            </a:extLst>
          </p:cNvPr>
          <p:cNvSpPr txBox="1"/>
          <p:nvPr/>
        </p:nvSpPr>
        <p:spPr>
          <a:xfrm>
            <a:off x="792480" y="528320"/>
            <a:ext cx="3138360" cy="369332"/>
          </a:xfrm>
          <a:prstGeom prst="rect">
            <a:avLst/>
          </a:prstGeom>
          <a:noFill/>
        </p:spPr>
        <p:txBody>
          <a:bodyPr wrap="none" rtlCol="0">
            <a:spAutoFit/>
          </a:bodyPr>
          <a:lstStyle/>
          <a:p>
            <a:r>
              <a:rPr lang="fr-FR" dirty="0"/>
              <a:t>FONCTIONNALITÉ DE LA VERSION 1</a:t>
            </a:r>
          </a:p>
        </p:txBody>
      </p:sp>
      <p:sp>
        <p:nvSpPr>
          <p:cNvPr id="4" name="ZoneTexte 3">
            <a:extLst>
              <a:ext uri="{FF2B5EF4-FFF2-40B4-BE49-F238E27FC236}">
                <a16:creationId xmlns:a16="http://schemas.microsoft.com/office/drawing/2014/main" id="{756F7F9B-C2E6-31C5-B28F-604BC4B2140D}"/>
              </a:ext>
            </a:extLst>
          </p:cNvPr>
          <p:cNvSpPr txBox="1"/>
          <p:nvPr/>
        </p:nvSpPr>
        <p:spPr>
          <a:xfrm>
            <a:off x="792480" y="1584960"/>
            <a:ext cx="2828018" cy="1477328"/>
          </a:xfrm>
          <a:prstGeom prst="rect">
            <a:avLst/>
          </a:prstGeom>
          <a:noFill/>
        </p:spPr>
        <p:txBody>
          <a:bodyPr wrap="none" rtlCol="0">
            <a:spAutoFit/>
          </a:bodyPr>
          <a:lstStyle/>
          <a:p>
            <a:pPr marL="285750" indent="-285750">
              <a:buFont typeface="Arial" panose="020B0604020202020204" pitchFamily="34" charset="0"/>
              <a:buChar char="•"/>
            </a:pPr>
            <a:r>
              <a:rPr lang="fr-FR" dirty="0">
                <a:latin typeface="+mj-lt"/>
              </a:rPr>
              <a:t>Achat de livres</a:t>
            </a:r>
          </a:p>
          <a:p>
            <a:pPr marL="285750" indent="-285750">
              <a:buFont typeface="Arial" panose="020B0604020202020204" pitchFamily="34" charset="0"/>
              <a:buChar char="•"/>
            </a:pPr>
            <a:r>
              <a:rPr lang="fr-FR" dirty="0">
                <a:latin typeface="+mj-lt"/>
              </a:rPr>
              <a:t>Gestion du compte client</a:t>
            </a:r>
          </a:p>
          <a:p>
            <a:pPr marL="285750" indent="-285750">
              <a:buFont typeface="Arial" panose="020B0604020202020204" pitchFamily="34" charset="0"/>
              <a:buChar char="•"/>
            </a:pPr>
            <a:r>
              <a:rPr lang="fr-FR" dirty="0">
                <a:latin typeface="+mj-lt"/>
              </a:rPr>
              <a:t>Gestion du panier</a:t>
            </a:r>
          </a:p>
          <a:p>
            <a:pPr marL="285750" indent="-285750">
              <a:buFont typeface="Arial" panose="020B0604020202020204" pitchFamily="34" charset="0"/>
              <a:buChar char="•"/>
            </a:pPr>
            <a:r>
              <a:rPr lang="fr-FR" dirty="0">
                <a:latin typeface="+mj-lt"/>
              </a:rPr>
              <a:t>Gestion de la commande</a:t>
            </a:r>
          </a:p>
          <a:p>
            <a:r>
              <a:rPr lang="fr-FR" dirty="0"/>
              <a:t> </a:t>
            </a:r>
          </a:p>
        </p:txBody>
      </p:sp>
    </p:spTree>
    <p:extLst>
      <p:ext uri="{BB962C8B-B14F-4D97-AF65-F5344CB8AC3E}">
        <p14:creationId xmlns:p14="http://schemas.microsoft.com/office/powerpoint/2010/main" val="228086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B6D26BA-8081-14C1-E0A1-252F6865D69E}"/>
              </a:ext>
            </a:extLst>
          </p:cNvPr>
          <p:cNvSpPr>
            <a:spLocks noGrp="1"/>
          </p:cNvSpPr>
          <p:nvPr>
            <p:ph type="title"/>
          </p:nvPr>
        </p:nvSpPr>
        <p:spPr>
          <a:xfrm>
            <a:off x="4552792" y="1213758"/>
            <a:ext cx="6093596" cy="4430485"/>
          </a:xfrm>
        </p:spPr>
        <p:txBody>
          <a:bodyPr vert="horz" lIns="91440" tIns="45720" rIns="91440" bIns="45720" rtlCol="0" anchor="ctr">
            <a:normAutofit/>
          </a:bodyPr>
          <a:lstStyle/>
          <a:p>
            <a:r>
              <a:rPr lang="en-US" sz="6600" dirty="0">
                <a:solidFill>
                  <a:schemeClr val="tx1"/>
                </a:solidFill>
              </a:rPr>
              <a:t>2.Gestion de project</a:t>
            </a:r>
          </a:p>
        </p:txBody>
      </p:sp>
      <p:sp>
        <p:nvSpPr>
          <p:cNvPr id="2" name="Espace réservé du numéro de diapositive 1">
            <a:extLst>
              <a:ext uri="{FF2B5EF4-FFF2-40B4-BE49-F238E27FC236}">
                <a16:creationId xmlns:a16="http://schemas.microsoft.com/office/drawing/2014/main" id="{EBFC5C3D-F670-3A39-8A2D-50662CF5E90F}"/>
              </a:ext>
            </a:extLst>
          </p:cNvPr>
          <p:cNvSpPr>
            <a:spLocks noGrp="1"/>
          </p:cNvSpPr>
          <p:nvPr>
            <p:ph type="sldNum" sz="quarter" idx="12"/>
          </p:nvPr>
        </p:nvSpPr>
        <p:spPr>
          <a:xfrm>
            <a:off x="10646388" y="6214533"/>
            <a:ext cx="907186" cy="338667"/>
          </a:xfrm>
        </p:spPr>
        <p:txBody>
          <a:bodyPr vert="horz" lIns="91440" tIns="45720" rIns="91440" bIns="45720" rtlCol="0" anchor="t">
            <a:normAutofit/>
          </a:bodyPr>
          <a:lstStyle/>
          <a:p>
            <a:pPr algn="r">
              <a:spcAft>
                <a:spcPts val="600"/>
              </a:spcAft>
            </a:pPr>
            <a:fld id="{FA444D5F-A761-4149-8427-5F476A721CF9}" type="slidenum">
              <a:rPr lang="en-US" sz="1400" kern="1200" cap="all" baseline="0">
                <a:solidFill>
                  <a:schemeClr val="tx1">
                    <a:lumMod val="75000"/>
                    <a:lumOff val="25000"/>
                  </a:schemeClr>
                </a:solidFill>
                <a:latin typeface="+mn-lt"/>
                <a:ea typeface="+mn-ea"/>
                <a:cs typeface="+mn-cs"/>
              </a:rPr>
              <a:pPr algn="r">
                <a:spcAft>
                  <a:spcPts val="600"/>
                </a:spcAft>
              </a:pPr>
              <a:t>6</a:t>
            </a:fld>
            <a:endParaRPr lang="en-US" sz="1400" kern="1200" cap="all" baseline="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21496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Image 4" descr="Une image contenant texte, capture d’écran, ligne, Parallèle&#10;&#10;Description générée automatiquement">
            <a:extLst>
              <a:ext uri="{FF2B5EF4-FFF2-40B4-BE49-F238E27FC236}">
                <a16:creationId xmlns:a16="http://schemas.microsoft.com/office/drawing/2014/main" id="{26280346-6584-4F77-90C9-098980EAB334}"/>
              </a:ext>
            </a:extLst>
          </p:cNvPr>
          <p:cNvPicPr>
            <a:picLocks noChangeAspect="1"/>
          </p:cNvPicPr>
          <p:nvPr/>
        </p:nvPicPr>
        <p:blipFill>
          <a:blip r:embed="rId4"/>
          <a:stretch>
            <a:fillRect/>
          </a:stretch>
        </p:blipFill>
        <p:spPr>
          <a:xfrm rot="21420000">
            <a:off x="2718871" y="389334"/>
            <a:ext cx="5564854" cy="2406798"/>
          </a:xfrm>
          <a:prstGeom prst="rect">
            <a:avLst/>
          </a:prstGeom>
        </p:spPr>
      </p:pic>
      <p:sp>
        <p:nvSpPr>
          <p:cNvPr id="2" name="Titre 1">
            <a:extLst>
              <a:ext uri="{FF2B5EF4-FFF2-40B4-BE49-F238E27FC236}">
                <a16:creationId xmlns:a16="http://schemas.microsoft.com/office/drawing/2014/main" id="{1D22339E-C8B4-C831-C851-C8AF8AE8FC55}"/>
              </a:ext>
            </a:extLst>
          </p:cNvPr>
          <p:cNvSpPr>
            <a:spLocks noGrp="1"/>
          </p:cNvSpPr>
          <p:nvPr>
            <p:ph type="title"/>
          </p:nvPr>
        </p:nvSpPr>
        <p:spPr>
          <a:xfrm rot="21420000">
            <a:off x="496674" y="3209978"/>
            <a:ext cx="10709499" cy="1250066"/>
          </a:xfrm>
        </p:spPr>
        <p:txBody>
          <a:bodyPr vert="horz" lIns="91440" tIns="45720" rIns="91440" bIns="45720" rtlCol="0" anchor="b">
            <a:normAutofit/>
          </a:bodyPr>
          <a:lstStyle/>
          <a:p>
            <a:pPr algn="r"/>
            <a:r>
              <a:rPr lang="en-US" sz="8000" dirty="0">
                <a:solidFill>
                  <a:schemeClr val="tx1"/>
                </a:solidFill>
              </a:rPr>
              <a:t>SPRINT Planning</a:t>
            </a:r>
          </a:p>
        </p:txBody>
      </p:sp>
      <p:sp>
        <p:nvSpPr>
          <p:cNvPr id="3" name="Espace réservé du numéro de diapositive 2">
            <a:extLst>
              <a:ext uri="{FF2B5EF4-FFF2-40B4-BE49-F238E27FC236}">
                <a16:creationId xmlns:a16="http://schemas.microsoft.com/office/drawing/2014/main" id="{060A59A2-DA7C-D0B9-35CE-CD5501DEAAC7}"/>
              </a:ext>
            </a:extLst>
          </p:cNvPr>
          <p:cNvSpPr>
            <a:spLocks noGrp="1"/>
          </p:cNvSpPr>
          <p:nvPr>
            <p:ph type="sldNum" sz="quarter" idx="12"/>
          </p:nvPr>
        </p:nvSpPr>
        <p:spPr>
          <a:xfrm rot="21420000">
            <a:off x="10275091" y="5161915"/>
            <a:ext cx="907186" cy="498470"/>
          </a:xfrm>
        </p:spPr>
        <p:txBody>
          <a:bodyPr vert="horz" lIns="91440" tIns="45720" rIns="91440" bIns="45720" rtlCol="0" anchor="ctr">
            <a:normAutofit/>
          </a:bodyPr>
          <a:lstStyle/>
          <a:p>
            <a:pPr algn="r" defTabSz="914400">
              <a:spcAft>
                <a:spcPts val="600"/>
              </a:spcAft>
            </a:pPr>
            <a:fld id="{FA444D5F-A761-4149-8427-5F476A721CF9}" type="slidenum">
              <a:rPr lang="en-US" sz="2400">
                <a:solidFill>
                  <a:schemeClr val="bg1"/>
                </a:solidFill>
              </a:rPr>
              <a:pPr algn="r" defTabSz="914400">
                <a:spcAft>
                  <a:spcPts val="600"/>
                </a:spcAft>
              </a:pPr>
              <a:t>7</a:t>
            </a:fld>
            <a:endParaRPr lang="en-US" sz="2400">
              <a:solidFill>
                <a:schemeClr val="bg1"/>
              </a:solidFill>
            </a:endParaRPr>
          </a:p>
        </p:txBody>
      </p:sp>
    </p:spTree>
    <p:extLst>
      <p:ext uri="{BB962C8B-B14F-4D97-AF65-F5344CB8AC3E}">
        <p14:creationId xmlns:p14="http://schemas.microsoft.com/office/powerpoint/2010/main" val="404434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Image 7" descr="Une image contenant texte, capture d’écran, ligne, Parallèle&#10;&#10;Description générée automatiquement">
            <a:extLst>
              <a:ext uri="{FF2B5EF4-FFF2-40B4-BE49-F238E27FC236}">
                <a16:creationId xmlns:a16="http://schemas.microsoft.com/office/drawing/2014/main" id="{39391E0D-A0F6-3A68-68CB-146A1945E141}"/>
              </a:ext>
            </a:extLst>
          </p:cNvPr>
          <p:cNvPicPr>
            <a:picLocks noChangeAspect="1"/>
          </p:cNvPicPr>
          <p:nvPr/>
        </p:nvPicPr>
        <p:blipFill>
          <a:blip r:embed="rId4"/>
          <a:stretch>
            <a:fillRect/>
          </a:stretch>
        </p:blipFill>
        <p:spPr>
          <a:xfrm>
            <a:off x="-15875" y="-50505"/>
            <a:ext cx="12220701" cy="6858000"/>
          </a:xfrm>
          <a:prstGeom prst="rect">
            <a:avLst/>
          </a:prstGeom>
        </p:spPr>
      </p:pic>
      <p:sp>
        <p:nvSpPr>
          <p:cNvPr id="4" name="Espace réservé du numéro de diapositive 3">
            <a:extLst>
              <a:ext uri="{FF2B5EF4-FFF2-40B4-BE49-F238E27FC236}">
                <a16:creationId xmlns:a16="http://schemas.microsoft.com/office/drawing/2014/main" id="{682048D5-8AD9-C8BA-7D89-B341BD65D55E}"/>
              </a:ext>
            </a:extLst>
          </p:cNvPr>
          <p:cNvSpPr>
            <a:spLocks noGrp="1"/>
          </p:cNvSpPr>
          <p:nvPr>
            <p:ph type="sldNum" sz="quarter" idx="12"/>
          </p:nvPr>
        </p:nvSpPr>
        <p:spPr>
          <a:xfrm>
            <a:off x="5665996" y="6417979"/>
            <a:ext cx="860008" cy="320406"/>
          </a:xfrm>
        </p:spPr>
        <p:txBody>
          <a:bodyPr vert="horz" lIns="91440" tIns="45720" rIns="91440" bIns="45720" rtlCol="0" anchor="ctr">
            <a:normAutofit/>
          </a:bodyPr>
          <a:lstStyle/>
          <a:p>
            <a:pPr defTabSz="914400">
              <a:spcAft>
                <a:spcPts val="600"/>
              </a:spcAft>
            </a:pPr>
            <a:fld id="{FA444D5F-A761-4149-8427-5F476A721CF9}" type="slidenum">
              <a:rPr lang="en-US" sz="1200">
                <a:solidFill>
                  <a:schemeClr val="tx1">
                    <a:lumMod val="75000"/>
                    <a:lumOff val="25000"/>
                  </a:schemeClr>
                </a:solidFill>
              </a:rPr>
              <a:pPr defTabSz="914400">
                <a:spcAft>
                  <a:spcPts val="600"/>
                </a:spcAft>
              </a:pPr>
              <a:t>8</a:t>
            </a:fld>
            <a:endParaRPr lang="en-US" sz="1200">
              <a:solidFill>
                <a:schemeClr val="tx1">
                  <a:lumMod val="75000"/>
                  <a:lumOff val="25000"/>
                </a:schemeClr>
              </a:solidFill>
            </a:endParaRPr>
          </a:p>
        </p:txBody>
      </p:sp>
    </p:spTree>
    <p:extLst>
      <p:ext uri="{BB962C8B-B14F-4D97-AF65-F5344CB8AC3E}">
        <p14:creationId xmlns:p14="http://schemas.microsoft.com/office/powerpoint/2010/main" val="401675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BB27AEA7-B740-4CDC-53FC-74C85F9FA984}"/>
              </a:ext>
            </a:extLst>
          </p:cNvPr>
          <p:cNvSpPr>
            <a:spLocks noGrp="1"/>
          </p:cNvSpPr>
          <p:nvPr>
            <p:ph type="title"/>
          </p:nvPr>
        </p:nvSpPr>
        <p:spPr>
          <a:xfrm>
            <a:off x="1286933" y="1061660"/>
            <a:ext cx="9618133" cy="1043108"/>
          </a:xfrm>
        </p:spPr>
        <p:txBody>
          <a:bodyPr vert="horz" lIns="91440" tIns="45720" rIns="91440" bIns="45720" rtlCol="0" anchor="ctr">
            <a:normAutofit/>
          </a:bodyPr>
          <a:lstStyle/>
          <a:p>
            <a:r>
              <a:rPr lang="en-US" dirty="0" err="1"/>
              <a:t>Outils</a:t>
            </a:r>
            <a:r>
              <a:rPr lang="en-US" dirty="0"/>
              <a:t> de communication</a:t>
            </a:r>
          </a:p>
        </p:txBody>
      </p:sp>
      <p:sp>
        <p:nvSpPr>
          <p:cNvPr id="7" name="Espace réservé du texte 6">
            <a:extLst>
              <a:ext uri="{FF2B5EF4-FFF2-40B4-BE49-F238E27FC236}">
                <a16:creationId xmlns:a16="http://schemas.microsoft.com/office/drawing/2014/main" id="{FBFFF79F-BDAF-A25B-A723-5F22EC837B0A}"/>
              </a:ext>
            </a:extLst>
          </p:cNvPr>
          <p:cNvSpPr>
            <a:spLocks noGrp="1"/>
          </p:cNvSpPr>
          <p:nvPr>
            <p:ph type="body" sz="half" idx="2"/>
          </p:nvPr>
        </p:nvSpPr>
        <p:spPr>
          <a:xfrm>
            <a:off x="1286933" y="2226681"/>
            <a:ext cx="9618133" cy="3586290"/>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chemeClr val="tx1">
                    <a:lumMod val="85000"/>
                    <a:lumOff val="15000"/>
                  </a:schemeClr>
                </a:solidFill>
                <a:latin typeface="+mj-lt"/>
              </a:rPr>
              <a:t>SLACK</a:t>
            </a:r>
            <a:r>
              <a:rPr lang="en-US" dirty="0">
                <a:solidFill>
                  <a:schemeClr val="tx1">
                    <a:lumMod val="85000"/>
                    <a:lumOff val="15000"/>
                  </a:schemeClr>
                </a:solidFill>
              </a:rPr>
              <a:t> </a:t>
            </a:r>
          </a:p>
          <a:p>
            <a:pPr indent="-228600" algn="l">
              <a:buFont typeface="Arial" panose="020B0604020202020204" pitchFamily="34" charset="0"/>
              <a:buChar char="•"/>
            </a:pPr>
            <a:r>
              <a:rPr lang="en-US" dirty="0">
                <a:solidFill>
                  <a:schemeClr val="tx1">
                    <a:lumMod val="85000"/>
                    <a:lumOff val="15000"/>
                  </a:schemeClr>
                </a:solidFill>
                <a:latin typeface="+mj-lt"/>
              </a:rPr>
              <a:t>GOOGLE MEET </a:t>
            </a:r>
          </a:p>
          <a:p>
            <a:pPr indent="-228600" algn="l">
              <a:buFont typeface="Arial" panose="020B0604020202020204" pitchFamily="34" charset="0"/>
              <a:buChar char="•"/>
            </a:pPr>
            <a:r>
              <a:rPr lang="en-US" dirty="0">
                <a:solidFill>
                  <a:schemeClr val="tx1">
                    <a:lumMod val="85000"/>
                    <a:lumOff val="15000"/>
                  </a:schemeClr>
                </a:solidFill>
                <a:latin typeface="+mj-lt"/>
              </a:rPr>
              <a:t>GIT</a:t>
            </a:r>
          </a:p>
          <a:p>
            <a:pPr indent="-228600" algn="l">
              <a:buFont typeface="Arial" panose="020B0604020202020204" pitchFamily="34" charset="0"/>
              <a:buChar char="•"/>
            </a:pPr>
            <a:r>
              <a:rPr lang="en-US" dirty="0">
                <a:solidFill>
                  <a:schemeClr val="tx1">
                    <a:lumMod val="85000"/>
                    <a:lumOff val="15000"/>
                  </a:schemeClr>
                </a:solidFill>
                <a:latin typeface="+mj-lt"/>
              </a:rPr>
              <a:t>GITHUB</a:t>
            </a:r>
          </a:p>
          <a:p>
            <a:pPr indent="-228600" algn="l">
              <a:buFont typeface="Arial" panose="020B0604020202020204" pitchFamily="34" charset="0"/>
              <a:buChar char="•"/>
            </a:pPr>
            <a:r>
              <a:rPr lang="en-US" dirty="0">
                <a:solidFill>
                  <a:schemeClr val="tx1">
                    <a:lumMod val="85000"/>
                    <a:lumOff val="15000"/>
                  </a:schemeClr>
                </a:solidFill>
                <a:latin typeface="+mj-lt"/>
              </a:rPr>
              <a:t>MATTERMOST</a:t>
            </a:r>
          </a:p>
          <a:p>
            <a:pPr indent="-228600" algn="l">
              <a:buFont typeface="Arial" panose="020B0604020202020204" pitchFamily="34" charset="0"/>
              <a:buChar char="•"/>
            </a:pPr>
            <a:r>
              <a:rPr lang="en-US" dirty="0">
                <a:solidFill>
                  <a:schemeClr val="tx1">
                    <a:lumMod val="85000"/>
                    <a:lumOff val="15000"/>
                  </a:schemeClr>
                </a:solidFill>
                <a:latin typeface="+mj-lt"/>
              </a:rPr>
              <a:t>Trello</a:t>
            </a:r>
          </a:p>
          <a:p>
            <a:pPr indent="-228600" algn="l">
              <a:buFont typeface="Arial" panose="020B0604020202020204" pitchFamily="34" charset="0"/>
              <a:buChar char="•"/>
            </a:pPr>
            <a:endParaRPr lang="en-US" dirty="0">
              <a:solidFill>
                <a:schemeClr val="tx1">
                  <a:lumMod val="85000"/>
                  <a:lumOff val="15000"/>
                </a:schemeClr>
              </a:solidFill>
            </a:endParaRPr>
          </a:p>
        </p:txBody>
      </p:sp>
      <p:sp>
        <p:nvSpPr>
          <p:cNvPr id="5" name="Espace réservé du numéro de diapositive 4">
            <a:extLst>
              <a:ext uri="{FF2B5EF4-FFF2-40B4-BE49-F238E27FC236}">
                <a16:creationId xmlns:a16="http://schemas.microsoft.com/office/drawing/2014/main" id="{C9DA1CA2-331B-92D3-F46B-69DAE7F71C36}"/>
              </a:ext>
            </a:extLst>
          </p:cNvPr>
          <p:cNvSpPr>
            <a:spLocks noGrp="1"/>
          </p:cNvSpPr>
          <p:nvPr>
            <p:ph type="sldNum" sz="quarter" idx="12"/>
          </p:nvPr>
        </p:nvSpPr>
        <p:spPr>
          <a:xfrm>
            <a:off x="10641347" y="6412211"/>
            <a:ext cx="907186" cy="309442"/>
          </a:xfrm>
        </p:spPr>
        <p:txBody>
          <a:bodyPr vert="horz" lIns="91440" tIns="45720" rIns="91440" bIns="45720" rtlCol="0" anchor="t">
            <a:normAutofit/>
          </a:bodyPr>
          <a:lstStyle/>
          <a:p>
            <a:pPr algn="r">
              <a:spcAft>
                <a:spcPts val="600"/>
              </a:spcAft>
            </a:pPr>
            <a:fld id="{FA444D5F-A761-4149-8427-5F476A721CF9}" type="slidenum">
              <a:rPr lang="en-US" sz="1400" kern="1200" cap="all" baseline="0">
                <a:solidFill>
                  <a:srgbClr val="FFFFFF"/>
                </a:solidFill>
                <a:latin typeface="+mn-lt"/>
                <a:ea typeface="+mn-ea"/>
                <a:cs typeface="+mn-cs"/>
              </a:rPr>
              <a:pPr algn="r">
                <a:spcAft>
                  <a:spcPts val="600"/>
                </a:spcAft>
              </a:pPr>
              <a:t>9</a:t>
            </a:fld>
            <a:endParaRPr lang="en-US" sz="1400" kern="1200" cap="all" baseline="0">
              <a:solidFill>
                <a:srgbClr val="FFFFFF"/>
              </a:solidFill>
              <a:latin typeface="+mn-lt"/>
              <a:ea typeface="+mn-ea"/>
              <a:cs typeface="+mn-cs"/>
            </a:endParaRPr>
          </a:p>
        </p:txBody>
      </p:sp>
    </p:spTree>
    <p:extLst>
      <p:ext uri="{BB962C8B-B14F-4D97-AF65-F5344CB8AC3E}">
        <p14:creationId xmlns:p14="http://schemas.microsoft.com/office/powerpoint/2010/main" val="5859388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{757CC76E-CC2C-554A-AE8A-22FBE223C005}tf16401369</Template>
  <TotalTime>17562</TotalTime>
  <Words>1183</Words>
  <Application>Microsoft Macintosh PowerPoint</Application>
  <PresentationFormat>Grand écran</PresentationFormat>
  <Paragraphs>232</Paragraphs>
  <Slides>41</Slides>
  <Notes>31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41</vt:i4>
      </vt:variant>
    </vt:vector>
  </HeadingPairs>
  <TitlesOfParts>
    <vt:vector size="49" baseType="lpstr">
      <vt:lpstr>Arial</vt:lpstr>
      <vt:lpstr>Calibri</vt:lpstr>
      <vt:lpstr>Calibri Light</vt:lpstr>
      <vt:lpstr>Lucida Grande</vt:lpstr>
      <vt:lpstr>Open Sans</vt:lpstr>
      <vt:lpstr>Rockwell</vt:lpstr>
      <vt:lpstr>Wingdings</vt:lpstr>
      <vt:lpstr>Atlas</vt:lpstr>
      <vt:lpstr>FATIMA Consultante WEB OCTO TECHNOLOGY</vt:lpstr>
      <vt:lpstr>SEPTARCHE LIBRAIRIE</vt:lpstr>
      <vt:lpstr>SOMMAIRE</vt:lpstr>
      <vt:lpstr>Présentation PowerPoint</vt:lpstr>
      <vt:lpstr>Présentation PowerPoint</vt:lpstr>
      <vt:lpstr>2.Gestion de project</vt:lpstr>
      <vt:lpstr>SPRINT Planning</vt:lpstr>
      <vt:lpstr>Présentation PowerPoint</vt:lpstr>
      <vt:lpstr>Outils de communication</vt:lpstr>
      <vt:lpstr>METHODE CHOISIT POUR LE PROJET </vt:lpstr>
      <vt:lpstr>Trello</vt:lpstr>
      <vt:lpstr>Présentation PowerPoint</vt:lpstr>
      <vt:lpstr>GIT</vt:lpstr>
      <vt:lpstr>Présentation PowerPoint</vt:lpstr>
      <vt:lpstr>Analyses des risques</vt:lpstr>
      <vt:lpstr>3.MODÉLISATION</vt:lpstr>
      <vt:lpstr>Présentation PowerPoint</vt:lpstr>
      <vt:lpstr>Présentation PowerPoint</vt:lpstr>
      <vt:lpstr>Présentation PowerPoint</vt:lpstr>
      <vt:lpstr>Présentation PowerPoint</vt:lpstr>
      <vt:lpstr>INTERFACE HOMME MACHINE</vt:lpstr>
      <vt:lpstr>Présentation PowerPoint</vt:lpstr>
      <vt:lpstr>Modèle relationnel</vt:lpstr>
      <vt:lpstr>Présentation PowerPoint</vt:lpstr>
      <vt:lpstr>4.ARCHITECTURE</vt:lpstr>
      <vt:lpstr>Présentation PowerPoint</vt:lpstr>
      <vt:lpstr>Schéma d’architecture général</vt:lpstr>
      <vt:lpstr>TEST</vt:lpstr>
      <vt:lpstr>5.INSTALLATION ET CONFIGURATION</vt:lpstr>
      <vt:lpstr>README</vt:lpstr>
      <vt:lpstr>DÉPLOIEMENT</vt:lpstr>
      <vt:lpstr>GESTION DE PROCESSUS DES INCIDENTS </vt:lpstr>
      <vt:lpstr>Présentation PowerPoint</vt:lpstr>
      <vt:lpstr>Maintenabilité</vt:lpstr>
      <vt:lpstr>VEILLE TECHNOLOGIQUE</vt:lpstr>
      <vt:lpstr>Présentation PowerPoint</vt:lpstr>
      <vt:lpstr>7.Démo </vt:lpstr>
      <vt:lpstr>https://github.com/Fatiocto/7-arche_client.git https://github.com/Fatiocto/7-arche_serveur.git https://github.com/Fatiocto/SeptArche_doc.git </vt:lpstr>
      <vt:lpstr>CONCLUSION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SEPTARCHE LIBRAIRIE</dc:title>
  <dc:creator>KAAOUAN, Fatima</dc:creator>
  <cp:lastModifiedBy>KAAOUAN, Fatima</cp:lastModifiedBy>
  <cp:revision>33</cp:revision>
  <dcterms:created xsi:type="dcterms:W3CDTF">2023-03-17T12:15:11Z</dcterms:created>
  <dcterms:modified xsi:type="dcterms:W3CDTF">2023-09-30T19:14:09Z</dcterms:modified>
</cp:coreProperties>
</file>