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8" r:id="rId4"/>
    <p:sldId id="259" r:id="rId5"/>
    <p:sldId id="260" r:id="rId6"/>
    <p:sldId id="261" r:id="rId7"/>
    <p:sldId id="265" r:id="rId8"/>
    <p:sldId id="269" r:id="rId9"/>
    <p:sldId id="263" r:id="rId10"/>
    <p:sldId id="264" r:id="rId11"/>
    <p:sldId id="266" r:id="rId12"/>
    <p:sldId id="267" r:id="rId13"/>
    <p:sldId id="271" r:id="rId14"/>
    <p:sldId id="268"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34405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384570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1478AA-8A7D-42DD-9426-6DA37E657BED}" type="slidenum">
              <a:rPr lang="fr-FR" smtClean="0"/>
              <a:pPr/>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7953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3399183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1478AA-8A7D-42DD-9426-6DA37E657BED}" type="slidenum">
              <a:rPr lang="fr-FR" smtClean="0"/>
              <a:pPr/>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5401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375903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363779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6522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121396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143004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80718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56621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347082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318356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287684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34A5A01-C8D0-4575-8925-D2C02B720FBA}" type="datetimeFigureOut">
              <a:rPr lang="fr-FR" smtClean="0"/>
              <a:pPr/>
              <a:t>11/12/2024</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1478AA-8A7D-42DD-9426-6DA37E657BED}" type="slidenum">
              <a:rPr lang="fr-FR" smtClean="0"/>
              <a:pPr/>
              <a:t>‹N°›</a:t>
            </a:fld>
            <a:endParaRPr lang="fr-FR"/>
          </a:p>
        </p:txBody>
      </p:sp>
    </p:spTree>
    <p:extLst>
      <p:ext uri="{BB962C8B-B14F-4D97-AF65-F5344CB8AC3E}">
        <p14:creationId xmlns:p14="http://schemas.microsoft.com/office/powerpoint/2010/main" val="30259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4A5A01-C8D0-4575-8925-D2C02B720FBA}" type="datetimeFigureOut">
              <a:rPr lang="fr-FR" smtClean="0"/>
              <a:pPr/>
              <a:t>11/12/2024</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1478AA-8A7D-42DD-9426-6DA37E657BED}" type="slidenum">
              <a:rPr lang="fr-FR" smtClean="0"/>
              <a:pPr/>
              <a:t>‹N°›</a:t>
            </a:fld>
            <a:endParaRPr lang="fr-FR"/>
          </a:p>
        </p:txBody>
      </p:sp>
    </p:spTree>
    <p:extLst>
      <p:ext uri="{BB962C8B-B14F-4D97-AF65-F5344CB8AC3E}">
        <p14:creationId xmlns:p14="http://schemas.microsoft.com/office/powerpoint/2010/main" val="95681931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Une image contenant intérieur, assis, pose, petit&#10;&#10;Description générée automatiquement">
            <a:extLst>
              <a:ext uri="{FF2B5EF4-FFF2-40B4-BE49-F238E27FC236}">
                <a16:creationId xmlns:a16="http://schemas.microsoft.com/office/drawing/2014/main" id="{FC5082E6-FF99-4506-9582-91D4B9ACDEBE}"/>
              </a:ext>
            </a:extLst>
          </p:cNvPr>
          <p:cNvPicPr>
            <a:picLocks noChangeAspect="1"/>
          </p:cNvPicPr>
          <p:nvPr/>
        </p:nvPicPr>
        <p:blipFill rotWithShape="1">
          <a:blip r:embed="rId2"/>
          <a:srcRect t="15414"/>
          <a:stretch/>
        </p:blipFill>
        <p:spPr>
          <a:xfrm>
            <a:off x="-3047" y="26136"/>
            <a:ext cx="12191999" cy="6857990"/>
          </a:xfrm>
          <a:prstGeom prst="rect">
            <a:avLst/>
          </a:prstGeom>
        </p:spPr>
      </p:pic>
      <p:sp>
        <p:nvSpPr>
          <p:cNvPr id="2" name="Titre 1">
            <a:extLst>
              <a:ext uri="{FF2B5EF4-FFF2-40B4-BE49-F238E27FC236}">
                <a16:creationId xmlns:a16="http://schemas.microsoft.com/office/drawing/2014/main" id="{B45F8D9C-0D5A-4F64-A01C-6031C90D0CD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fr-FR" sz="5200" dirty="0">
                <a:solidFill>
                  <a:schemeClr val="tx1"/>
                </a:solidFill>
              </a:rPr>
              <a:t>Le projet professionnel </a:t>
            </a:r>
          </a:p>
        </p:txBody>
      </p:sp>
      <p:sp>
        <p:nvSpPr>
          <p:cNvPr id="3" name="Sous-titre 2">
            <a:extLst>
              <a:ext uri="{FF2B5EF4-FFF2-40B4-BE49-F238E27FC236}">
                <a16:creationId xmlns:a16="http://schemas.microsoft.com/office/drawing/2014/main" id="{D55DBC25-65B6-4159-98A6-FDC7BDACCF5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fr-FR" dirty="0">
              <a:solidFill>
                <a:srgbClr val="FFFFFF"/>
              </a:solidFill>
            </a:endParaRPr>
          </a:p>
        </p:txBody>
      </p:sp>
    </p:spTree>
    <p:extLst>
      <p:ext uri="{BB962C8B-B14F-4D97-AF65-F5344CB8AC3E}">
        <p14:creationId xmlns:p14="http://schemas.microsoft.com/office/powerpoint/2010/main" val="954524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accent1"/>
                </a:solidFill>
              </a:rPr>
              <a:t>2- Compétences techniques acquises en formation</a:t>
            </a:r>
          </a:p>
        </p:txBody>
      </p:sp>
      <p:sp>
        <p:nvSpPr>
          <p:cNvPr id="3" name="Espace réservé du contenu 2"/>
          <p:cNvSpPr>
            <a:spLocks noGrp="1"/>
          </p:cNvSpPr>
          <p:nvPr>
            <p:ph idx="1"/>
          </p:nvPr>
        </p:nvSpPr>
        <p:spPr>
          <a:xfrm>
            <a:off x="2589212" y="2146663"/>
            <a:ext cx="8915400" cy="3777622"/>
          </a:xfrm>
        </p:spPr>
        <p:txBody>
          <a:bodyPr/>
          <a:lstStyle/>
          <a:p>
            <a:pPr algn="just">
              <a:buNone/>
            </a:pPr>
            <a:r>
              <a:rPr lang="fr-FR" sz="2000" b="1" dirty="0">
                <a:solidFill>
                  <a:schemeClr val="tx1"/>
                </a:solidFill>
              </a:rPr>
              <a:t> Je me permets de vous présenter dans un premier temps mon parcours de formation à l’EMSI, puis dans un deuxième temps, mes expériences professionnelles acquises lors des stages.</a:t>
            </a:r>
          </a:p>
          <a:p>
            <a:pPr algn="just">
              <a:buFont typeface="Wingdings" pitchFamily="2" charset="2"/>
              <a:buChar char="Ø"/>
            </a:pPr>
            <a:endParaRPr lang="fr-FR" dirty="0"/>
          </a:p>
          <a:p>
            <a:pPr algn="just">
              <a:buFont typeface="Wingdings" pitchFamily="2" charset="2"/>
              <a:buChar char="Ø"/>
            </a:pPr>
            <a:r>
              <a:rPr lang="fr-FR" sz="2000" b="1" dirty="0">
                <a:solidFill>
                  <a:srgbClr val="FF0066"/>
                </a:solidFill>
              </a:rPr>
              <a:t>Mon</a:t>
            </a:r>
            <a:r>
              <a:rPr lang="fr-FR" sz="2000" b="1" dirty="0">
                <a:solidFill>
                  <a:schemeClr val="tx1"/>
                </a:solidFill>
              </a:rPr>
              <a:t> </a:t>
            </a:r>
            <a:r>
              <a:rPr lang="fr-FR" sz="2000" b="1" dirty="0">
                <a:solidFill>
                  <a:srgbClr val="FF0066"/>
                </a:solidFill>
              </a:rPr>
              <a:t>parcours</a:t>
            </a:r>
            <a:r>
              <a:rPr lang="fr-FR" sz="2000" b="1" dirty="0">
                <a:solidFill>
                  <a:schemeClr val="tx1"/>
                </a:solidFill>
              </a:rPr>
              <a:t> </a:t>
            </a:r>
            <a:r>
              <a:rPr lang="fr-FR" sz="2000" b="1" dirty="0">
                <a:solidFill>
                  <a:srgbClr val="FF0066"/>
                </a:solidFill>
              </a:rPr>
              <a:t>à</a:t>
            </a:r>
            <a:r>
              <a:rPr lang="fr-FR" sz="2000" b="1" dirty="0">
                <a:solidFill>
                  <a:schemeClr val="tx1"/>
                </a:solidFill>
              </a:rPr>
              <a:t> </a:t>
            </a:r>
            <a:r>
              <a:rPr lang="fr-FR" sz="2000" b="1" dirty="0">
                <a:solidFill>
                  <a:srgbClr val="FF0066"/>
                </a:solidFill>
              </a:rPr>
              <a:t>l’EMSI</a:t>
            </a:r>
            <a:r>
              <a:rPr lang="fr-FR" sz="2000" b="1" dirty="0">
                <a:solidFill>
                  <a:schemeClr val="tx1"/>
                </a:solidFill>
              </a:rPr>
              <a:t> : la formation qui y dispensée m’a permis l’acquisition des fondamentaux scientifiques et techniques liés à l’informatique (langages de programmation, systèmes d’exploitation, système de gestion de bases de données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just"/>
            <a:r>
              <a:rPr lang="fr-FR" sz="3200" dirty="0">
                <a:solidFill>
                  <a:schemeClr val="accent1">
                    <a:lumMod val="75000"/>
                  </a:schemeClr>
                </a:solidFill>
              </a:rPr>
              <a:t>3- Expériences professionnelles acquises lors des stages</a:t>
            </a:r>
          </a:p>
        </p:txBody>
      </p:sp>
      <p:sp>
        <p:nvSpPr>
          <p:cNvPr id="3" name="Espace réservé du contenu 2"/>
          <p:cNvSpPr>
            <a:spLocks noGrp="1"/>
          </p:cNvSpPr>
          <p:nvPr>
            <p:ph idx="1"/>
          </p:nvPr>
        </p:nvSpPr>
        <p:spPr/>
        <p:txBody>
          <a:bodyPr/>
          <a:lstStyle/>
          <a:p>
            <a:pPr algn="just">
              <a:buFont typeface="Wingdings" pitchFamily="2" charset="2"/>
              <a:buChar char="q"/>
            </a:pPr>
            <a:r>
              <a:rPr lang="fr-FR" b="1" dirty="0">
                <a:solidFill>
                  <a:schemeClr val="tx1"/>
                </a:solidFill>
              </a:rPr>
              <a:t> J’ai eu l’opportunité de pouvoir effectuer un stage au sein de la société (nom, durée, année) ; j’y ai découvert les éléments de base du métier que je souhaite exercer (la conception des systèmes nécessaires à une activité de production ou de service…) ;</a:t>
            </a:r>
          </a:p>
          <a:p>
            <a:pPr>
              <a:buFont typeface="Wingdings" pitchFamily="2" charset="2"/>
              <a:buChar char="q"/>
            </a:pPr>
            <a:endParaRPr lang="fr-FR" dirty="0"/>
          </a:p>
          <a:p>
            <a:pPr algn="just">
              <a:buFont typeface="Wingdings" pitchFamily="2" charset="2"/>
              <a:buChar char="q"/>
            </a:pPr>
            <a:r>
              <a:rPr lang="fr-FR" b="1" dirty="0">
                <a:solidFill>
                  <a:schemeClr val="tx1"/>
                </a:solidFill>
              </a:rPr>
              <a:t>J’ai passé aussi un stage au sein de la société (nom, durée, année) qui m’a offert la possibilité de découvrir les nouveautés de l’informatique(la maintenance informatique  ; le développement web; expertise en </a:t>
            </a:r>
            <a:r>
              <a:rPr lang="fr-FR" b="1" dirty="0" err="1">
                <a:solidFill>
                  <a:schemeClr val="tx1"/>
                </a:solidFill>
              </a:rPr>
              <a:t>cybersécurité</a:t>
            </a:r>
            <a:r>
              <a:rPr lang="fr-FR" b="1" dirty="0">
                <a:solidFill>
                  <a:schemeClr val="tx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000" b="1" dirty="0">
                <a:solidFill>
                  <a:schemeClr val="accent1">
                    <a:lumMod val="75000"/>
                  </a:schemeClr>
                </a:solidFill>
              </a:rPr>
              <a:t>4- Aptitudes</a:t>
            </a:r>
            <a:r>
              <a:rPr lang="fr-FR" sz="2000" dirty="0">
                <a:solidFill>
                  <a:schemeClr val="accent1">
                    <a:lumMod val="75000"/>
                  </a:schemeClr>
                </a:solidFill>
              </a:rPr>
              <a:t> </a:t>
            </a:r>
            <a:r>
              <a:rPr lang="fr-FR" sz="2000" b="1" dirty="0">
                <a:solidFill>
                  <a:schemeClr val="accent1">
                    <a:lumMod val="75000"/>
                  </a:schemeClr>
                </a:solidFill>
              </a:rPr>
              <a:t>personnelles</a:t>
            </a:r>
            <a:r>
              <a:rPr lang="fr-FR" sz="2000" dirty="0">
                <a:solidFill>
                  <a:schemeClr val="accent1">
                    <a:lumMod val="75000"/>
                  </a:schemeClr>
                </a:solidFill>
              </a:rPr>
              <a:t> : </a:t>
            </a:r>
            <a:br>
              <a:rPr lang="fr-FR" sz="2000" dirty="0">
                <a:solidFill>
                  <a:schemeClr val="accent1">
                    <a:lumMod val="75000"/>
                  </a:schemeClr>
                </a:solidFill>
              </a:rPr>
            </a:br>
            <a:br>
              <a:rPr lang="fr-FR" sz="2000" dirty="0">
                <a:solidFill>
                  <a:schemeClr val="accent1">
                    <a:lumMod val="75000"/>
                  </a:schemeClr>
                </a:solidFill>
              </a:rPr>
            </a:br>
            <a:r>
              <a:rPr lang="fr-FR" sz="2000" b="1" dirty="0">
                <a:solidFill>
                  <a:schemeClr val="accent1">
                    <a:lumMod val="75000"/>
                  </a:schemeClr>
                </a:solidFill>
              </a:rPr>
              <a:t>Réactif et proactif, j’ai une aptitude d’adaptation et le goût du travail en équipe</a:t>
            </a:r>
            <a:r>
              <a:rPr lang="fr-FR" sz="2000" dirty="0">
                <a:solidFill>
                  <a:schemeClr val="accent1">
                    <a:lumMod val="75000"/>
                  </a:schemeClr>
                </a:solidFill>
              </a:rPr>
              <a:t>.</a:t>
            </a:r>
          </a:p>
        </p:txBody>
      </p:sp>
      <p:sp>
        <p:nvSpPr>
          <p:cNvPr id="3" name="Espace réservé du contenu 2"/>
          <p:cNvSpPr>
            <a:spLocks noGrp="1"/>
          </p:cNvSpPr>
          <p:nvPr>
            <p:ph idx="1"/>
          </p:nvPr>
        </p:nvSpPr>
        <p:spPr/>
        <p:txBody>
          <a:bodyPr/>
          <a:lstStyle/>
          <a:p>
            <a:pPr algn="just"/>
            <a:r>
              <a:rPr lang="fr-FR" b="1" dirty="0">
                <a:solidFill>
                  <a:schemeClr val="accent1">
                    <a:lumMod val="75000"/>
                  </a:schemeClr>
                </a:solidFill>
              </a:rPr>
              <a:t>L’agilité</a:t>
            </a:r>
            <a:r>
              <a:rPr lang="fr-FR" b="1" dirty="0">
                <a:solidFill>
                  <a:schemeClr val="tx1"/>
                </a:solidFill>
              </a:rPr>
              <a:t> : </a:t>
            </a:r>
            <a:r>
              <a:rPr lang="fr-FR" sz="2000" b="1" dirty="0">
                <a:solidFill>
                  <a:schemeClr val="tx1"/>
                </a:solidFill>
              </a:rPr>
              <a:t>je m’adapte rapidement à un nouvel environnement ; j’adopte  très vite la méthode de travail demandée </a:t>
            </a:r>
            <a:br>
              <a:rPr lang="fr-FR" sz="2000" b="1" dirty="0"/>
            </a:br>
            <a:endParaRPr lang="fr-FR" sz="2000" b="1" dirty="0"/>
          </a:p>
          <a:p>
            <a:pPr algn="just"/>
            <a:r>
              <a:rPr lang="fr-FR" b="1" dirty="0">
                <a:solidFill>
                  <a:schemeClr val="tx1"/>
                </a:solidFill>
              </a:rPr>
              <a:t>Méthodique et réactif(ive), j’ai le sens de la priorisation et de l’engagement professionnel.</a:t>
            </a:r>
          </a:p>
          <a:p>
            <a:pPr lvl="0" algn="just"/>
            <a:r>
              <a:rPr lang="en-US" dirty="0">
                <a:solidFill>
                  <a:schemeClr val="tx1"/>
                </a:solidFill>
              </a:rPr>
              <a:t> </a:t>
            </a:r>
            <a:r>
              <a:rPr lang="en-US" b="1" dirty="0">
                <a:solidFill>
                  <a:schemeClr val="tx1"/>
                </a:solidFill>
              </a:rPr>
              <a:t>La polyvalence : </a:t>
            </a:r>
            <a:r>
              <a:rPr lang="en-US" b="1" dirty="0" err="1">
                <a:solidFill>
                  <a:schemeClr val="tx1"/>
                </a:solidFill>
              </a:rPr>
              <a:t>j’apprécie</a:t>
            </a:r>
            <a:r>
              <a:rPr lang="en-US" b="1" dirty="0">
                <a:solidFill>
                  <a:schemeClr val="tx1"/>
                </a:solidFill>
              </a:rPr>
              <a:t> les </a:t>
            </a:r>
            <a:r>
              <a:rPr lang="en-US" b="1" dirty="0" err="1">
                <a:solidFill>
                  <a:schemeClr val="tx1"/>
                </a:solidFill>
              </a:rPr>
              <a:t>nouvelles</a:t>
            </a:r>
            <a:r>
              <a:rPr lang="en-US" b="1" dirty="0">
                <a:solidFill>
                  <a:schemeClr val="tx1"/>
                </a:solidFill>
              </a:rPr>
              <a:t> technologies  et je </a:t>
            </a:r>
            <a:r>
              <a:rPr lang="en-US" b="1" dirty="0" err="1">
                <a:solidFill>
                  <a:schemeClr val="tx1"/>
                </a:solidFill>
              </a:rPr>
              <a:t>cherche</a:t>
            </a:r>
            <a:r>
              <a:rPr lang="en-US" b="1" dirty="0">
                <a:solidFill>
                  <a:schemeClr val="tx1"/>
                </a:solidFill>
              </a:rPr>
              <a:t> </a:t>
            </a:r>
            <a:r>
              <a:rPr lang="en-US" b="1" dirty="0" err="1">
                <a:solidFill>
                  <a:schemeClr val="tx1"/>
                </a:solidFill>
              </a:rPr>
              <a:t>toujours</a:t>
            </a:r>
            <a:r>
              <a:rPr lang="en-US" b="1" dirty="0">
                <a:solidFill>
                  <a:schemeClr val="tx1"/>
                </a:solidFill>
              </a:rPr>
              <a:t> à en savoir </a:t>
            </a:r>
            <a:r>
              <a:rPr lang="en-US" b="1" dirty="0" err="1">
                <a:solidFill>
                  <a:schemeClr val="tx1"/>
                </a:solidFill>
              </a:rPr>
              <a:t>davantage</a:t>
            </a:r>
            <a:r>
              <a:rPr lang="en-US" b="1" dirty="0">
                <a:solidFill>
                  <a:schemeClr val="tx1"/>
                </a:solidFill>
              </a:rPr>
              <a:t> ; je ne </a:t>
            </a:r>
            <a:r>
              <a:rPr lang="en-US" b="1" dirty="0" err="1">
                <a:solidFill>
                  <a:schemeClr val="tx1"/>
                </a:solidFill>
              </a:rPr>
              <a:t>trouve</a:t>
            </a:r>
            <a:r>
              <a:rPr lang="en-US" b="1" dirty="0">
                <a:solidFill>
                  <a:schemeClr val="tx1"/>
                </a:solidFill>
              </a:rPr>
              <a:t> </a:t>
            </a:r>
            <a:r>
              <a:rPr lang="en-US" b="1" dirty="0" err="1">
                <a:solidFill>
                  <a:schemeClr val="tx1"/>
                </a:solidFill>
              </a:rPr>
              <a:t>aucune</a:t>
            </a:r>
            <a:r>
              <a:rPr lang="en-US" b="1" dirty="0">
                <a:solidFill>
                  <a:schemeClr val="tx1"/>
                </a:solidFill>
              </a:rPr>
              <a:t> </a:t>
            </a:r>
            <a:r>
              <a:rPr lang="en-US" b="1" dirty="0" err="1">
                <a:solidFill>
                  <a:schemeClr val="tx1"/>
                </a:solidFill>
              </a:rPr>
              <a:t>difficulté</a:t>
            </a:r>
            <a:r>
              <a:rPr lang="en-US" b="1" dirty="0">
                <a:solidFill>
                  <a:schemeClr val="tx1"/>
                </a:solidFill>
              </a:rPr>
              <a:t> à </a:t>
            </a:r>
            <a:r>
              <a:rPr lang="en-US" b="1" dirty="0" err="1">
                <a:solidFill>
                  <a:schemeClr val="tx1"/>
                </a:solidFill>
              </a:rPr>
              <a:t>travailler</a:t>
            </a:r>
            <a:r>
              <a:rPr lang="en-US" b="1" dirty="0">
                <a:solidFill>
                  <a:schemeClr val="tx1"/>
                </a:solidFill>
              </a:rPr>
              <a:t> </a:t>
            </a:r>
            <a:r>
              <a:rPr lang="en-US" b="1" dirty="0" err="1">
                <a:solidFill>
                  <a:schemeClr val="tx1"/>
                </a:solidFill>
              </a:rPr>
              <a:t>sur</a:t>
            </a:r>
            <a:r>
              <a:rPr lang="en-US" b="1" dirty="0">
                <a:solidFill>
                  <a:schemeClr val="tx1"/>
                </a:solidFill>
              </a:rPr>
              <a:t> </a:t>
            </a:r>
            <a:r>
              <a:rPr lang="en-US" b="1" dirty="0" err="1">
                <a:solidFill>
                  <a:schemeClr val="tx1"/>
                </a:solidFill>
              </a:rPr>
              <a:t>plusieurs</a:t>
            </a:r>
            <a:r>
              <a:rPr lang="en-US" b="1" dirty="0">
                <a:solidFill>
                  <a:schemeClr val="tx1"/>
                </a:solidFill>
              </a:rPr>
              <a:t> </a:t>
            </a:r>
            <a:r>
              <a:rPr lang="en-US" b="1" dirty="0" err="1">
                <a:solidFill>
                  <a:schemeClr val="tx1"/>
                </a:solidFill>
              </a:rPr>
              <a:t>projets</a:t>
            </a:r>
            <a:r>
              <a:rPr lang="en-US" b="1" dirty="0">
                <a:solidFill>
                  <a:schemeClr val="tx1"/>
                </a:solidFill>
              </a:rPr>
              <a:t> à la </a:t>
            </a:r>
            <a:r>
              <a:rPr lang="en-US" b="1" dirty="0" err="1">
                <a:solidFill>
                  <a:schemeClr val="tx1"/>
                </a:solidFill>
              </a:rPr>
              <a:t>fois</a:t>
            </a:r>
            <a:r>
              <a:rPr lang="en-US" b="1" dirty="0">
                <a:solidFill>
                  <a:schemeClr val="tx1"/>
                </a:solidFill>
              </a:rPr>
              <a:t>, </a:t>
            </a:r>
            <a:r>
              <a:rPr lang="en-US" b="1" dirty="0" err="1">
                <a:solidFill>
                  <a:schemeClr val="tx1"/>
                </a:solidFill>
              </a:rPr>
              <a:t>j’ai</a:t>
            </a:r>
            <a:r>
              <a:rPr lang="en-US" b="1" dirty="0">
                <a:solidFill>
                  <a:schemeClr val="tx1"/>
                </a:solidFill>
              </a:rPr>
              <a:t> le souci </a:t>
            </a:r>
            <a:r>
              <a:rPr lang="en-US" b="1" dirty="0" err="1">
                <a:solidFill>
                  <a:schemeClr val="tx1"/>
                </a:solidFill>
              </a:rPr>
              <a:t>d’apprendre</a:t>
            </a:r>
            <a:r>
              <a:rPr lang="en-US" b="1" dirty="0">
                <a:solidFill>
                  <a:schemeClr val="tx1"/>
                </a:solidFill>
              </a:rPr>
              <a:t> </a:t>
            </a:r>
            <a:r>
              <a:rPr lang="en-US" b="1" dirty="0" err="1">
                <a:solidFill>
                  <a:schemeClr val="tx1"/>
                </a:solidFill>
              </a:rPr>
              <a:t>toujours</a:t>
            </a:r>
            <a:r>
              <a:rPr lang="en-US" b="1" dirty="0">
                <a:solidFill>
                  <a:schemeClr val="tx1"/>
                </a:solidFill>
              </a:rPr>
              <a:t> plus.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br>
              <a:rPr lang="fr-FR" sz="3200" dirty="0">
                <a:solidFill>
                  <a:schemeClr val="accent1">
                    <a:lumMod val="75000"/>
                  </a:schemeClr>
                </a:solidFill>
              </a:rPr>
            </a:br>
            <a:r>
              <a:rPr lang="fr-FR" sz="3200" dirty="0">
                <a:solidFill>
                  <a:schemeClr val="accent1">
                    <a:lumMod val="75000"/>
                  </a:schemeClr>
                </a:solidFill>
              </a:rPr>
              <a:t>5- Le métier d’avenir</a:t>
            </a:r>
          </a:p>
        </p:txBody>
      </p:sp>
      <p:sp>
        <p:nvSpPr>
          <p:cNvPr id="3" name="Espace réservé du contenu 2"/>
          <p:cNvSpPr>
            <a:spLocks noGrp="1"/>
          </p:cNvSpPr>
          <p:nvPr>
            <p:ph idx="1"/>
          </p:nvPr>
        </p:nvSpPr>
        <p:spPr/>
        <p:txBody>
          <a:bodyPr/>
          <a:lstStyle/>
          <a:p>
            <a:endParaRPr lang="fr-FR" b="1" dirty="0">
              <a:solidFill>
                <a:schemeClr val="tx1"/>
              </a:solidFill>
            </a:endParaRPr>
          </a:p>
          <a:p>
            <a:r>
              <a:rPr lang="fr-FR" b="1" dirty="0">
                <a:solidFill>
                  <a:schemeClr val="tx1"/>
                </a:solidFill>
              </a:rPr>
              <a:t>Ce que vous voudriez être ;</a:t>
            </a:r>
          </a:p>
          <a:p>
            <a:pPr>
              <a:buNone/>
            </a:pPr>
            <a:endParaRPr lang="fr-FR" dirty="0"/>
          </a:p>
          <a:p>
            <a:r>
              <a:rPr lang="fr-FR" b="1" dirty="0">
                <a:solidFill>
                  <a:schemeClr val="tx1"/>
                </a:solidFill>
              </a:rPr>
              <a:t>Ce que vous êtes capable de faire ;</a:t>
            </a:r>
          </a:p>
          <a:p>
            <a:endParaRPr lang="fr-FR" dirty="0"/>
          </a:p>
          <a:p>
            <a:r>
              <a:rPr lang="fr-FR" b="1" dirty="0">
                <a:solidFill>
                  <a:schemeClr val="tx1"/>
                </a:solidFill>
              </a:rPr>
              <a:t>Vos motivations pour le métier et le secteur de spécialité.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br>
              <a:rPr lang="fr-FR" sz="3200" dirty="0"/>
            </a:br>
            <a:br>
              <a:rPr lang="fr-FR" sz="3200" dirty="0"/>
            </a:br>
            <a:endParaRPr lang="fr-FR" sz="3200" dirty="0"/>
          </a:p>
        </p:txBody>
      </p:sp>
      <p:sp>
        <p:nvSpPr>
          <p:cNvPr id="3" name="Espace réservé du contenu 2"/>
          <p:cNvSpPr>
            <a:spLocks noGrp="1"/>
          </p:cNvSpPr>
          <p:nvPr>
            <p:ph idx="1"/>
          </p:nvPr>
        </p:nvSpPr>
        <p:spPr/>
        <p:txBody>
          <a:bodyPr/>
          <a:lstStyle/>
          <a:p>
            <a:pPr algn="just">
              <a:buFont typeface="Wingdings" pitchFamily="2" charset="2"/>
              <a:buChar char="q"/>
            </a:pPr>
            <a:r>
              <a:rPr lang="fr-FR" b="1" dirty="0">
                <a:solidFill>
                  <a:schemeClr val="tx1"/>
                </a:solidFill>
              </a:rPr>
              <a:t> Même si je n’arrive pas encore à déterminer le métier que je souhaiterais exercer, je sais néanmoins que j’aimerais travailler au sein d’un grand  groupe multinational en tant qu’ingénieur en développement web dans tous les secteurs industriels ou  systèmes d’information.</a:t>
            </a:r>
          </a:p>
          <a:p>
            <a:pPr algn="just">
              <a:buFont typeface="Wingdings" pitchFamily="2" charset="2"/>
              <a:buChar char="q"/>
            </a:pPr>
            <a:r>
              <a:rPr lang="fr-FR" b="1" dirty="0">
                <a:solidFill>
                  <a:schemeClr val="tx1"/>
                </a:solidFill>
              </a:rPr>
              <a:t> Je suis intéressé par le métier de </a:t>
            </a:r>
            <a:r>
              <a:rPr lang="fr-FR" b="1" dirty="0">
                <a:solidFill>
                  <a:schemeClr val="accent1">
                    <a:lumMod val="75000"/>
                  </a:schemeClr>
                </a:solidFill>
              </a:rPr>
              <a:t>chef</a:t>
            </a:r>
            <a:r>
              <a:rPr lang="fr-FR" b="1" dirty="0">
                <a:solidFill>
                  <a:schemeClr val="tx1"/>
                </a:solidFill>
              </a:rPr>
              <a:t> de </a:t>
            </a:r>
            <a:r>
              <a:rPr lang="fr-FR" b="1" dirty="0">
                <a:solidFill>
                  <a:schemeClr val="accent1">
                    <a:lumMod val="75000"/>
                  </a:schemeClr>
                </a:solidFill>
              </a:rPr>
              <a:t>projet</a:t>
            </a:r>
            <a:r>
              <a:rPr lang="fr-FR" b="1" dirty="0">
                <a:solidFill>
                  <a:schemeClr val="tx1"/>
                </a:solidFill>
              </a:rPr>
              <a:t> car j’ai le sens du contact et je veux être utile aux autres. Doté d’un très bon sens de l’observation,  je serais amené à travailler à l’international avec des professionnels du génie informatique  ce qui me permettra de découvrir les nouveautés de ce secteur; </a:t>
            </a:r>
          </a:p>
          <a:p>
            <a:pPr algn="just">
              <a:buFont typeface="Wingdings" pitchFamily="2" charset="2"/>
              <a:buChar char="q"/>
            </a:pPr>
            <a:r>
              <a:rPr lang="fr-FR" b="1" dirty="0">
                <a:solidFill>
                  <a:schemeClr val="tx1"/>
                </a:solidFill>
              </a:rPr>
              <a:t>Je tiens à vous préciser que je suis déterminé(e) à m’investir totalement dans tous les métiers d’ingénierie informatique afin de mener à bien les tâches qui me seront confiées.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accent1">
                    <a:lumMod val="75000"/>
                  </a:schemeClr>
                </a:solidFill>
              </a:rPr>
              <a:t>Conclusion :</a:t>
            </a:r>
          </a:p>
        </p:txBody>
      </p:sp>
      <p:sp>
        <p:nvSpPr>
          <p:cNvPr id="3" name="Espace réservé du contenu 2"/>
          <p:cNvSpPr>
            <a:spLocks noGrp="1"/>
          </p:cNvSpPr>
          <p:nvPr>
            <p:ph idx="1"/>
          </p:nvPr>
        </p:nvSpPr>
        <p:spPr/>
        <p:txBody>
          <a:bodyPr/>
          <a:lstStyle/>
          <a:p>
            <a:r>
              <a:rPr lang="fr-FR" b="1" dirty="0">
                <a:solidFill>
                  <a:schemeClr val="tx1"/>
                </a:solidFill>
              </a:rPr>
              <a:t>Il est important d’avoir une idée de projet professionnel même si celui-ci est susceptible d’évoluer.</a:t>
            </a:r>
          </a:p>
          <a:p>
            <a:endParaRPr lang="fr-FR" dirty="0"/>
          </a:p>
          <a:p>
            <a:pPr algn="just"/>
            <a:r>
              <a:rPr lang="fr-FR" b="1" dirty="0">
                <a:solidFill>
                  <a:schemeClr val="tx1"/>
                </a:solidFill>
              </a:rPr>
              <a:t>Il doit être en accord avec vos capacités, votre parcours et le marché du travail.</a:t>
            </a:r>
          </a:p>
          <a:p>
            <a:endParaRPr lang="fr-FR" b="1" dirty="0">
              <a:solidFill>
                <a:schemeClr val="tx1"/>
              </a:solidFill>
            </a:endParaRPr>
          </a:p>
          <a:p>
            <a:r>
              <a:rPr lang="fr-FR" b="1" dirty="0">
                <a:solidFill>
                  <a:schemeClr val="tx1"/>
                </a:solidFill>
              </a:rPr>
              <a:t>Se préparer à investir du temps, de l’énergie, de la persévérance  pour faire aboutir le projet.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8052B0-24E1-43F4-96A2-A2C7341E4C82}"/>
              </a:ext>
            </a:extLst>
          </p:cNvPr>
          <p:cNvSpPr>
            <a:spLocks noGrp="1"/>
          </p:cNvSpPr>
          <p:nvPr>
            <p:ph type="title"/>
          </p:nvPr>
        </p:nvSpPr>
        <p:spPr>
          <a:solidFill>
            <a:schemeClr val="accent1">
              <a:lumMod val="60000"/>
              <a:lumOff val="40000"/>
            </a:schemeClr>
          </a:solidFill>
        </p:spPr>
        <p:txBody>
          <a:bodyPr>
            <a:normAutofit/>
          </a:bodyPr>
          <a:lstStyle/>
          <a:p>
            <a:r>
              <a:rPr lang="fr-FR" sz="4000" b="1" dirty="0">
                <a:solidFill>
                  <a:schemeClr val="tx1"/>
                </a:solidFill>
              </a:rPr>
              <a:t>plan</a:t>
            </a:r>
          </a:p>
        </p:txBody>
      </p:sp>
      <p:sp>
        <p:nvSpPr>
          <p:cNvPr id="3" name="Espace réservé du contenu 2">
            <a:extLst>
              <a:ext uri="{FF2B5EF4-FFF2-40B4-BE49-F238E27FC236}">
                <a16:creationId xmlns:a16="http://schemas.microsoft.com/office/drawing/2014/main" id="{A7266A91-E896-4A1A-A8D5-60AE59FF3872}"/>
              </a:ext>
            </a:extLst>
          </p:cNvPr>
          <p:cNvSpPr>
            <a:spLocks noGrp="1"/>
          </p:cNvSpPr>
          <p:nvPr>
            <p:ph idx="1"/>
          </p:nvPr>
        </p:nvSpPr>
        <p:spPr/>
        <p:txBody>
          <a:bodyPr/>
          <a:lstStyle/>
          <a:p>
            <a:r>
              <a:rPr lang="fr-FR" sz="2400" b="1" dirty="0">
                <a:solidFill>
                  <a:schemeClr val="accent1">
                    <a:lumMod val="75000"/>
                  </a:schemeClr>
                </a:solidFill>
              </a:rPr>
              <a:t>Définir le Projet Professionnel </a:t>
            </a:r>
          </a:p>
          <a:p>
            <a:endParaRPr lang="fr-FR" dirty="0"/>
          </a:p>
          <a:p>
            <a:r>
              <a:rPr lang="fr-FR" sz="2400" b="1" dirty="0">
                <a:solidFill>
                  <a:schemeClr val="accent1">
                    <a:lumMod val="75000"/>
                  </a:schemeClr>
                </a:solidFill>
              </a:rPr>
              <a:t>A quoi sert-il ? La méthode SMART</a:t>
            </a:r>
          </a:p>
          <a:p>
            <a:endParaRPr lang="fr-FR" dirty="0"/>
          </a:p>
          <a:p>
            <a:r>
              <a:rPr lang="fr-FR" sz="2400" b="1" dirty="0">
                <a:solidFill>
                  <a:schemeClr val="accent1">
                    <a:lumMod val="75000"/>
                  </a:schemeClr>
                </a:solidFill>
              </a:rPr>
              <a:t>Canevas du Projet Professionnel</a:t>
            </a:r>
          </a:p>
        </p:txBody>
      </p:sp>
    </p:spTree>
    <p:extLst>
      <p:ext uri="{BB962C8B-B14F-4D97-AF65-F5344CB8AC3E}">
        <p14:creationId xmlns:p14="http://schemas.microsoft.com/office/powerpoint/2010/main" val="34439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accent1">
                    <a:lumMod val="75000"/>
                  </a:schemeClr>
                </a:solidFill>
              </a:rPr>
              <a:t>Ce que projet professionnel veut dire</a:t>
            </a:r>
          </a:p>
        </p:txBody>
      </p:sp>
      <p:sp>
        <p:nvSpPr>
          <p:cNvPr id="3" name="Espace réservé du contenu 2"/>
          <p:cNvSpPr>
            <a:spLocks noGrp="1"/>
          </p:cNvSpPr>
          <p:nvPr>
            <p:ph idx="1"/>
          </p:nvPr>
        </p:nvSpPr>
        <p:spPr/>
        <p:txBody>
          <a:bodyPr>
            <a:normAutofit fontScale="92500" lnSpcReduction="10000"/>
          </a:bodyPr>
          <a:lstStyle/>
          <a:p>
            <a:pPr algn="just"/>
            <a:r>
              <a:rPr lang="fr-FR" sz="2400" b="1" dirty="0">
                <a:solidFill>
                  <a:schemeClr val="tx1"/>
                </a:solidFill>
              </a:rPr>
              <a:t>Un </a:t>
            </a:r>
            <a:r>
              <a:rPr lang="fr-FR" sz="2400" b="1" dirty="0">
                <a:solidFill>
                  <a:schemeClr val="accent1">
                    <a:lumMod val="75000"/>
                  </a:schemeClr>
                </a:solidFill>
              </a:rPr>
              <a:t>projet</a:t>
            </a:r>
            <a:r>
              <a:rPr lang="fr-FR" sz="2400" b="1" dirty="0">
                <a:solidFill>
                  <a:schemeClr val="tx1"/>
                </a:solidFill>
              </a:rPr>
              <a:t> </a:t>
            </a:r>
            <a:r>
              <a:rPr lang="fr-FR" sz="2400" b="1" dirty="0">
                <a:solidFill>
                  <a:schemeClr val="accent1">
                    <a:lumMod val="75000"/>
                  </a:schemeClr>
                </a:solidFill>
              </a:rPr>
              <a:t>professionnel</a:t>
            </a:r>
            <a:r>
              <a:rPr lang="fr-FR" sz="2400" b="1" dirty="0">
                <a:solidFill>
                  <a:schemeClr val="tx1"/>
                </a:solidFill>
              </a:rPr>
              <a:t> présente un bilan de ses compétences, de ses expériences et de ses objectifs professionnels.</a:t>
            </a:r>
          </a:p>
          <a:p>
            <a:pPr algn="just"/>
            <a:endParaRPr lang="fr-FR" sz="2400" b="1" dirty="0">
              <a:solidFill>
                <a:schemeClr val="tx1"/>
              </a:solidFill>
            </a:endParaRPr>
          </a:p>
          <a:p>
            <a:pPr algn="just"/>
            <a:r>
              <a:rPr lang="fr-FR" sz="2400" b="1" dirty="0">
                <a:solidFill>
                  <a:schemeClr val="tx1"/>
                </a:solidFill>
              </a:rPr>
              <a:t>Le </a:t>
            </a:r>
            <a:r>
              <a:rPr lang="fr-FR" sz="2400" b="1" dirty="0">
                <a:solidFill>
                  <a:schemeClr val="accent1">
                    <a:lumMod val="75000"/>
                  </a:schemeClr>
                </a:solidFill>
              </a:rPr>
              <a:t>PP</a:t>
            </a:r>
            <a:r>
              <a:rPr lang="fr-FR" sz="2400" b="1" dirty="0">
                <a:solidFill>
                  <a:schemeClr val="tx1"/>
                </a:solidFill>
              </a:rPr>
              <a:t> implique un questionnement sur soi tant au niveau </a:t>
            </a:r>
            <a:r>
              <a:rPr lang="fr-FR" sz="2400" b="1" dirty="0">
                <a:solidFill>
                  <a:schemeClr val="accent1">
                    <a:lumMod val="75000"/>
                  </a:schemeClr>
                </a:solidFill>
              </a:rPr>
              <a:t>personnel</a:t>
            </a:r>
            <a:r>
              <a:rPr lang="fr-FR" sz="2400" b="1" dirty="0">
                <a:solidFill>
                  <a:schemeClr val="tx1"/>
                </a:solidFill>
              </a:rPr>
              <a:t> que </a:t>
            </a:r>
            <a:r>
              <a:rPr lang="fr-FR" sz="2400" b="1" dirty="0">
                <a:solidFill>
                  <a:schemeClr val="accent1">
                    <a:lumMod val="75000"/>
                  </a:schemeClr>
                </a:solidFill>
              </a:rPr>
              <a:t>professionnel</a:t>
            </a:r>
            <a:r>
              <a:rPr lang="fr-FR" sz="2400" b="1" dirty="0">
                <a:solidFill>
                  <a:schemeClr val="tx1"/>
                </a:solidFill>
              </a:rPr>
              <a:t> ; il se construit sur une longue durée et demande une longue réflexion.</a:t>
            </a:r>
          </a:p>
          <a:p>
            <a:endParaRPr lang="fr-FR" sz="2400" dirty="0"/>
          </a:p>
          <a:p>
            <a:pPr algn="just"/>
            <a:r>
              <a:rPr lang="fr-FR" sz="2400" b="1" dirty="0">
                <a:solidFill>
                  <a:schemeClr val="tx1"/>
                </a:solidFill>
              </a:rPr>
              <a:t>Il est impossible de dissocier projet </a:t>
            </a:r>
            <a:r>
              <a:rPr lang="fr-FR" sz="2400" b="1" dirty="0">
                <a:solidFill>
                  <a:schemeClr val="accent1">
                    <a:lumMod val="75000"/>
                  </a:schemeClr>
                </a:solidFill>
              </a:rPr>
              <a:t>professionnel</a:t>
            </a:r>
            <a:r>
              <a:rPr lang="fr-FR" sz="2400" b="1" dirty="0">
                <a:solidFill>
                  <a:schemeClr val="tx1"/>
                </a:solidFill>
              </a:rPr>
              <a:t> et projet </a:t>
            </a:r>
            <a:r>
              <a:rPr lang="fr-FR" sz="2400" b="1" dirty="0">
                <a:solidFill>
                  <a:schemeClr val="accent1">
                    <a:lumMod val="75000"/>
                  </a:schemeClr>
                </a:solidFill>
              </a:rPr>
              <a:t>personnel.</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1">
              <a:lumMod val="40000"/>
              <a:lumOff val="60000"/>
            </a:schemeClr>
          </a:solidFill>
        </p:spPr>
        <p:txBody>
          <a:bodyPr/>
          <a:lstStyle/>
          <a:p>
            <a:r>
              <a:rPr lang="fr-FR" dirty="0"/>
              <a:t>A quoi sert-il ?</a:t>
            </a:r>
          </a:p>
        </p:txBody>
      </p:sp>
      <p:sp>
        <p:nvSpPr>
          <p:cNvPr id="3" name="Espace réservé du contenu 2"/>
          <p:cNvSpPr>
            <a:spLocks noGrp="1"/>
          </p:cNvSpPr>
          <p:nvPr>
            <p:ph idx="1"/>
          </p:nvPr>
        </p:nvSpPr>
        <p:spPr/>
        <p:txBody>
          <a:bodyPr>
            <a:normAutofit lnSpcReduction="10000"/>
          </a:bodyPr>
          <a:lstStyle/>
          <a:p>
            <a:pPr algn="just"/>
            <a:endParaRPr lang="fr-FR" sz="2000" dirty="0">
              <a:solidFill>
                <a:schemeClr val="tx1"/>
              </a:solidFill>
            </a:endParaRPr>
          </a:p>
          <a:p>
            <a:pPr algn="just">
              <a:buFont typeface="Wingdings" pitchFamily="2" charset="2"/>
              <a:buChar char="Ø"/>
            </a:pPr>
            <a:r>
              <a:rPr lang="fr-FR" sz="2000" b="1" dirty="0">
                <a:solidFill>
                  <a:schemeClr val="tx1"/>
                </a:solidFill>
              </a:rPr>
              <a:t>Il permet avant tout de faire son propre bilan et faire le point sur ses aptitudes personnelles et compétences professionnelles.</a:t>
            </a:r>
          </a:p>
          <a:p>
            <a:pPr algn="just">
              <a:buFont typeface="Wingdings" pitchFamily="2" charset="2"/>
              <a:buChar char="Ø"/>
            </a:pPr>
            <a:r>
              <a:rPr lang="fr-FR" sz="2000" b="1" dirty="0">
                <a:solidFill>
                  <a:schemeClr val="tx1"/>
                </a:solidFill>
              </a:rPr>
              <a:t>Avoir en tête un projet professionnel est une véritable source de motivation. Il est beaucoup plus stimulant de se donner les moyens pour avancer lorsque l’on s’est fixé un but à atteindre.</a:t>
            </a:r>
          </a:p>
          <a:p>
            <a:endParaRPr lang="fr-FR" dirty="0"/>
          </a:p>
          <a:p>
            <a:pPr algn="just">
              <a:buFont typeface="Wingdings" pitchFamily="2" charset="2"/>
              <a:buChar char="Ø"/>
            </a:pPr>
            <a:r>
              <a:rPr lang="fr-FR" b="1" dirty="0">
                <a:solidFill>
                  <a:schemeClr val="tx1"/>
                </a:solidFill>
              </a:rPr>
              <a:t>Il peut être inclus dans votre CV, lettre de motivation ou  présenté lors d’un  entretien.</a:t>
            </a:r>
          </a:p>
          <a:p>
            <a:pPr algn="just">
              <a:buFont typeface="Wingdings" pitchFamily="2" charset="2"/>
              <a:buChar char="Ø"/>
            </a:pPr>
            <a:r>
              <a:rPr lang="fr-FR" b="1" dirty="0">
                <a:solidFill>
                  <a:schemeClr val="tx1"/>
                </a:solidFill>
              </a:rPr>
              <a:t>Sa précision et sa cohérence peuvent faire la différence entre deux candidats.</a:t>
            </a:r>
          </a:p>
          <a:p>
            <a:pPr>
              <a:buNone/>
            </a:pP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1">
              <a:lumMod val="60000"/>
              <a:lumOff val="40000"/>
            </a:schemeClr>
          </a:solidFill>
        </p:spPr>
        <p:txBody>
          <a:bodyPr>
            <a:normAutofit/>
          </a:bodyPr>
          <a:lstStyle/>
          <a:p>
            <a:pPr algn="just"/>
            <a:r>
              <a:rPr lang="fr-FR" sz="2800" b="1" dirty="0">
                <a:solidFill>
                  <a:schemeClr val="accent1">
                    <a:lumMod val="50000"/>
                  </a:schemeClr>
                </a:solidFill>
              </a:rPr>
              <a:t>A </a:t>
            </a:r>
            <a:r>
              <a:rPr lang="fr-FR" sz="2800" b="1" dirty="0">
                <a:solidFill>
                  <a:schemeClr val="accent1">
                    <a:lumMod val="75000"/>
                  </a:schemeClr>
                </a:solidFill>
              </a:rPr>
              <a:t>chaque</a:t>
            </a:r>
            <a:r>
              <a:rPr lang="fr-FR" sz="2800" b="1" dirty="0">
                <a:solidFill>
                  <a:schemeClr val="accent1">
                    <a:lumMod val="50000"/>
                  </a:schemeClr>
                </a:solidFill>
              </a:rPr>
              <a:t> profil projet professionnel différent</a:t>
            </a:r>
          </a:p>
        </p:txBody>
      </p:sp>
      <p:sp>
        <p:nvSpPr>
          <p:cNvPr id="3" name="Espace réservé du contenu 2"/>
          <p:cNvSpPr>
            <a:spLocks noGrp="1"/>
          </p:cNvSpPr>
          <p:nvPr>
            <p:ph idx="1"/>
          </p:nvPr>
        </p:nvSpPr>
        <p:spPr/>
        <p:txBody>
          <a:bodyPr>
            <a:normAutofit/>
          </a:bodyPr>
          <a:lstStyle/>
          <a:p>
            <a:pPr algn="just"/>
            <a:r>
              <a:rPr lang="fr-FR" sz="2000" b="1" dirty="0">
                <a:solidFill>
                  <a:schemeClr val="tx1"/>
                </a:solidFill>
              </a:rPr>
              <a:t>Selon vos aspirations, votre personnalité et votre parcours, votre projet professionnel  sera  différent.</a:t>
            </a:r>
          </a:p>
          <a:p>
            <a:endParaRPr lang="fr-FR" sz="2000" dirty="0"/>
          </a:p>
          <a:p>
            <a:pPr algn="r"/>
            <a:r>
              <a:rPr lang="fr-FR" sz="2000" b="1" dirty="0">
                <a:solidFill>
                  <a:schemeClr val="tx1"/>
                </a:solidFill>
              </a:rPr>
              <a:t>Vous ne chercherez pas la même chose selon que vous êtes attirés par l’intérêt des projets, l’argent, la reconnaissance des pairs, ou qui ressent le besoin d’être utile, pour qui la vie de famille passe avant tout.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just"/>
            <a:r>
              <a:rPr lang="fr-FR" sz="3200" dirty="0"/>
              <a:t>La méthode </a:t>
            </a:r>
            <a:r>
              <a:rPr lang="fr-FR" sz="3200" dirty="0">
                <a:solidFill>
                  <a:schemeClr val="accent1"/>
                </a:solidFill>
              </a:rPr>
              <a:t>SMART</a:t>
            </a:r>
            <a:r>
              <a:rPr lang="fr-FR" sz="3200" dirty="0"/>
              <a:t> pour vous fixer des objectifs de manière intelligible :</a:t>
            </a:r>
          </a:p>
        </p:txBody>
      </p:sp>
      <p:sp>
        <p:nvSpPr>
          <p:cNvPr id="3" name="Espace réservé du contenu 2"/>
          <p:cNvSpPr>
            <a:spLocks noGrp="1"/>
          </p:cNvSpPr>
          <p:nvPr>
            <p:ph idx="1"/>
          </p:nvPr>
        </p:nvSpPr>
        <p:spPr/>
        <p:txBody>
          <a:bodyPr/>
          <a:lstStyle/>
          <a:p>
            <a:endParaRPr lang="fr-FR" sz="2000" b="1" dirty="0">
              <a:solidFill>
                <a:schemeClr val="accent1">
                  <a:lumMod val="75000"/>
                </a:schemeClr>
              </a:solidFill>
            </a:endParaRPr>
          </a:p>
          <a:p>
            <a:r>
              <a:rPr lang="fr-FR" sz="2000" b="1" dirty="0">
                <a:solidFill>
                  <a:schemeClr val="accent1">
                    <a:lumMod val="75000"/>
                  </a:schemeClr>
                </a:solidFill>
              </a:rPr>
              <a:t>S</a:t>
            </a:r>
            <a:r>
              <a:rPr lang="fr-FR" sz="2000" b="1" dirty="0">
                <a:solidFill>
                  <a:schemeClr val="tx1"/>
                </a:solidFill>
              </a:rPr>
              <a:t> pour </a:t>
            </a:r>
            <a:r>
              <a:rPr lang="fr-FR" sz="2000" b="1" dirty="0">
                <a:solidFill>
                  <a:schemeClr val="accent1">
                    <a:lumMod val="75000"/>
                  </a:schemeClr>
                </a:solidFill>
              </a:rPr>
              <a:t>spécifique</a:t>
            </a:r>
            <a:r>
              <a:rPr lang="fr-FR" sz="2000" b="1" dirty="0">
                <a:solidFill>
                  <a:schemeClr val="tx1"/>
                </a:solidFill>
              </a:rPr>
              <a:t> : un objectif doit être clair, précis et détaillé;</a:t>
            </a:r>
          </a:p>
          <a:p>
            <a:pPr algn="just"/>
            <a:r>
              <a:rPr lang="fr-FR" sz="2000" b="1" dirty="0">
                <a:solidFill>
                  <a:schemeClr val="accent1">
                    <a:lumMod val="75000"/>
                  </a:schemeClr>
                </a:solidFill>
              </a:rPr>
              <a:t>M</a:t>
            </a:r>
            <a:r>
              <a:rPr lang="fr-FR" sz="2000" b="1" dirty="0">
                <a:solidFill>
                  <a:schemeClr val="tx1"/>
                </a:solidFill>
              </a:rPr>
              <a:t> pour </a:t>
            </a:r>
            <a:r>
              <a:rPr lang="fr-FR" sz="2000" b="1" dirty="0">
                <a:solidFill>
                  <a:schemeClr val="accent1">
                    <a:lumMod val="75000"/>
                  </a:schemeClr>
                </a:solidFill>
              </a:rPr>
              <a:t>Mesurable</a:t>
            </a:r>
            <a:r>
              <a:rPr lang="fr-FR" sz="2000" b="1" dirty="0">
                <a:solidFill>
                  <a:schemeClr val="tx1"/>
                </a:solidFill>
              </a:rPr>
              <a:t>, : il faut pouvoir mesurer l’état d’avancement ou l’atteinte d’un objectif ;</a:t>
            </a:r>
          </a:p>
          <a:p>
            <a:pPr algn="just"/>
            <a:r>
              <a:rPr lang="fr-FR" sz="2000" b="1" dirty="0">
                <a:solidFill>
                  <a:schemeClr val="accent1">
                    <a:lumMod val="75000"/>
                  </a:schemeClr>
                </a:solidFill>
              </a:rPr>
              <a:t>A</a:t>
            </a:r>
            <a:r>
              <a:rPr lang="fr-FR" sz="2000" b="1" dirty="0">
                <a:solidFill>
                  <a:schemeClr val="tx1"/>
                </a:solidFill>
              </a:rPr>
              <a:t> pour </a:t>
            </a:r>
            <a:r>
              <a:rPr lang="fr-FR" sz="2000" b="1" dirty="0">
                <a:solidFill>
                  <a:schemeClr val="accent1">
                    <a:lumMod val="75000"/>
                  </a:schemeClr>
                </a:solidFill>
              </a:rPr>
              <a:t>Accessible</a:t>
            </a:r>
            <a:r>
              <a:rPr lang="fr-FR" sz="2000" b="1" dirty="0">
                <a:solidFill>
                  <a:schemeClr val="tx1"/>
                </a:solidFill>
              </a:rPr>
              <a:t> : ne vous fixez pas la barre trop haut ;</a:t>
            </a:r>
          </a:p>
          <a:p>
            <a:pPr algn="just"/>
            <a:r>
              <a:rPr lang="fr-FR" sz="2000" b="1" dirty="0">
                <a:solidFill>
                  <a:schemeClr val="accent1">
                    <a:lumMod val="75000"/>
                  </a:schemeClr>
                </a:solidFill>
              </a:rPr>
              <a:t>R</a:t>
            </a:r>
            <a:r>
              <a:rPr lang="fr-FR" sz="2000" b="1" dirty="0">
                <a:solidFill>
                  <a:schemeClr val="tx1"/>
                </a:solidFill>
              </a:rPr>
              <a:t> pour </a:t>
            </a:r>
            <a:r>
              <a:rPr lang="fr-FR" sz="2000" b="1" dirty="0">
                <a:solidFill>
                  <a:schemeClr val="accent1">
                    <a:lumMod val="75000"/>
                  </a:schemeClr>
                </a:solidFill>
              </a:rPr>
              <a:t>Réaliste : </a:t>
            </a:r>
            <a:r>
              <a:rPr lang="fr-FR" sz="2000" b="1" dirty="0">
                <a:solidFill>
                  <a:schemeClr val="tx1"/>
                </a:solidFill>
              </a:rPr>
              <a:t>si</a:t>
            </a:r>
            <a:r>
              <a:rPr lang="fr-FR" sz="2000" b="1" dirty="0">
                <a:solidFill>
                  <a:schemeClr val="accent1">
                    <a:lumMod val="75000"/>
                  </a:schemeClr>
                </a:solidFill>
              </a:rPr>
              <a:t> </a:t>
            </a:r>
            <a:r>
              <a:rPr lang="fr-FR" sz="2000" b="1" dirty="0">
                <a:solidFill>
                  <a:schemeClr val="tx1"/>
                </a:solidFill>
              </a:rPr>
              <a:t>l’objectif est réaliste, alors la motivation est forte.</a:t>
            </a:r>
          </a:p>
          <a:p>
            <a:pPr algn="just"/>
            <a:r>
              <a:rPr lang="fr-FR" sz="2000" b="1" dirty="0">
                <a:solidFill>
                  <a:schemeClr val="accent1">
                    <a:lumMod val="75000"/>
                  </a:schemeClr>
                </a:solidFill>
              </a:rPr>
              <a:t>T</a:t>
            </a:r>
            <a:r>
              <a:rPr lang="fr-FR" sz="2000" b="1" dirty="0">
                <a:solidFill>
                  <a:schemeClr val="tx1"/>
                </a:solidFill>
              </a:rPr>
              <a:t> pour </a:t>
            </a:r>
            <a:r>
              <a:rPr lang="fr-FR" sz="2000" b="1" dirty="0">
                <a:solidFill>
                  <a:schemeClr val="accent1">
                    <a:lumMod val="75000"/>
                  </a:schemeClr>
                </a:solidFill>
              </a:rPr>
              <a:t>temporel</a:t>
            </a:r>
            <a:r>
              <a:rPr lang="fr-FR" sz="2000" b="1" dirty="0">
                <a:solidFill>
                  <a:schemeClr val="tx1"/>
                </a:solidFill>
              </a:rPr>
              <a:t> :  chaque objectif doit être défini dans le temps avec une durée précise, une date butoir et surtout des étapes.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accent2"/>
                </a:solidFill>
              </a:rPr>
              <a:t>Faire un bilan des compétences</a:t>
            </a:r>
          </a:p>
        </p:txBody>
      </p:sp>
      <p:sp>
        <p:nvSpPr>
          <p:cNvPr id="3" name="Espace réservé du contenu 2"/>
          <p:cNvSpPr>
            <a:spLocks noGrp="1"/>
          </p:cNvSpPr>
          <p:nvPr>
            <p:ph idx="1"/>
          </p:nvPr>
        </p:nvSpPr>
        <p:spPr/>
        <p:txBody>
          <a:bodyPr>
            <a:normAutofit/>
          </a:bodyPr>
          <a:lstStyle/>
          <a:p>
            <a:pPr algn="just"/>
            <a:r>
              <a:rPr lang="fr-FR" sz="2400" b="1" dirty="0">
                <a:solidFill>
                  <a:schemeClr val="tx1"/>
                </a:solidFill>
              </a:rPr>
              <a:t>La construction d’un projet professionnel demande un travail sur soi-même ainsi qu’un travail de recherche, de réflexion et de prise de recul vis-à-vis de sa situation.</a:t>
            </a:r>
          </a:p>
          <a:p>
            <a:endParaRPr lang="fr-FR" sz="2400" dirty="0"/>
          </a:p>
          <a:p>
            <a:r>
              <a:rPr lang="fr-FR" sz="2400" b="1" dirty="0">
                <a:solidFill>
                  <a:schemeClr val="tx1"/>
                </a:solidFill>
              </a:rPr>
              <a:t>Le bilan des compétences est l’analyse  des compétences professionnelles et personnelles, ainsi que des aptitudes et des motivations d’une personne</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solidFill>
                  <a:schemeClr val="accent1">
                    <a:lumMod val="75000"/>
                  </a:schemeClr>
                </a:solidFill>
              </a:rPr>
              <a:t>Canevas du Projet professionnel</a:t>
            </a:r>
          </a:p>
        </p:txBody>
      </p:sp>
      <p:sp>
        <p:nvSpPr>
          <p:cNvPr id="3" name="Espace réservé du contenu 2"/>
          <p:cNvSpPr>
            <a:spLocks noGrp="1"/>
          </p:cNvSpPr>
          <p:nvPr>
            <p:ph idx="1"/>
          </p:nvPr>
        </p:nvSpPr>
        <p:spPr/>
        <p:txBody>
          <a:bodyPr>
            <a:noAutofit/>
          </a:bodyPr>
          <a:lstStyle/>
          <a:p>
            <a:r>
              <a:rPr lang="fr-FR" sz="2000" b="1" dirty="0">
                <a:solidFill>
                  <a:schemeClr val="tx1"/>
                </a:solidFill>
              </a:rPr>
              <a:t>Présentation  brève du profil du candidat ;</a:t>
            </a:r>
          </a:p>
          <a:p>
            <a:endParaRPr lang="fr-FR" sz="2000" b="1" dirty="0">
              <a:solidFill>
                <a:schemeClr val="tx1"/>
              </a:solidFill>
            </a:endParaRPr>
          </a:p>
          <a:p>
            <a:r>
              <a:rPr lang="fr-FR" sz="2000" b="1" dirty="0">
                <a:solidFill>
                  <a:schemeClr val="tx1"/>
                </a:solidFill>
              </a:rPr>
              <a:t>Compétences techniques acquises  lors de la  formation académique ;</a:t>
            </a:r>
          </a:p>
          <a:p>
            <a:pPr>
              <a:buNone/>
            </a:pPr>
            <a:endParaRPr lang="fr-FR" sz="2000" b="1" dirty="0">
              <a:solidFill>
                <a:schemeClr val="tx1"/>
              </a:solidFill>
            </a:endParaRPr>
          </a:p>
          <a:p>
            <a:r>
              <a:rPr lang="fr-FR" sz="2000" b="1" dirty="0">
                <a:solidFill>
                  <a:schemeClr val="tx1"/>
                </a:solidFill>
              </a:rPr>
              <a:t>Compétences professionnelles apprises lors des stages ;</a:t>
            </a:r>
          </a:p>
          <a:p>
            <a:endParaRPr lang="fr-FR" sz="2000" b="1" dirty="0">
              <a:solidFill>
                <a:schemeClr val="tx1"/>
              </a:solidFill>
            </a:endParaRPr>
          </a:p>
          <a:p>
            <a:r>
              <a:rPr lang="fr-FR" sz="2000" b="1" dirty="0">
                <a:solidFill>
                  <a:schemeClr val="tx1"/>
                </a:solidFill>
              </a:rPr>
              <a:t>Aptitudes personnelles essentielles au profil d’ingénieur ;</a:t>
            </a:r>
          </a:p>
          <a:p>
            <a:endParaRPr lang="fr-FR" sz="2000" b="1" dirty="0">
              <a:solidFill>
                <a:schemeClr val="tx1"/>
              </a:solidFill>
            </a:endParaRPr>
          </a:p>
          <a:p>
            <a:r>
              <a:rPr lang="fr-FR" sz="2000" b="1" dirty="0">
                <a:solidFill>
                  <a:schemeClr val="tx1"/>
                </a:solidFill>
              </a:rPr>
              <a:t>L’intérêt pour le métier d’avenir et l’expression de la motivation.</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accent1">
                    <a:lumMod val="75000"/>
                  </a:schemeClr>
                </a:solidFill>
              </a:rPr>
              <a:t>Canevas du Projet professionnel</a:t>
            </a:r>
          </a:p>
        </p:txBody>
      </p:sp>
      <p:sp>
        <p:nvSpPr>
          <p:cNvPr id="3" name="Espace réservé du contenu 2"/>
          <p:cNvSpPr>
            <a:spLocks noGrp="1"/>
          </p:cNvSpPr>
          <p:nvPr>
            <p:ph idx="1"/>
          </p:nvPr>
        </p:nvSpPr>
        <p:spPr/>
        <p:txBody>
          <a:bodyPr>
            <a:normAutofit/>
          </a:bodyPr>
          <a:lstStyle/>
          <a:p>
            <a:pPr>
              <a:buNone/>
            </a:pPr>
            <a:r>
              <a:rPr lang="fr-FR" dirty="0">
                <a:solidFill>
                  <a:schemeClr val="accent1"/>
                </a:solidFill>
              </a:rPr>
              <a:t>1- se présenter brièvement </a:t>
            </a:r>
            <a:r>
              <a:rPr lang="fr-FR" dirty="0"/>
              <a:t>:</a:t>
            </a:r>
          </a:p>
          <a:p>
            <a:pPr algn="just">
              <a:buFont typeface="Wingdings" pitchFamily="2" charset="2"/>
              <a:buChar char="§"/>
            </a:pPr>
            <a:r>
              <a:rPr lang="fr-FR" sz="2400" b="1" dirty="0">
                <a:solidFill>
                  <a:schemeClr val="tx1"/>
                </a:solidFill>
              </a:rPr>
              <a:t>Actuellement (étudiant(e) en 4 </a:t>
            </a:r>
            <a:r>
              <a:rPr lang="fr-FR" sz="2400" b="1" dirty="0" err="1">
                <a:solidFill>
                  <a:schemeClr val="tx1"/>
                </a:solidFill>
              </a:rPr>
              <a:t>ème</a:t>
            </a:r>
            <a:r>
              <a:rPr lang="fr-FR" sz="2400" b="1" dirty="0">
                <a:solidFill>
                  <a:schemeClr val="tx1"/>
                </a:solidFill>
              </a:rPr>
              <a:t> année IIR à l’EMSI, je me permets de vous présenter mon projet professionnel. </a:t>
            </a:r>
          </a:p>
          <a:p>
            <a:pPr algn="just">
              <a:buFont typeface="Wingdings" pitchFamily="2" charset="2"/>
              <a:buChar char="§"/>
            </a:pPr>
            <a:r>
              <a:rPr lang="fr-FR" sz="2400" b="1" dirty="0">
                <a:solidFill>
                  <a:schemeClr val="tx1"/>
                </a:solidFill>
              </a:rPr>
              <a:t>Il a pour objectif de faire le point sur les compétences, et expériences acquises lors de ma formation académique et des stages; ainsi que la présentation de mes objectifs professionnels. Mon PP n’est certainement pas définitif ; il est susceptible d’évoluer dans le temps.</a:t>
            </a:r>
          </a:p>
        </p:txBody>
      </p:sp>
    </p:spTree>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538</TotalTime>
  <Words>1000</Words>
  <Application>Microsoft Office PowerPoint</Application>
  <PresentationFormat>Grand écran</PresentationFormat>
  <Paragraphs>78</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Century Gothic</vt:lpstr>
      <vt:lpstr>Wingdings</vt:lpstr>
      <vt:lpstr>Wingdings 3</vt:lpstr>
      <vt:lpstr>Brin</vt:lpstr>
      <vt:lpstr>Le projet professionnel </vt:lpstr>
      <vt:lpstr>plan</vt:lpstr>
      <vt:lpstr>Ce que projet professionnel veut dire</vt:lpstr>
      <vt:lpstr>A quoi sert-il ?</vt:lpstr>
      <vt:lpstr>A chaque profil projet professionnel différent</vt:lpstr>
      <vt:lpstr>La méthode SMART pour vous fixer des objectifs de manière intelligible :</vt:lpstr>
      <vt:lpstr>Faire un bilan des compétences</vt:lpstr>
      <vt:lpstr>Canevas du Projet professionnel</vt:lpstr>
      <vt:lpstr>Canevas du Projet professionnel</vt:lpstr>
      <vt:lpstr>2- Compétences techniques acquises en formation</vt:lpstr>
      <vt:lpstr>3- Expériences professionnelles acquises lors des stages</vt:lpstr>
      <vt:lpstr>4- Aptitudes personnelles :   Réactif et proactif, j’ai une aptitude d’adaptation et le goût du travail en équipe.</vt:lpstr>
      <vt:lpstr> 5- Le métier d’avenir</vt:lpstr>
      <vt:lpstr>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des travaux de recherche</dc:title>
  <dc:creator>DELL</dc:creator>
  <cp:lastModifiedBy>Fatimazahra Sahraoui</cp:lastModifiedBy>
  <cp:revision>75</cp:revision>
  <dcterms:created xsi:type="dcterms:W3CDTF">2020-11-27T19:16:54Z</dcterms:created>
  <dcterms:modified xsi:type="dcterms:W3CDTF">2024-12-11T16:28:52Z</dcterms:modified>
</cp:coreProperties>
</file>