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Lexend Deca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79B1AF-84EE-4D88-85FF-B6F8F0676956}">
  <a:tblStyle styleId="{C979B1AF-84EE-4D88-85FF-B6F8F06769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font" Target="fonts/LexendDec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aed5b8ec0_1_1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aed5b8ec0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aed5b8ec0_1_1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aed5b8ec0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aed5b8ec0_1_1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aed5b8ec0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41388d39f_9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41388d39f_9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4018a3236_0_1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4018a323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4018a3236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4018a323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aed5b8ec0_1_1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6aed5b8ec0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4018a3236_0_1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4018a323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aed5b8ec0_1_1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aed5b8ec0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018a3236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018a323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4018a3236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4018a323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4018a3236_0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4018a323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4018a3236_0_1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4018a323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aed5b8ec0_1_1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aed5b8ec0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jpg"/><Relationship Id="rId4" Type="http://schemas.openxmlformats.org/officeDocument/2006/relationships/image" Target="../media/image33.png"/><Relationship Id="rId5" Type="http://schemas.openxmlformats.org/officeDocument/2006/relationships/hyperlink" Target="https://www.pinterest.ca/pin/619033911250784229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jpg"/><Relationship Id="rId4" Type="http://schemas.openxmlformats.org/officeDocument/2006/relationships/hyperlink" Target="http://drive.google.com/file/d/1we70kQYVXJLezn-R_x6hO7OBy-1WH7uL/view" TargetMode="External"/><Relationship Id="rId5" Type="http://schemas.openxmlformats.org/officeDocument/2006/relationships/image" Target="../media/image18.png"/><Relationship Id="rId6" Type="http://schemas.openxmlformats.org/officeDocument/2006/relationships/image" Target="../media/image2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jpg"/><Relationship Id="rId4" Type="http://schemas.openxmlformats.org/officeDocument/2006/relationships/image" Target="../media/image31.png"/><Relationship Id="rId5" Type="http://schemas.openxmlformats.org/officeDocument/2006/relationships/hyperlink" Target="https://www.smartdatacollective.com/empirically-proven-data-collection-tactics-for-web-administrators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jpg"/><Relationship Id="rId4" Type="http://schemas.openxmlformats.org/officeDocument/2006/relationships/hyperlink" Target="https://baystateherald.com/2019/09/16/artificial-intelligence-ai-robots-market-2019-trending-technology-global-size-insights-and-forecast-till-2026/" TargetMode="External"/><Relationship Id="rId5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jpg"/><Relationship Id="rId4" Type="http://schemas.openxmlformats.org/officeDocument/2006/relationships/hyperlink" Target="https://www.lego.com/en-us/product/lego-mindstorms-ev3-31313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Relationship Id="rId4" Type="http://schemas.openxmlformats.org/officeDocument/2006/relationships/hyperlink" Target="http://fantasygames.com.pl/shooting-mechanism-1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Relationship Id="rId11" Type="http://schemas.openxmlformats.org/officeDocument/2006/relationships/image" Target="../media/image1.png"/><Relationship Id="rId10" Type="http://schemas.openxmlformats.org/officeDocument/2006/relationships/image" Target="../media/image21.png"/><Relationship Id="rId12" Type="http://schemas.openxmlformats.org/officeDocument/2006/relationships/image" Target="../media/image9.png"/><Relationship Id="rId9" Type="http://schemas.openxmlformats.org/officeDocument/2006/relationships/image" Target="../media/image16.png"/><Relationship Id="rId5" Type="http://schemas.openxmlformats.org/officeDocument/2006/relationships/image" Target="../media/image28.png"/><Relationship Id="rId6" Type="http://schemas.openxmlformats.org/officeDocument/2006/relationships/image" Target="../media/image2.png"/><Relationship Id="rId7" Type="http://schemas.openxmlformats.org/officeDocument/2006/relationships/image" Target="../media/image12.png"/><Relationship Id="rId8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5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Relationship Id="rId4" Type="http://schemas.openxmlformats.org/officeDocument/2006/relationships/hyperlink" Target="https://ftw.usatoday.com/2018/06/nba-finals-golden-state-warriors-steph-curry-masterclass-learn-how-to-shoot-video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Relationship Id="rId11" Type="http://schemas.openxmlformats.org/officeDocument/2006/relationships/image" Target="../media/image1.png"/><Relationship Id="rId10" Type="http://schemas.openxmlformats.org/officeDocument/2006/relationships/image" Target="../media/image21.png"/><Relationship Id="rId12" Type="http://schemas.openxmlformats.org/officeDocument/2006/relationships/image" Target="../media/image9.png"/><Relationship Id="rId9" Type="http://schemas.openxmlformats.org/officeDocument/2006/relationships/image" Target="../media/image16.png"/><Relationship Id="rId5" Type="http://schemas.openxmlformats.org/officeDocument/2006/relationships/image" Target="../media/image28.png"/><Relationship Id="rId6" Type="http://schemas.openxmlformats.org/officeDocument/2006/relationships/image" Target="../media/image2.png"/><Relationship Id="rId7" Type="http://schemas.openxmlformats.org/officeDocument/2006/relationships/image" Target="../media/image12.png"/><Relationship Id="rId8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Relationship Id="rId11" Type="http://schemas.openxmlformats.org/officeDocument/2006/relationships/image" Target="../media/image1.png"/><Relationship Id="rId10" Type="http://schemas.openxmlformats.org/officeDocument/2006/relationships/image" Target="../media/image21.png"/><Relationship Id="rId12" Type="http://schemas.openxmlformats.org/officeDocument/2006/relationships/image" Target="../media/image9.png"/><Relationship Id="rId9" Type="http://schemas.openxmlformats.org/officeDocument/2006/relationships/image" Target="../media/image16.png"/><Relationship Id="rId5" Type="http://schemas.openxmlformats.org/officeDocument/2006/relationships/image" Target="../media/image28.png"/><Relationship Id="rId6" Type="http://schemas.openxmlformats.org/officeDocument/2006/relationships/image" Target="../media/image2.png"/><Relationship Id="rId7" Type="http://schemas.openxmlformats.org/officeDocument/2006/relationships/image" Target="../media/image12.png"/><Relationship Id="rId8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jpg"/><Relationship Id="rId4" Type="http://schemas.openxmlformats.org/officeDocument/2006/relationships/image" Target="../media/image22.png"/><Relationship Id="rId5" Type="http://schemas.openxmlformats.org/officeDocument/2006/relationships/hyperlink" Target="https://www.1001freedownloads.com/free-clipart/conveyor-belt-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695625" y="1785300"/>
            <a:ext cx="56673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FFFFFF"/>
                </a:solidFill>
              </a:rPr>
              <a:t>ShotBot</a:t>
            </a:r>
            <a:r>
              <a:rPr baseline="30000" lang="en" sz="8000">
                <a:solidFill>
                  <a:srgbClr val="FFFFFF"/>
                </a:solidFill>
              </a:rPr>
              <a:t>TM</a:t>
            </a:r>
            <a:endParaRPr sz="8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Formal Project Presentation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An MTE100/GENE121 Project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587525" y="4488725"/>
            <a:ext cx="53958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Group 445 - B. Seeton, N. Fernandes, A. Sahny, A. Dev Singh</a:t>
            </a:r>
            <a:endParaRPr b="1" sz="135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533400" y="533400"/>
            <a:ext cx="3943800" cy="1527600"/>
          </a:xfrm>
          <a:prstGeom prst="rect">
            <a:avLst/>
          </a:prstGeom>
          <a:gradFill>
            <a:gsLst>
              <a:gs pos="0">
                <a:srgbClr val="A458FF"/>
              </a:gs>
              <a:gs pos="39000">
                <a:srgbClr val="3544FF"/>
              </a:gs>
              <a:gs pos="100000">
                <a:srgbClr val="0A2F9E"/>
              </a:gs>
            </a:gsLst>
            <a:lin ang="8099331" scaled="0"/>
          </a:gradFill>
          <a:effectLst>
            <a:outerShdw blurRad="57150" rotWithShape="0" algn="bl" dir="2700000" dist="85725">
              <a:srgbClr val="000000">
                <a:alpha val="50000"/>
              </a:srgbClr>
            </a:outerShdw>
          </a:effectLst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/>
              <a:t>Ball Collection System</a:t>
            </a:r>
            <a:endParaRPr sz="3600"/>
          </a:p>
        </p:txBody>
      </p:sp>
      <p:sp>
        <p:nvSpPr>
          <p:cNvPr id="190" name="Google Shape;190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1725" y="1652195"/>
            <a:ext cx="3381287" cy="309765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 txBox="1"/>
          <p:nvPr/>
        </p:nvSpPr>
        <p:spPr>
          <a:xfrm>
            <a:off x="5317100" y="4749850"/>
            <a:ext cx="33276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hlink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5"/>
              </a:rPr>
              <a:t>https://www.pinterest.ca/pin/619033911250784229/</a:t>
            </a:r>
            <a:endParaRPr sz="9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533400" y="533400"/>
            <a:ext cx="3943800" cy="1527600"/>
          </a:xfrm>
          <a:prstGeom prst="rect">
            <a:avLst/>
          </a:prstGeom>
          <a:gradFill>
            <a:gsLst>
              <a:gs pos="0">
                <a:srgbClr val="A458FF"/>
              </a:gs>
              <a:gs pos="39000">
                <a:srgbClr val="3544FF"/>
              </a:gs>
              <a:gs pos="100000">
                <a:srgbClr val="0A2F9E"/>
              </a:gs>
            </a:gsLst>
            <a:lin ang="8099331" scaled="0"/>
          </a:gradFill>
          <a:effectLst>
            <a:outerShdw blurRad="57150" rotWithShape="0" algn="bl" dir="2700000" dist="85725">
              <a:srgbClr val="000000">
                <a:alpha val="50000"/>
              </a:srgbClr>
            </a:outerShdw>
          </a:effectLst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/>
              <a:t>Shooting Mechanism</a:t>
            </a:r>
            <a:endParaRPr sz="3600"/>
          </a:p>
        </p:txBody>
      </p:sp>
      <p:sp>
        <p:nvSpPr>
          <p:cNvPr id="198" name="Google Shape;198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9" name="Google Shape;199;p23" title="Shooter Assembly Animation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5201" y="1818338"/>
            <a:ext cx="4010300" cy="3007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700000" dist="66675">
              <a:srgbClr val="000000">
                <a:alpha val="50000"/>
              </a:srgbClr>
            </a:outerShdw>
          </a:effectLst>
        </p:spPr>
      </p:pic>
      <p:pic>
        <p:nvPicPr>
          <p:cNvPr id="200" name="Google Shape;200;p23"/>
          <p:cNvPicPr preferRelativeResize="0"/>
          <p:nvPr/>
        </p:nvPicPr>
        <p:blipFill rotWithShape="1">
          <a:blip r:embed="rId6">
            <a:alphaModFix/>
          </a:blip>
          <a:srcRect b="11399" l="4152" r="5773" t="8266"/>
          <a:stretch/>
        </p:blipFill>
        <p:spPr>
          <a:xfrm>
            <a:off x="110500" y="2225625"/>
            <a:ext cx="3943799" cy="21931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700000" dist="66675">
              <a:srgbClr val="000000">
                <a:alpha val="50000"/>
              </a:srgbClr>
            </a:outerShdw>
          </a:effectLst>
        </p:spPr>
      </p:pic>
      <p:sp>
        <p:nvSpPr>
          <p:cNvPr id="201" name="Google Shape;201;p23"/>
          <p:cNvSpPr/>
          <p:nvPr/>
        </p:nvSpPr>
        <p:spPr>
          <a:xfrm>
            <a:off x="4133550" y="3086100"/>
            <a:ext cx="7824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70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533400" y="533400"/>
            <a:ext cx="3943800" cy="1527600"/>
          </a:xfrm>
          <a:prstGeom prst="rect">
            <a:avLst/>
          </a:prstGeom>
          <a:gradFill>
            <a:gsLst>
              <a:gs pos="0">
                <a:srgbClr val="A458FF"/>
              </a:gs>
              <a:gs pos="39000">
                <a:srgbClr val="3544FF"/>
              </a:gs>
              <a:gs pos="100000">
                <a:srgbClr val="0A2F9E"/>
              </a:gs>
            </a:gsLst>
            <a:lin ang="8099331" scaled="0"/>
          </a:gradFill>
          <a:effectLst>
            <a:outerShdw blurRad="57150" rotWithShape="0" algn="bl" dir="2700000" dist="85725">
              <a:srgbClr val="000000">
                <a:alpha val="50000"/>
              </a:srgbClr>
            </a:outerShdw>
          </a:effectLst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/>
              <a:t>Data </a:t>
            </a:r>
            <a:endParaRPr b="0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/>
              <a:t>Collection</a:t>
            </a:r>
            <a:endParaRPr sz="3600"/>
          </a:p>
        </p:txBody>
      </p:sp>
      <p:sp>
        <p:nvSpPr>
          <p:cNvPr id="207" name="Google Shape;207;p24"/>
          <p:cNvSpPr txBox="1"/>
          <p:nvPr>
            <p:ph idx="12" type="sldNum"/>
          </p:nvPr>
        </p:nvSpPr>
        <p:spPr>
          <a:xfrm>
            <a:off x="4477200" y="4765400"/>
            <a:ext cx="4552200" cy="37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462" y="1899799"/>
            <a:ext cx="3865674" cy="2684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760000" dist="66675">
              <a:srgbClr val="000000">
                <a:alpha val="50000"/>
              </a:srgbClr>
            </a:outerShdw>
          </a:effectLst>
        </p:spPr>
      </p:pic>
      <p:sp>
        <p:nvSpPr>
          <p:cNvPr id="209" name="Google Shape;209;p24"/>
          <p:cNvSpPr txBox="1"/>
          <p:nvPr/>
        </p:nvSpPr>
        <p:spPr>
          <a:xfrm>
            <a:off x="4880925" y="4583875"/>
            <a:ext cx="3805200" cy="14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https://www.smartdatacollective.com/empirically-proven-data-collection-tactics-for-web-administrators/</a:t>
            </a:r>
            <a:endParaRPr sz="9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533400" y="533400"/>
            <a:ext cx="3943800" cy="1527600"/>
          </a:xfrm>
          <a:prstGeom prst="rect">
            <a:avLst/>
          </a:prstGeom>
          <a:gradFill>
            <a:gsLst>
              <a:gs pos="0">
                <a:srgbClr val="A458FF"/>
              </a:gs>
              <a:gs pos="39000">
                <a:srgbClr val="3544FF"/>
              </a:gs>
              <a:gs pos="100000">
                <a:srgbClr val="0A2F9E"/>
              </a:gs>
            </a:gsLst>
            <a:lin ang="8099331" scaled="0"/>
          </a:gradFill>
          <a:effectLst>
            <a:outerShdw blurRad="57150" rotWithShape="0" algn="bl" dir="2700000" dist="85725">
              <a:srgbClr val="000000">
                <a:alpha val="50000"/>
              </a:srgbClr>
            </a:outerShdw>
          </a:effectLst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/>
              <a:t>Decision Making Process</a:t>
            </a:r>
            <a:endParaRPr sz="3600"/>
          </a:p>
        </p:txBody>
      </p:sp>
      <p:sp>
        <p:nvSpPr>
          <p:cNvPr id="215" name="Google Shape;215;p25"/>
          <p:cNvSpPr txBox="1"/>
          <p:nvPr>
            <p:ph idx="12" type="sldNum"/>
          </p:nvPr>
        </p:nvSpPr>
        <p:spPr>
          <a:xfrm>
            <a:off x="4477200" y="4765400"/>
            <a:ext cx="4552200" cy="37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25"/>
          <p:cNvSpPr txBox="1"/>
          <p:nvPr/>
        </p:nvSpPr>
        <p:spPr>
          <a:xfrm>
            <a:off x="4880925" y="4583875"/>
            <a:ext cx="3805200" cy="14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hlink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/>
              </a:rPr>
              <a:t>https://baystateherald.com/2019/09/16/artificial-intelligence-ai-robots-market-2019-trending-technology-global-size-insights-and-forecast-till-2026/</a:t>
            </a:r>
            <a:endParaRPr sz="9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3500" y="1877275"/>
            <a:ext cx="3901000" cy="2636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700000" dist="666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580550" y="205975"/>
            <a:ext cx="6098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Motors &amp; Sensors</a:t>
            </a:r>
            <a:endParaRPr sz="3800"/>
          </a:p>
        </p:txBody>
      </p:sp>
      <p:sp>
        <p:nvSpPr>
          <p:cNvPr id="223" name="Google Shape;223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4" name="Google Shape;224;p26"/>
          <p:cNvPicPr preferRelativeResize="0"/>
          <p:nvPr/>
        </p:nvPicPr>
        <p:blipFill rotWithShape="1">
          <a:blip r:embed="rId3">
            <a:alphaModFix/>
          </a:blip>
          <a:srcRect b="8368" l="0" r="0" t="8360"/>
          <a:stretch/>
        </p:blipFill>
        <p:spPr>
          <a:xfrm>
            <a:off x="4803775" y="1040850"/>
            <a:ext cx="3676800" cy="30618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  <a:effectLst>
            <a:outerShdw blurRad="257175" rotWithShape="0" algn="bl" dir="5400000" dist="57150">
              <a:schemeClr val="dk1">
                <a:alpha val="50000"/>
              </a:schemeClr>
            </a:outerShdw>
          </a:effectLst>
        </p:spPr>
      </p:pic>
      <p:graphicFrame>
        <p:nvGraphicFramePr>
          <p:cNvPr id="225" name="Google Shape;225;p26"/>
          <p:cNvGraphicFramePr/>
          <p:nvPr/>
        </p:nvGraphicFramePr>
        <p:xfrm>
          <a:off x="653100" y="11835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{C979B1AF-84EE-4D88-85FF-B6F8F0676956}</a:tableStyleId>
              </a:tblPr>
              <a:tblGrid>
                <a:gridCol w="1957175"/>
                <a:gridCol w="1966250"/>
              </a:tblGrid>
              <a:tr h="74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MOTORS</a:t>
                      </a:r>
                      <a:endParaRPr b="1" sz="18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SENSORS</a:t>
                      </a:r>
                      <a:endParaRPr b="1" sz="18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Continuous (2)</a:t>
                      </a:r>
                      <a:endParaRPr b="1"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Movement in x and y Directions</a:t>
                      </a:r>
                      <a:endParaRPr b="1" sz="9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Colour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Amount of Points Awarded</a:t>
                      </a:r>
                      <a:endParaRPr b="1" sz="9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Large EV3</a:t>
                      </a:r>
                      <a:endParaRPr b="1"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Align Shooting Arm with Basket</a:t>
                      </a:r>
                      <a:endParaRPr b="1" sz="9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Ultrasonic (2)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Determine Position on Court</a:t>
                      </a:r>
                      <a:endParaRPr b="1" sz="9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Medium EV3</a:t>
                      </a:r>
                      <a:endParaRPr b="1"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Pull Elastic Back Before Release</a:t>
                      </a:r>
                      <a:endParaRPr b="1" sz="9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Gyro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Angle at Shooting Location</a:t>
                      </a:r>
                      <a:endParaRPr b="1" sz="9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_________</a:t>
                      </a:r>
                      <a:endParaRPr b="1"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Touch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Recording Shots Made</a:t>
                      </a:r>
                      <a:endParaRPr b="1" sz="9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6" name="Google Shape;226;p26"/>
          <p:cNvSpPr txBox="1"/>
          <p:nvPr/>
        </p:nvSpPr>
        <p:spPr>
          <a:xfrm>
            <a:off x="4803775" y="4102650"/>
            <a:ext cx="36768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hlink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/>
              </a:rPr>
              <a:t>https://www.lego.com/en-us/product/lego-mindstorms-ev3-31313</a:t>
            </a:r>
            <a:endParaRPr sz="9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ctrTitle"/>
          </p:nvPr>
        </p:nvSpPr>
        <p:spPr>
          <a:xfrm>
            <a:off x="754650" y="1659550"/>
            <a:ext cx="4688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 the Constraints</a:t>
            </a:r>
            <a:endParaRPr/>
          </a:p>
        </p:txBody>
      </p:sp>
      <p:sp>
        <p:nvSpPr>
          <p:cNvPr id="232" name="Google Shape;232;p27"/>
          <p:cNvSpPr txBox="1"/>
          <p:nvPr>
            <p:ph idx="1" type="subTitle"/>
          </p:nvPr>
        </p:nvSpPr>
        <p:spPr>
          <a:xfrm>
            <a:off x="754650" y="2925325"/>
            <a:ext cx="51813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System Meet the Constraints?</a:t>
            </a:r>
            <a:endParaRPr/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580550" y="975713"/>
            <a:ext cx="4021800" cy="94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Made Since Initial Plan</a:t>
            </a:r>
            <a:endParaRPr/>
          </a:p>
        </p:txBody>
      </p:sp>
      <p:sp>
        <p:nvSpPr>
          <p:cNvPr id="241" name="Google Shape;241;p28"/>
          <p:cNvSpPr txBox="1"/>
          <p:nvPr>
            <p:ph idx="1" type="body"/>
          </p:nvPr>
        </p:nvSpPr>
        <p:spPr>
          <a:xfrm>
            <a:off x="580550" y="2018286"/>
            <a:ext cx="4021800" cy="214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Lexend Deca"/>
              <a:buChar char="⬡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Court Dimensions 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⬡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Shooting Mechanism Idea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⬡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Shooting Mechanism Design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⬡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Scoring Algorithm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∙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Increase Competition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42" name="Google Shape;242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3" name="Google Shape;243;p28"/>
          <p:cNvPicPr preferRelativeResize="0"/>
          <p:nvPr/>
        </p:nvPicPr>
        <p:blipFill rotWithShape="1">
          <a:blip r:embed="rId3">
            <a:alphaModFix/>
          </a:blip>
          <a:srcRect b="0" l="4971" r="4962" t="0"/>
          <a:stretch/>
        </p:blipFill>
        <p:spPr>
          <a:xfrm>
            <a:off x="4803775" y="1040850"/>
            <a:ext cx="3676800" cy="30618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  <a:effectLst>
            <a:outerShdw blurRad="257175" rotWithShape="0" algn="bl" dir="5400000" dist="57150">
              <a:schemeClr val="dk1">
                <a:alpha val="50000"/>
              </a:schemeClr>
            </a:outerShdw>
          </a:effectLst>
        </p:spPr>
      </p:pic>
      <p:sp>
        <p:nvSpPr>
          <p:cNvPr id="244" name="Google Shape;244;p28"/>
          <p:cNvSpPr txBox="1"/>
          <p:nvPr/>
        </p:nvSpPr>
        <p:spPr>
          <a:xfrm>
            <a:off x="4803775" y="4102650"/>
            <a:ext cx="36768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hlink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/>
              </a:rPr>
              <a:t>http://fantasygames.com.pl/shooting-mechanism-1/</a:t>
            </a:r>
            <a:endParaRPr sz="9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The Demonstration</a:t>
            </a:r>
            <a:endParaRPr sz="3800"/>
          </a:p>
        </p:txBody>
      </p:sp>
      <p:sp>
        <p:nvSpPr>
          <p:cNvPr id="250" name="Google Shape;250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1" name="Google Shape;251;p29"/>
          <p:cNvGrpSpPr/>
          <p:nvPr/>
        </p:nvGrpSpPr>
        <p:grpSpPr>
          <a:xfrm>
            <a:off x="5733225" y="2944600"/>
            <a:ext cx="2585150" cy="1384500"/>
            <a:chOff x="6038025" y="2598915"/>
            <a:chExt cx="2585150" cy="1384500"/>
          </a:xfrm>
        </p:grpSpPr>
        <p:cxnSp>
          <p:nvCxnSpPr>
            <p:cNvPr id="252" name="Google Shape;252;p29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3" name="Google Shape;253;p29"/>
            <p:cNvSpPr txBox="1"/>
            <p:nvPr/>
          </p:nvSpPr>
          <p:spPr>
            <a:xfrm>
              <a:off x="6640475" y="2598915"/>
              <a:ext cx="19827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Shut-Down Procedure</a:t>
              </a:r>
              <a:endPara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5"/>
                </a:buClr>
                <a:buSzPts val="900"/>
                <a:buFont typeface="Muli"/>
                <a:buChar char="⬡"/>
              </a:pPr>
              <a:r>
                <a:rPr lang="en" sz="9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Timer End</a:t>
              </a:r>
              <a:endParaRPr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900"/>
                <a:buFont typeface="Muli"/>
                <a:buChar char="⬡"/>
              </a:pPr>
              <a:r>
                <a:rPr lang="en" sz="9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Display Statistics</a:t>
              </a:r>
              <a:endParaRPr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900"/>
                <a:buFont typeface="Muli"/>
                <a:buChar char="⬡"/>
              </a:pPr>
              <a:r>
                <a:rPr lang="en" sz="9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Wait for Button Press</a:t>
              </a:r>
              <a:endParaRPr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9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3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56" name="Google Shape;256;p29"/>
          <p:cNvGrpSpPr/>
          <p:nvPr/>
        </p:nvGrpSpPr>
        <p:grpSpPr>
          <a:xfrm>
            <a:off x="453575" y="2172125"/>
            <a:ext cx="2872675" cy="1384500"/>
            <a:chOff x="758375" y="1844095"/>
            <a:chExt cx="2872675" cy="1384500"/>
          </a:xfrm>
        </p:grpSpPr>
        <p:sp>
          <p:nvSpPr>
            <p:cNvPr id="257" name="Google Shape;257;p29"/>
            <p:cNvSpPr txBox="1"/>
            <p:nvPr/>
          </p:nvSpPr>
          <p:spPr>
            <a:xfrm>
              <a:off x="758375" y="1844095"/>
              <a:ext cx="17451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Regular Operation</a:t>
              </a:r>
              <a:endPara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5"/>
                </a:buClr>
                <a:buSzPts val="900"/>
                <a:buFont typeface="Muli"/>
                <a:buChar char="⬡"/>
              </a:pPr>
              <a:r>
                <a:rPr lang="en" sz="9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Constantly Shooting</a:t>
              </a:r>
              <a:endParaRPr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900"/>
                <a:buFont typeface="Muli"/>
                <a:buChar char="⬡"/>
              </a:pPr>
              <a:r>
                <a:rPr lang="en" sz="9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Ball Collection</a:t>
              </a:r>
              <a:endParaRPr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900"/>
                <a:buFont typeface="Muli"/>
                <a:buChar char="⬡"/>
              </a:pPr>
              <a:r>
                <a:rPr lang="en" sz="9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Recording Data</a:t>
              </a:r>
              <a:endParaRPr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258" name="Google Shape;258;p29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9" name="Google Shape;259;p29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9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2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61" name="Google Shape;261;p29"/>
          <p:cNvGrpSpPr/>
          <p:nvPr/>
        </p:nvGrpSpPr>
        <p:grpSpPr>
          <a:xfrm>
            <a:off x="4603300" y="1270950"/>
            <a:ext cx="3715074" cy="1384500"/>
            <a:chOff x="4908100" y="889955"/>
            <a:chExt cx="3715074" cy="1384500"/>
          </a:xfrm>
        </p:grpSpPr>
        <p:cxnSp>
          <p:nvCxnSpPr>
            <p:cNvPr id="262" name="Google Shape;262;p29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3" name="Google Shape;263;p29"/>
            <p:cNvSpPr txBox="1"/>
            <p:nvPr/>
          </p:nvSpPr>
          <p:spPr>
            <a:xfrm>
              <a:off x="6640474" y="889955"/>
              <a:ext cx="19827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Start-Up Procedure</a:t>
              </a:r>
              <a:endPara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5"/>
                </a:buClr>
                <a:buSzPts val="900"/>
                <a:buFont typeface="Muli"/>
                <a:buChar char="⬡"/>
              </a:pPr>
              <a:r>
                <a:rPr lang="en" sz="9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U</a:t>
              </a:r>
              <a:r>
                <a:rPr lang="en" sz="9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ser Input - Time</a:t>
              </a:r>
              <a:endParaRPr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900"/>
                <a:buFont typeface="Muli"/>
                <a:buChar char="⬡"/>
              </a:pPr>
              <a:r>
                <a:rPr lang="en" sz="9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Saved Coordinates</a:t>
              </a:r>
              <a:endParaRPr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900"/>
                <a:buFont typeface="Muli"/>
                <a:buChar char="⬡"/>
              </a:pPr>
              <a:r>
                <a:rPr lang="en" sz="9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Start @ Collection Point</a:t>
              </a:r>
              <a:endParaRPr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9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1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66" name="Google Shape;266;p29"/>
          <p:cNvGrpSpPr/>
          <p:nvPr/>
        </p:nvGrpSpPr>
        <p:grpSpPr>
          <a:xfrm>
            <a:off x="2509794" y="1479150"/>
            <a:ext cx="3514811" cy="3252003"/>
            <a:chOff x="2991269" y="1153325"/>
            <a:chExt cx="3514811" cy="3252003"/>
          </a:xfrm>
        </p:grpSpPr>
        <p:sp>
          <p:nvSpPr>
            <p:cNvPr id="267" name="Google Shape;267;p29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68" name="Google Shape;268;p29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69" name="Google Shape;269;p29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70" name="Google Shape;270;p29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71" name="Google Shape;271;p29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72" name="Google Shape;272;p29"/>
            <p:cNvSpPr/>
            <p:nvPr/>
          </p:nvSpPr>
          <p:spPr>
            <a:xfrm flipH="1">
              <a:off x="4749340" y="2271662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73" name="Google Shape;273;p29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74" name="Google Shape;274;p29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/>
          <p:nvPr>
            <p:ph type="ctrTitle"/>
          </p:nvPr>
        </p:nvSpPr>
        <p:spPr>
          <a:xfrm>
            <a:off x="75465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Could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Wrong?</a:t>
            </a:r>
            <a:endParaRPr/>
          </a:p>
        </p:txBody>
      </p:sp>
      <p:sp>
        <p:nvSpPr>
          <p:cNvPr id="280" name="Google Shape;280;p30"/>
          <p:cNvSpPr txBox="1"/>
          <p:nvPr>
            <p:ph idx="1" type="subTitle"/>
          </p:nvPr>
        </p:nvSpPr>
        <p:spPr>
          <a:xfrm>
            <a:off x="754650" y="2925325"/>
            <a:ext cx="45792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Sources of Error and Test Cases</a:t>
            </a:r>
            <a:endParaRPr/>
          </a:p>
        </p:txBody>
      </p:sp>
      <p:pic>
        <p:nvPicPr>
          <p:cNvPr id="281" name="Google Shape;2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1151" y="1144427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/>
          <p:nvPr>
            <p:ph type="ctrTitle"/>
          </p:nvPr>
        </p:nvSpPr>
        <p:spPr>
          <a:xfrm>
            <a:off x="75465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Tests Before Demo Day</a:t>
            </a:r>
            <a:endParaRPr/>
          </a:p>
        </p:txBody>
      </p:sp>
      <p:sp>
        <p:nvSpPr>
          <p:cNvPr id="289" name="Google Shape;289;p31"/>
          <p:cNvSpPr txBox="1"/>
          <p:nvPr>
            <p:ph idx="1" type="subTitle"/>
          </p:nvPr>
        </p:nvSpPr>
        <p:spPr>
          <a:xfrm>
            <a:off x="754650" y="2925325"/>
            <a:ext cx="45792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the System Before Demo Day</a:t>
            </a:r>
            <a:endParaRPr/>
          </a:p>
        </p:txBody>
      </p:sp>
      <p:pic>
        <p:nvPicPr>
          <p:cNvPr id="290" name="Google Shape;2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idx="4294967295" type="ctrTitle"/>
          </p:nvPr>
        </p:nvSpPr>
        <p:spPr>
          <a:xfrm>
            <a:off x="174200" y="1032750"/>
            <a:ext cx="3332700" cy="19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The Design</a:t>
            </a:r>
            <a:endParaRPr sz="6000"/>
          </a:p>
        </p:txBody>
      </p:sp>
      <p:sp>
        <p:nvSpPr>
          <p:cNvPr id="74" name="Google Shape;74;p14"/>
          <p:cNvSpPr txBox="1"/>
          <p:nvPr>
            <p:ph idx="4294967295" type="subTitle"/>
          </p:nvPr>
        </p:nvSpPr>
        <p:spPr>
          <a:xfrm>
            <a:off x="685800" y="3013350"/>
            <a:ext cx="3484200" cy="109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Summary of the Design Problem</a:t>
            </a:r>
            <a:endParaRPr sz="1800"/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4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3" name="Google Shape;83;p14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84" name="Google Shape;84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4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6" name="Google Shape;86;p14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87" name="Google Shape;87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/>
          <p:nvPr>
            <p:ph type="ctrTitle"/>
          </p:nvPr>
        </p:nvSpPr>
        <p:spPr>
          <a:xfrm>
            <a:off x="75465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Success Look Like</a:t>
            </a:r>
            <a:r>
              <a:rPr lang="en"/>
              <a:t>?</a:t>
            </a:r>
            <a:endParaRPr/>
          </a:p>
        </p:txBody>
      </p:sp>
      <p:sp>
        <p:nvSpPr>
          <p:cNvPr id="298" name="Google Shape;298;p32"/>
          <p:cNvSpPr txBox="1"/>
          <p:nvPr>
            <p:ph idx="1" type="subTitle"/>
          </p:nvPr>
        </p:nvSpPr>
        <p:spPr>
          <a:xfrm>
            <a:off x="754650" y="2925325"/>
            <a:ext cx="45792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Criteria for Success and How to Measure it</a:t>
            </a:r>
            <a:endParaRPr/>
          </a:p>
        </p:txBody>
      </p:sp>
      <p:pic>
        <p:nvPicPr>
          <p:cNvPr id="299" name="Google Shape;2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33"/>
          <p:cNvSpPr txBox="1"/>
          <p:nvPr>
            <p:ph idx="4294967295" type="ctrTitle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</a:t>
            </a:r>
            <a:r>
              <a:rPr lang="en" sz="7200"/>
              <a:t>!</a:t>
            </a:r>
            <a:endParaRPr sz="7200"/>
          </a:p>
        </p:txBody>
      </p:sp>
      <p:sp>
        <p:nvSpPr>
          <p:cNvPr id="308" name="Google Shape;308;p33"/>
          <p:cNvSpPr txBox="1"/>
          <p:nvPr>
            <p:ph idx="4294967295" type="subTitle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latin typeface="Muli"/>
                <a:ea typeface="Muli"/>
                <a:cs typeface="Muli"/>
                <a:sym typeface="Muli"/>
              </a:rPr>
              <a:t>Any Questions or Feedback?</a:t>
            </a:r>
            <a:endParaRPr b="1" sz="2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09" name="Google Shape;3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580550" y="975713"/>
            <a:ext cx="4021800" cy="94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Problem?</a:t>
            </a:r>
            <a:endParaRPr/>
          </a:p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13970" r="13977" t="0"/>
          <a:stretch/>
        </p:blipFill>
        <p:spPr>
          <a:xfrm>
            <a:off x="4803775" y="1040850"/>
            <a:ext cx="3676800" cy="30618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  <a:effectLst>
            <a:outerShdw blurRad="257175" rotWithShape="0" algn="bl" dir="5400000" dist="57150">
              <a:schemeClr val="dk1">
                <a:alpha val="50000"/>
              </a:schemeClr>
            </a:outerShdw>
          </a:effectLst>
        </p:spPr>
      </p:pic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580550" y="2018286"/>
            <a:ext cx="4021800" cy="214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Lexend Deca"/>
              <a:buChar char="⬡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Shooting Practices are Boring.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⬡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Athletes Seek Competition.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⬡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“Practice Makes Perfect”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∙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More Practice —&gt; Better Results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⬡"/>
            </a:pPr>
            <a:r>
              <a:rPr lang="en" sz="1400">
                <a:latin typeface="Lexend Deca"/>
                <a:ea typeface="Lexend Deca"/>
                <a:cs typeface="Lexend Deca"/>
                <a:sym typeface="Lexend Deca"/>
              </a:rPr>
              <a:t>Shooting Practice Made Fun :)</a:t>
            </a:r>
            <a:endParaRPr sz="14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4803775" y="4102650"/>
            <a:ext cx="36768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hlink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/>
              </a:rPr>
              <a:t>https://ftw.usatoday.com/2018/06/nba-finals-golden-state-warriors-steph-curry-masterclass-learn-how-to-shoot-videos</a:t>
            </a:r>
            <a:endParaRPr sz="9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>
            <p:ph idx="4294967295" type="ctrTitle"/>
          </p:nvPr>
        </p:nvSpPr>
        <p:spPr>
          <a:xfrm>
            <a:off x="174050" y="1660800"/>
            <a:ext cx="4318800" cy="19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Requirements &amp; Constraints</a:t>
            </a:r>
            <a:endParaRPr sz="4300"/>
          </a:p>
        </p:txBody>
      </p:sp>
      <p:sp>
        <p:nvSpPr>
          <p:cNvPr id="106" name="Google Shape;106;p16"/>
          <p:cNvSpPr txBox="1"/>
          <p:nvPr>
            <p:ph idx="4294967295" type="subTitle"/>
          </p:nvPr>
        </p:nvSpPr>
        <p:spPr>
          <a:xfrm>
            <a:off x="685800" y="3013350"/>
            <a:ext cx="3484200" cy="109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What are the Requirements and Constraints for the Design?</a:t>
            </a:r>
            <a:endParaRPr sz="1800"/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6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6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16" name="Google Shape;116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6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6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19" name="Google Shape;119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idx="4294967295" type="ctrTitle"/>
          </p:nvPr>
        </p:nvSpPr>
        <p:spPr>
          <a:xfrm>
            <a:off x="685800" y="41940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Requirements / Criteria</a:t>
            </a:r>
            <a:endParaRPr sz="4800"/>
          </a:p>
        </p:txBody>
      </p:sp>
      <p:sp>
        <p:nvSpPr>
          <p:cNvPr id="128" name="Google Shape;128;p17"/>
          <p:cNvSpPr txBox="1"/>
          <p:nvPr>
            <p:ph idx="4294967295" type="subTitle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are the Requirements for the Robot?</a:t>
            </a:r>
            <a:endParaRPr sz="2400"/>
          </a:p>
        </p:txBody>
      </p:sp>
      <p:sp>
        <p:nvSpPr>
          <p:cNvPr id="129" name="Google Shape;129;p17"/>
          <p:cNvSpPr txBox="1"/>
          <p:nvPr>
            <p:ph idx="4294967295" type="ctrTitle"/>
          </p:nvPr>
        </p:nvSpPr>
        <p:spPr>
          <a:xfrm>
            <a:off x="685800" y="335310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53.24 Centimeters</a:t>
            </a:r>
            <a:endParaRPr sz="4800"/>
          </a:p>
        </p:txBody>
      </p:sp>
      <p:sp>
        <p:nvSpPr>
          <p:cNvPr id="130" name="Google Shape;130;p17"/>
          <p:cNvSpPr txBox="1"/>
          <p:nvPr>
            <p:ph idx="4294967295" type="subTitle"/>
          </p:nvPr>
        </p:nvSpPr>
        <p:spPr>
          <a:xfrm>
            <a:off x="685800" y="419260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Far Must the Robot Shoot?</a:t>
            </a:r>
            <a:endParaRPr sz="2400"/>
          </a:p>
        </p:txBody>
      </p:sp>
      <p:sp>
        <p:nvSpPr>
          <p:cNvPr id="131" name="Google Shape;131;p17"/>
          <p:cNvSpPr txBox="1"/>
          <p:nvPr>
            <p:ph idx="4294967295" type="ctrTitle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± 20% Accuracy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32" name="Google Shape;132;p17"/>
          <p:cNvSpPr txBox="1"/>
          <p:nvPr>
            <p:ph idx="4294967295" type="subTitle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Criteria for Success?</a:t>
            </a:r>
            <a:endParaRPr sz="2400"/>
          </a:p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idx="4294967295" type="ctrTitle"/>
          </p:nvPr>
        </p:nvSpPr>
        <p:spPr>
          <a:xfrm>
            <a:off x="685800" y="41940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Constraints / Restrictions</a:t>
            </a:r>
            <a:endParaRPr sz="4800"/>
          </a:p>
        </p:txBody>
      </p:sp>
      <p:sp>
        <p:nvSpPr>
          <p:cNvPr id="139" name="Google Shape;139;p18"/>
          <p:cNvSpPr txBox="1"/>
          <p:nvPr>
            <p:ph idx="4294967295" type="subTitle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are the Constraints for the Robot?</a:t>
            </a:r>
            <a:endParaRPr sz="2400"/>
          </a:p>
        </p:txBody>
      </p:sp>
      <p:sp>
        <p:nvSpPr>
          <p:cNvPr id="140" name="Google Shape;140;p18"/>
          <p:cNvSpPr txBox="1"/>
          <p:nvPr>
            <p:ph idx="4294967295" type="ctrTitle"/>
          </p:nvPr>
        </p:nvSpPr>
        <p:spPr>
          <a:xfrm>
            <a:off x="685800" y="335310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30 Minutes</a:t>
            </a:r>
            <a:endParaRPr sz="4800"/>
          </a:p>
        </p:txBody>
      </p:sp>
      <p:sp>
        <p:nvSpPr>
          <p:cNvPr id="141" name="Google Shape;141;p18"/>
          <p:cNvSpPr txBox="1"/>
          <p:nvPr>
            <p:ph idx="4294967295" type="subTitle"/>
          </p:nvPr>
        </p:nvSpPr>
        <p:spPr>
          <a:xfrm>
            <a:off x="685800" y="419260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Long can the Robot Run For?</a:t>
            </a:r>
            <a:endParaRPr sz="2400"/>
          </a:p>
        </p:txBody>
      </p:sp>
      <p:sp>
        <p:nvSpPr>
          <p:cNvPr id="142" name="Google Shape;142;p18"/>
          <p:cNvSpPr txBox="1"/>
          <p:nvPr>
            <p:ph idx="4294967295" type="ctrTitle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3 Kilograms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43" name="Google Shape;143;p18"/>
          <p:cNvSpPr txBox="1"/>
          <p:nvPr>
            <p:ph idx="4294967295" type="subTitle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Heavy can the Robot Be?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 txBox="1"/>
          <p:nvPr>
            <p:ph idx="4294967295" type="ctrTitle"/>
          </p:nvPr>
        </p:nvSpPr>
        <p:spPr>
          <a:xfrm>
            <a:off x="174050" y="1660800"/>
            <a:ext cx="4212900" cy="19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The Physical System</a:t>
            </a:r>
            <a:endParaRPr sz="4300"/>
          </a:p>
        </p:txBody>
      </p:sp>
      <p:sp>
        <p:nvSpPr>
          <p:cNvPr id="151" name="Google Shape;151;p19"/>
          <p:cNvSpPr txBox="1"/>
          <p:nvPr>
            <p:ph idx="4294967295" type="subTitle"/>
          </p:nvPr>
        </p:nvSpPr>
        <p:spPr>
          <a:xfrm>
            <a:off x="685800" y="3013350"/>
            <a:ext cx="3484200" cy="109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Detailed Exhibition of the Mechatronics System</a:t>
            </a:r>
            <a:endParaRPr sz="1800"/>
          </a:p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19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9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61" name="Google Shape;161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19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9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64" name="Google Shape;164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ctrTitle"/>
          </p:nvPr>
        </p:nvSpPr>
        <p:spPr>
          <a:xfrm>
            <a:off x="754650" y="1659550"/>
            <a:ext cx="4688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the Project</a:t>
            </a:r>
            <a:endParaRPr/>
          </a:p>
        </p:txBody>
      </p:sp>
      <p:sp>
        <p:nvSpPr>
          <p:cNvPr id="173" name="Google Shape;173;p20"/>
          <p:cNvSpPr txBox="1"/>
          <p:nvPr>
            <p:ph idx="1" type="subTitle"/>
          </p:nvPr>
        </p:nvSpPr>
        <p:spPr>
          <a:xfrm>
            <a:off x="754650" y="2925325"/>
            <a:ext cx="51813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Highlighting Key Components and Outlining All Important Features</a:t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533400" y="533400"/>
            <a:ext cx="3943800" cy="1527600"/>
          </a:xfrm>
          <a:prstGeom prst="rect">
            <a:avLst/>
          </a:prstGeom>
          <a:gradFill>
            <a:gsLst>
              <a:gs pos="0">
                <a:srgbClr val="A458FF"/>
              </a:gs>
              <a:gs pos="39000">
                <a:srgbClr val="3544FF"/>
              </a:gs>
              <a:gs pos="100000">
                <a:srgbClr val="0A2F9E"/>
              </a:gs>
            </a:gsLst>
            <a:lin ang="8099331" scaled="0"/>
          </a:gradFill>
          <a:effectLst>
            <a:outerShdw blurRad="57150" rotWithShape="0" algn="bl" dir="2700000" dist="85725">
              <a:srgbClr val="000000">
                <a:alpha val="50000"/>
              </a:srgbClr>
            </a:outerShdw>
          </a:effectLst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/>
              <a:t>Conveyor Belt Mechanism</a:t>
            </a:r>
            <a:endParaRPr sz="3600"/>
          </a:p>
        </p:txBody>
      </p:sp>
      <p:sp>
        <p:nvSpPr>
          <p:cNvPr id="182" name="Google Shape;182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058974" y="2135200"/>
            <a:ext cx="6085026" cy="254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/>
          <p:nvPr/>
        </p:nvSpPr>
        <p:spPr>
          <a:xfrm>
            <a:off x="4615400" y="4675650"/>
            <a:ext cx="4065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hlink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5"/>
              </a:rPr>
              <a:t>https://www.1001freedownloads.com/free-clipart/conveyor-belt-2</a:t>
            </a:r>
            <a:endParaRPr sz="9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