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8b76f5f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8b76f5f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8b76f5f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8b76f5f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8b76f5f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8b76f5f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f3cde3a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f3cde3a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f3cde3a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f3cde3a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f3cde3a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f3cde3a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8b76f5f8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8b76f5f8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8b76f5f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8b76f5f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f3cde3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f3cde3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f3cde3a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f3cde3a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f3cde3a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f3cde3a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8b76f5f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8b76f5f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b76f5f8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b76f5f8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b76f5f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b76f5f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f3cde3a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f3cde3a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202cf4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202cf4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f3cde3a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f3cde3a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202cf4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202cf4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b76f5f8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b76f5f8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miro.medium.com/v2/resize:fit:720/format:webp/1*n6sJ4yZQzwKL9wnF5wnVNg.p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miro.medium.com/v2/resize:fit:4800/format:webp/1*_Zy1C83cnmYUdETCeQrOgA.p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miro.medium.com/v2/resize:fit:640/format:webp/1*0iOzeMS3s-3LTU9hYH9ryg.png" TargetMode="External"/><Relationship Id="rId5" Type="http://schemas.openxmlformats.org/officeDocument/2006/relationships/hyperlink" Target="https://miro.medium.com/v2/resize:fit:4800/format:webp/1*xsR57_PO8U7PB_ItLslLmA.png" TargetMode="External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esearchgate.net/publication/317656952_TURKCE_ICIN_ARDISIK_SARTLI_RASTGELE_ALANLARLA_BAGLILIK_AYRISTIRM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O2UfUoM3IHFx3SmJVK5k6uSz10oIEnvm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phontron.com/slides/nlp-programming-en-05-perceptro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johnsnowlabs.com/wp-content/uploads/2023/03/Image-1-10.web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14725" y="1160100"/>
            <a:ext cx="8691000" cy="22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latin typeface="Arial"/>
                <a:ea typeface="Arial"/>
                <a:cs typeface="Arial"/>
                <a:sym typeface="Arial"/>
              </a:rPr>
              <a:t>BAĞLILIK AYRIŞTIRMASI (DEPENDENCY PARSING)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Fatih Emin KARAHAN - 502331027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07000" y="930625"/>
            <a:ext cx="82008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Çizge tabanlı yöntemler, cümleleri kelimeler arasındaki ilişkileri gösteren grafikler olarak modelleyen bir yaklaşımdır.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Her kelime bir düğüm olarak kabul edilir ve kelimeler arasındaki bağlılıklar, bağlantılar ile temsil edilir.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Bu yöntemde, cümlenin bağlılık ağacını bulmak için genellikle “</a:t>
            </a:r>
            <a:r>
              <a:rPr b="1" lang="tr" sz="2200">
                <a:latin typeface="Arial"/>
                <a:ea typeface="Arial"/>
                <a:cs typeface="Arial"/>
                <a:sym typeface="Arial"/>
              </a:rPr>
              <a:t>maximum spanning tree</a:t>
            </a:r>
            <a:r>
              <a:rPr lang="tr" sz="2200">
                <a:latin typeface="Arial"/>
                <a:ea typeface="Arial"/>
                <a:cs typeface="Arial"/>
                <a:sym typeface="Arial"/>
              </a:rPr>
              <a:t>” algoritması kullanılır.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Bu algoritma, tüm düğümleri birbirine en yüksek ağırlıklı kenarlarla bağlayarak en uygun ağacı bulmaya çalışır.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Ağırlıklar, kelimeler arasındaki bağlılığın gücünü veya olasılığını temsil eder.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Çizge Tabanlı Yöntemler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 Nedir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000">
                <a:latin typeface="Arial"/>
                <a:ea typeface="Arial"/>
                <a:cs typeface="Arial"/>
                <a:sym typeface="Arial"/>
              </a:rPr>
              <a:t>Perceptron Nedir?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841675"/>
            <a:ext cx="75057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Bağlılık ayrıştırmasında, perceptron algoritması, cümlelerdeki kelimeler arasındaki bağlılık ilişkilerini öğrenmek için kullanılabilir.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Perceptron, her bir bağlılık için bir ağırlık vektörü kullanarak, bu bağlılıkların ne kadar olası olduğunu ölçer.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Eğitim sürecinde, model yanlış tahminler yaptıkça, ağırlıklar güncellenir ve modelin performansı iyileştirilir.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Bu süreç, model doğru bağlılıkları tahmin edene kadar devam eder.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Perceptron 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Nedir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391875"/>
            <a:ext cx="8733676" cy="41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240450" y="4681800"/>
            <a:ext cx="86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Şekil3:</a:t>
            </a:r>
            <a:r>
              <a:rPr lang="t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https://miro.medium.com/v2/resize:fit:720/format:webp/1*n6sJ4yZQzwKL9wnF5wnVNg.png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41525" y="4438725"/>
            <a:ext cx="86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3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94950" y="362025"/>
            <a:ext cx="37092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>
                <a:latin typeface="Arial"/>
                <a:ea typeface="Arial"/>
                <a:cs typeface="Arial"/>
                <a:sym typeface="Arial"/>
              </a:rPr>
              <a:t>Nasıl Çalışır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90500" y="1157625"/>
            <a:ext cx="41181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Şekil 4'te gösterildiği gibi:</a:t>
            </a:r>
            <a:endParaRPr sz="240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Char char="●"/>
            </a:pPr>
            <a:r>
              <a:rPr lang="tr" sz="24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Tüm “x” girişleri ağırlıkları “w” ile çarpılır.</a:t>
            </a:r>
            <a:endParaRPr sz="240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Char char="●"/>
            </a:pPr>
            <a:r>
              <a:rPr lang="tr" sz="24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Çarpılan değerlerin tümü toplanır. </a:t>
            </a:r>
            <a:endParaRPr sz="240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Char char="●"/>
            </a:pPr>
            <a:r>
              <a:rPr lang="tr" sz="24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Çıkan sonuç Aktivasyon Fonksiyonuna sokulur.</a:t>
            </a:r>
            <a:endParaRPr sz="2400">
              <a:highlight>
                <a:schemeClr val="dk1"/>
              </a:highlight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450" y="857250"/>
            <a:ext cx="4530649" cy="2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198675" y="3802675"/>
            <a:ext cx="267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90500" y="4548550"/>
            <a:ext cx="871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Şekil4:</a:t>
            </a:r>
            <a:r>
              <a:rPr lang="t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https://miro.medium.com/v2/resize:fit:4800/format:webp/1*_Zy1C83cnmYUdETCeQrOgA.png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Aktivasyon 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Fonksiyonu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 Nedir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240325" y="930625"/>
            <a:ext cx="43317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tr" sz="20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Sinir ağının evet veya hayır gibi çıktılarını belirlemek için kullanılır.</a:t>
            </a:r>
            <a:endParaRPr sz="200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tr" sz="20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Ortaya çıkan değerleri </a:t>
            </a:r>
            <a:r>
              <a:rPr lang="tr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Şekil 5'te </a:t>
            </a:r>
            <a:r>
              <a:rPr lang="tr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gösterildiği </a:t>
            </a:r>
            <a:r>
              <a:rPr lang="tr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gibi</a:t>
            </a:r>
            <a:r>
              <a:rPr lang="tr" sz="19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" sz="20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0 ila 1 arasında eşler.</a:t>
            </a:r>
            <a:endParaRPr sz="2000">
              <a:solidFill>
                <a:srgbClr val="1F1F1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tr" sz="20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Perceptron’da nerede kullanılır: </a:t>
            </a:r>
            <a:r>
              <a:rPr lang="tr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Şekil 6'da </a:t>
            </a:r>
            <a:r>
              <a:rPr lang="tr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gösterildiği </a:t>
            </a:r>
            <a:r>
              <a:rPr lang="tr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gibi</a:t>
            </a:r>
            <a:r>
              <a:rPr lang="tr" sz="2000">
                <a:solidFill>
                  <a:srgbClr val="1F1F1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genellikle verileri iki parçaya ayırmada kullanılır.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75" y="773700"/>
            <a:ext cx="3399775" cy="16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5293613" y="2176025"/>
            <a:ext cx="33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5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19150" y="4494050"/>
            <a:ext cx="87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Şekil5:</a:t>
            </a:r>
            <a:r>
              <a:rPr lang="tr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https://miro.medium.com/v2/resize:fit:640/format:webp/1*0iOzeMS3s-3LTU9hYH9ryg.png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Şekil6:</a:t>
            </a:r>
            <a:r>
              <a:rPr lang="tr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https://miro.medium.com/v2/resize:fit:4800/format:webp/1*xsR57_PO8U7PB_ItLslLmA.png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2350" y="2445250"/>
            <a:ext cx="2718351" cy="20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5399863" y="4315175"/>
            <a:ext cx="33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6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628125" y="1604700"/>
            <a:ext cx="7315500" cy="19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000">
                <a:latin typeface="Arial"/>
                <a:ea typeface="Arial"/>
                <a:cs typeface="Arial"/>
                <a:sym typeface="Arial"/>
              </a:rPr>
              <a:t>Yöntemlerin Karşılaştırılması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819150" y="775525"/>
            <a:ext cx="7505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tr" sz="2300">
                <a:latin typeface="Arial"/>
                <a:ea typeface="Arial"/>
                <a:cs typeface="Arial"/>
                <a:sym typeface="Arial"/>
              </a:rPr>
              <a:t>Her iki yöntem de, cümlelerin gramer yapısını anlamak ve dil modellerini geliştirmek için önemlidir.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tr" sz="2300">
                <a:latin typeface="Arial"/>
                <a:ea typeface="Arial"/>
                <a:cs typeface="Arial"/>
                <a:sym typeface="Arial"/>
              </a:rPr>
              <a:t>Çizge tabanlı yöntemler, genellikle daha doğru sonuçlar sunarken, perceptron gibi iteratif yöntemler daha hızlı sonuçlar üretebilir ancak bazen daha az doğru olabilirler.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tr" sz="2300">
                <a:latin typeface="Arial"/>
                <a:ea typeface="Arial"/>
                <a:cs typeface="Arial"/>
                <a:sym typeface="Arial"/>
              </a:rPr>
              <a:t>Her iki yöntemin de kullanımı, uygulamanın gereksinimlerine ve mevcut veriye bağlıdır.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372900" y="2622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Yöntemlerin Karşılaştırılması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latin typeface="Arial"/>
                <a:ea typeface="Arial"/>
                <a:cs typeface="Arial"/>
                <a:sym typeface="Arial"/>
              </a:rPr>
              <a:t>MAKALE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(PDF) TÜRKÇE İÇİN ARDIŞIK ŞARTLI RASTGELE ALANLARLA BAĞLILIK AYRIŞTIRMA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latin typeface="Arial"/>
                <a:ea typeface="Arial"/>
                <a:cs typeface="Arial"/>
                <a:sym typeface="Arial"/>
              </a:rPr>
              <a:t>UYGULAMA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https://colab.research.google.com/drive/1O2UfUoM3IHFx3SmJVK5k6uSz10oIEnvm?usp=sharing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0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>
                <a:latin typeface="Arial"/>
                <a:ea typeface="Arial"/>
                <a:cs typeface="Arial"/>
                <a:sym typeface="Arial"/>
              </a:rPr>
              <a:t>İÇİNDEKİLER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16275"/>
            <a:ext cx="75057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Bağlılık Ayrıştırması Nedir?</a:t>
            </a:r>
            <a:endParaRPr sz="37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Çizge Tabanlı Yöntemler Nedir?</a:t>
            </a:r>
            <a:endParaRPr sz="37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Perceptron Nedir?</a:t>
            </a:r>
            <a:endParaRPr sz="37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Yöntemlerin Karşılaştırılması</a:t>
            </a:r>
            <a:endParaRPr sz="37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Makale</a:t>
            </a:r>
            <a:endParaRPr sz="37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7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Uygulama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219800" y="1301150"/>
            <a:ext cx="87045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888">
                <a:latin typeface="Arial"/>
                <a:ea typeface="Arial"/>
                <a:cs typeface="Arial"/>
                <a:sym typeface="Arial"/>
              </a:rPr>
              <a:t>TEŞEKKÜRLER</a:t>
            </a:r>
            <a:endParaRPr sz="888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144500" y="1470000"/>
            <a:ext cx="6855000" cy="22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3600">
                <a:latin typeface="Arial"/>
                <a:ea typeface="Arial"/>
                <a:cs typeface="Arial"/>
                <a:sym typeface="Arial"/>
              </a:rPr>
              <a:t>Bağlılık Ayrıştırması Nedir?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794750"/>
            <a:ext cx="75057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0771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Bağlılık ayrıştırması, doğal dil işleme (NLP) alanında bir cümlenin gramer yapısını analiz etmek için kullanılan yöntemdir. </a:t>
            </a:r>
            <a:endParaRPr sz="3318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71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Cümlelerdeki kelimeler arasındaki ilişkileri </a:t>
            </a: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Şekil 1'de</a:t>
            </a: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" sz="32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gösterildiği </a:t>
            </a: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gibi ağaç yapısı şeklinde göstererek, cümlenin anlamını daha iyi anlamamıza yardımcı olur. 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Bağlılık Ayrıştırması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 Nedir [1]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17" y="1014005"/>
            <a:ext cx="8662975" cy="3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240325" y="4364750"/>
            <a:ext cx="86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1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40425" y="4629250"/>
            <a:ext cx="86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Şekil1:</a:t>
            </a:r>
            <a:r>
              <a:rPr lang="t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https://www.phontron.com/slides/nlp-programming-en-05-perceptron.pdf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919750"/>
            <a:ext cx="75057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tr" sz="3400">
                <a:latin typeface="Arial"/>
                <a:ea typeface="Arial"/>
                <a:cs typeface="Arial"/>
                <a:sym typeface="Arial"/>
              </a:rPr>
              <a:t>Bağlılık ayrışması, bir cümle </a:t>
            </a:r>
            <a:r>
              <a:rPr lang="tr" sz="3400">
                <a:latin typeface="Arial"/>
                <a:ea typeface="Arial"/>
                <a:cs typeface="Arial"/>
                <a:sym typeface="Arial"/>
              </a:rPr>
              <a:t>içerisindeki</a:t>
            </a:r>
            <a:r>
              <a:rPr lang="tr" sz="3400">
                <a:latin typeface="Arial"/>
                <a:ea typeface="Arial"/>
                <a:cs typeface="Arial"/>
                <a:sym typeface="Arial"/>
              </a:rPr>
              <a:t> kelimelerin söz dizilimini yakalar.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Şekil 2'de </a:t>
            </a:r>
            <a:r>
              <a:rPr lang="tr" sz="32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gösterildiği </a:t>
            </a:r>
            <a:r>
              <a:rPr lang="tr" sz="3318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gibi </a:t>
            </a:r>
            <a:r>
              <a:rPr lang="tr" sz="3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tr" sz="3400">
                <a:latin typeface="Arial"/>
                <a:ea typeface="Arial"/>
                <a:cs typeface="Arial"/>
                <a:sym typeface="Arial"/>
              </a:rPr>
              <a:t>elimelerin birbirleriyle olan ilişkisini ve bu ilişkinin türünü inceler.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Bağlılık Ayrıştırması Nedir [2]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8" y="617963"/>
            <a:ext cx="8716624" cy="39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3016525" y="4254850"/>
            <a:ext cx="286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 2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13700" y="4629250"/>
            <a:ext cx="87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Şekil2:</a:t>
            </a:r>
            <a:r>
              <a:rPr lang="t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https://www.johnsnowlabs.com/wp-content/uploads/2023/03/Image-1-10.webp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014550"/>
            <a:ext cx="75057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Köpek, parkta koşuyor.</a:t>
            </a:r>
            <a:endParaRPr b="1" sz="20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 cümleyi analiz ettiğimizde, </a:t>
            </a: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şu</a:t>
            </a: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türden bir yapı elde edebiliriz: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●"/>
            </a:pP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"köpek" → "koşuyor" (köpek, koşuyor)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●"/>
            </a:pP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"koşuyor" → "parkta" (koşuyor, parkta)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 ağaç yapısında, "koşuyor" kelimesi "köpek" kelimesine bağımlıdır, çünkü "köpek" eylemini gerçekleştiriyor.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Aynı şekilde, "parkta" kelimesi de "koşuyor" kelimesine bağımlıdır, çünkü eylemin gerçekleştiği yer olarak belirtiliyor.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240325" y="281425"/>
            <a:ext cx="839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  Bağlılık Ayrıştırması Örnek Cümle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81748" y="1465350"/>
            <a:ext cx="6580500" cy="22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3300">
                <a:latin typeface="Arial"/>
                <a:ea typeface="Arial"/>
                <a:cs typeface="Arial"/>
                <a:sym typeface="Arial"/>
              </a:rPr>
              <a:t>Çizge Tabanlı Yöntemler Nedir?</a:t>
            </a:r>
            <a:endParaRPr b="1" sz="4400"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