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
      <p:font typeface="Amatic SC"/>
      <p:regular r:id="rId34"/>
      <p:bold r:id="rId35"/>
    </p:embeddedFont>
    <p:embeddedFont>
      <p:font typeface="Source Code Pr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228F076-4C5D-4B61-B380-976F4710A5CF}">
  <a:tblStyle styleId="{1228F076-4C5D-4B61-B380-976F4710A5C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AmaticSC-bold.fntdata"/><Relationship Id="rId12" Type="http://schemas.openxmlformats.org/officeDocument/2006/relationships/slide" Target="slides/slide6.xml"/><Relationship Id="rId34" Type="http://schemas.openxmlformats.org/officeDocument/2006/relationships/font" Target="fonts/AmaticSC-regular.fntdata"/><Relationship Id="rId15" Type="http://schemas.openxmlformats.org/officeDocument/2006/relationships/slide" Target="slides/slide9.xml"/><Relationship Id="rId37" Type="http://schemas.openxmlformats.org/officeDocument/2006/relationships/font" Target="fonts/SourceCodePro-bold.fntdata"/><Relationship Id="rId14" Type="http://schemas.openxmlformats.org/officeDocument/2006/relationships/slide" Target="slides/slide8.xml"/><Relationship Id="rId36" Type="http://schemas.openxmlformats.org/officeDocument/2006/relationships/font" Target="fonts/SourceCodePro-regular.fntdata"/><Relationship Id="rId17" Type="http://schemas.openxmlformats.org/officeDocument/2006/relationships/slide" Target="slides/slide11.xml"/><Relationship Id="rId39" Type="http://schemas.openxmlformats.org/officeDocument/2006/relationships/font" Target="fonts/SourceCodePro-boldItalic.fntdata"/><Relationship Id="rId16" Type="http://schemas.openxmlformats.org/officeDocument/2006/relationships/slide" Target="slides/slide10.xml"/><Relationship Id="rId38" Type="http://schemas.openxmlformats.org/officeDocument/2006/relationships/font" Target="fonts/SourceCodePr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7106f2d0eb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7106f2d0eb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7106f2d0eb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7106f2d0eb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7106f2d0eb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7106f2d0eb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b825696d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db825696d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b825696d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db825696d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b825696d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db825696d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db825696d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db825696d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db825696d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db825696d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b825696d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db825696d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db825696d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db825696d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7106f2d0e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7106f2d0e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dbad3cc2b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dbad3cc2b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dbad3cc2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dbad3cc2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7106f2d0eb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7106f2d0eb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dbad3cc2b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dbad3cc2b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7106f2d0e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7106f2d0e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7106f2d0e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7106f2d0e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106f2d0eb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7106f2d0eb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106f2d0eb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106f2d0eb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106f2d0eb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106f2d0eb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106f2d0eb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106f2d0eb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aafb97753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daafb97753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accent1"/>
              </a:buClr>
              <a:buSzPts val="2100"/>
              <a:buNone/>
              <a:defRPr b="1" sz="2100">
                <a:solidFill>
                  <a:schemeClr val="accent1"/>
                </a:solidFill>
              </a:defRPr>
            </a:lvl1pPr>
            <a:lvl2pPr lvl="1" rtl="0" algn="ctr">
              <a:lnSpc>
                <a:spcPct val="100000"/>
              </a:lnSpc>
              <a:spcBef>
                <a:spcPts val="0"/>
              </a:spcBef>
              <a:spcAft>
                <a:spcPts val="0"/>
              </a:spcAft>
              <a:buClr>
                <a:schemeClr val="accent1"/>
              </a:buClr>
              <a:buSzPts val="2100"/>
              <a:buNone/>
              <a:defRPr b="1" sz="2100">
                <a:solidFill>
                  <a:schemeClr val="accent1"/>
                </a:solidFill>
              </a:defRPr>
            </a:lvl2pPr>
            <a:lvl3pPr lvl="2" rtl="0" algn="ctr">
              <a:lnSpc>
                <a:spcPct val="100000"/>
              </a:lnSpc>
              <a:spcBef>
                <a:spcPts val="0"/>
              </a:spcBef>
              <a:spcAft>
                <a:spcPts val="0"/>
              </a:spcAft>
              <a:buClr>
                <a:schemeClr val="accent1"/>
              </a:buClr>
              <a:buSzPts val="2100"/>
              <a:buNone/>
              <a:defRPr b="1" sz="2100">
                <a:solidFill>
                  <a:schemeClr val="accent1"/>
                </a:solidFill>
              </a:defRPr>
            </a:lvl3pPr>
            <a:lvl4pPr lvl="3" rtl="0" algn="ctr">
              <a:lnSpc>
                <a:spcPct val="100000"/>
              </a:lnSpc>
              <a:spcBef>
                <a:spcPts val="0"/>
              </a:spcBef>
              <a:spcAft>
                <a:spcPts val="0"/>
              </a:spcAft>
              <a:buClr>
                <a:schemeClr val="accent1"/>
              </a:buClr>
              <a:buSzPts val="2100"/>
              <a:buNone/>
              <a:defRPr b="1" sz="2100">
                <a:solidFill>
                  <a:schemeClr val="accent1"/>
                </a:solidFill>
              </a:defRPr>
            </a:lvl4pPr>
            <a:lvl5pPr lvl="4" rtl="0" algn="ctr">
              <a:lnSpc>
                <a:spcPct val="100000"/>
              </a:lnSpc>
              <a:spcBef>
                <a:spcPts val="0"/>
              </a:spcBef>
              <a:spcAft>
                <a:spcPts val="0"/>
              </a:spcAft>
              <a:buClr>
                <a:schemeClr val="accent1"/>
              </a:buClr>
              <a:buSzPts val="2100"/>
              <a:buNone/>
              <a:defRPr b="1" sz="2100">
                <a:solidFill>
                  <a:schemeClr val="accent1"/>
                </a:solidFill>
              </a:defRPr>
            </a:lvl5pPr>
            <a:lvl6pPr lvl="5" rtl="0" algn="ctr">
              <a:lnSpc>
                <a:spcPct val="100000"/>
              </a:lnSpc>
              <a:spcBef>
                <a:spcPts val="0"/>
              </a:spcBef>
              <a:spcAft>
                <a:spcPts val="0"/>
              </a:spcAft>
              <a:buClr>
                <a:schemeClr val="accent1"/>
              </a:buClr>
              <a:buSzPts val="2100"/>
              <a:buNone/>
              <a:defRPr b="1" sz="2100">
                <a:solidFill>
                  <a:schemeClr val="accent1"/>
                </a:solidFill>
              </a:defRPr>
            </a:lvl6pPr>
            <a:lvl7pPr lvl="6" rtl="0" algn="ctr">
              <a:lnSpc>
                <a:spcPct val="100000"/>
              </a:lnSpc>
              <a:spcBef>
                <a:spcPts val="0"/>
              </a:spcBef>
              <a:spcAft>
                <a:spcPts val="0"/>
              </a:spcAft>
              <a:buClr>
                <a:schemeClr val="accent1"/>
              </a:buClr>
              <a:buSzPts val="2100"/>
              <a:buNone/>
              <a:defRPr b="1" sz="2100">
                <a:solidFill>
                  <a:schemeClr val="accent1"/>
                </a:solidFill>
              </a:defRPr>
            </a:lvl7pPr>
            <a:lvl8pPr lvl="7" rtl="0" algn="ctr">
              <a:lnSpc>
                <a:spcPct val="100000"/>
              </a:lnSpc>
              <a:spcBef>
                <a:spcPts val="0"/>
              </a:spcBef>
              <a:spcAft>
                <a:spcPts val="0"/>
              </a:spcAft>
              <a:buClr>
                <a:schemeClr val="accent1"/>
              </a:buClr>
              <a:buSzPts val="2100"/>
              <a:buNone/>
              <a:defRPr b="1" sz="2100">
                <a:solidFill>
                  <a:schemeClr val="accent1"/>
                </a:solidFill>
              </a:defRPr>
            </a:lvl8pPr>
            <a:lvl9pPr lvl="8" rtl="0"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highlight>
                  <a:schemeClr val="accent1"/>
                </a:highlight>
              </a:defRPr>
            </a:lvl1pPr>
            <a:lvl2pPr lvl="1" rtl="0" algn="ctr">
              <a:spcBef>
                <a:spcPts val="0"/>
              </a:spcBef>
              <a:spcAft>
                <a:spcPts val="0"/>
              </a:spcAft>
              <a:buClr>
                <a:schemeClr val="lt1"/>
              </a:buClr>
              <a:buSzPts val="12000"/>
              <a:buNone/>
              <a:defRPr sz="12000">
                <a:solidFill>
                  <a:schemeClr val="lt1"/>
                </a:solidFill>
                <a:highlight>
                  <a:schemeClr val="accent1"/>
                </a:highlight>
              </a:defRPr>
            </a:lvl2pPr>
            <a:lvl3pPr lvl="2" rtl="0" algn="ctr">
              <a:spcBef>
                <a:spcPts val="0"/>
              </a:spcBef>
              <a:spcAft>
                <a:spcPts val="0"/>
              </a:spcAft>
              <a:buClr>
                <a:schemeClr val="lt1"/>
              </a:buClr>
              <a:buSzPts val="12000"/>
              <a:buNone/>
              <a:defRPr sz="12000">
                <a:solidFill>
                  <a:schemeClr val="lt1"/>
                </a:solidFill>
                <a:highlight>
                  <a:schemeClr val="accent1"/>
                </a:highlight>
              </a:defRPr>
            </a:lvl3pPr>
            <a:lvl4pPr lvl="3" rtl="0" algn="ctr">
              <a:spcBef>
                <a:spcPts val="0"/>
              </a:spcBef>
              <a:spcAft>
                <a:spcPts val="0"/>
              </a:spcAft>
              <a:buClr>
                <a:schemeClr val="lt1"/>
              </a:buClr>
              <a:buSzPts val="12000"/>
              <a:buNone/>
              <a:defRPr sz="12000">
                <a:solidFill>
                  <a:schemeClr val="lt1"/>
                </a:solidFill>
                <a:highlight>
                  <a:schemeClr val="accent1"/>
                </a:highlight>
              </a:defRPr>
            </a:lvl4pPr>
            <a:lvl5pPr lvl="4" rtl="0" algn="ctr">
              <a:spcBef>
                <a:spcPts val="0"/>
              </a:spcBef>
              <a:spcAft>
                <a:spcPts val="0"/>
              </a:spcAft>
              <a:buClr>
                <a:schemeClr val="lt1"/>
              </a:buClr>
              <a:buSzPts val="12000"/>
              <a:buNone/>
              <a:defRPr sz="12000">
                <a:solidFill>
                  <a:schemeClr val="lt1"/>
                </a:solidFill>
                <a:highlight>
                  <a:schemeClr val="accent1"/>
                </a:highlight>
              </a:defRPr>
            </a:lvl5pPr>
            <a:lvl6pPr lvl="5" rtl="0" algn="ctr">
              <a:spcBef>
                <a:spcPts val="0"/>
              </a:spcBef>
              <a:spcAft>
                <a:spcPts val="0"/>
              </a:spcAft>
              <a:buClr>
                <a:schemeClr val="lt1"/>
              </a:buClr>
              <a:buSzPts val="12000"/>
              <a:buNone/>
              <a:defRPr sz="12000">
                <a:solidFill>
                  <a:schemeClr val="lt1"/>
                </a:solidFill>
                <a:highlight>
                  <a:schemeClr val="accent1"/>
                </a:highlight>
              </a:defRPr>
            </a:lvl6pPr>
            <a:lvl7pPr lvl="6" rtl="0" algn="ctr">
              <a:spcBef>
                <a:spcPts val="0"/>
              </a:spcBef>
              <a:spcAft>
                <a:spcPts val="0"/>
              </a:spcAft>
              <a:buClr>
                <a:schemeClr val="lt1"/>
              </a:buClr>
              <a:buSzPts val="12000"/>
              <a:buNone/>
              <a:defRPr sz="12000">
                <a:solidFill>
                  <a:schemeClr val="lt1"/>
                </a:solidFill>
                <a:highlight>
                  <a:schemeClr val="accent1"/>
                </a:highlight>
              </a:defRPr>
            </a:lvl7pPr>
            <a:lvl8pPr lvl="7" rtl="0" algn="ctr">
              <a:spcBef>
                <a:spcPts val="0"/>
              </a:spcBef>
              <a:spcAft>
                <a:spcPts val="0"/>
              </a:spcAft>
              <a:buClr>
                <a:schemeClr val="lt1"/>
              </a:buClr>
              <a:buSzPts val="12000"/>
              <a:buNone/>
              <a:defRPr sz="12000">
                <a:solidFill>
                  <a:schemeClr val="lt1"/>
                </a:solidFill>
                <a:highlight>
                  <a:schemeClr val="accent1"/>
                </a:highlight>
              </a:defRPr>
            </a:lvl8pPr>
            <a:lvl9pPr lvl="8" rtl="0"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rtl="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rtl="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rtl="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rtl="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rtl="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rtl="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rtl="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rtl="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highlight>
                  <a:schemeClr val="dk1"/>
                </a:highlight>
              </a:defRPr>
            </a:lvl1pPr>
            <a:lvl2pPr lvl="1" rtl="0">
              <a:spcBef>
                <a:spcPts val="0"/>
              </a:spcBef>
              <a:spcAft>
                <a:spcPts val="0"/>
              </a:spcAft>
              <a:buSzPts val="3000"/>
              <a:buNone/>
              <a:defRPr sz="3000">
                <a:highlight>
                  <a:schemeClr val="dk1"/>
                </a:highlight>
              </a:defRPr>
            </a:lvl2pPr>
            <a:lvl3pPr lvl="2" rtl="0">
              <a:spcBef>
                <a:spcPts val="0"/>
              </a:spcBef>
              <a:spcAft>
                <a:spcPts val="0"/>
              </a:spcAft>
              <a:buSzPts val="3000"/>
              <a:buNone/>
              <a:defRPr sz="3000">
                <a:highlight>
                  <a:schemeClr val="dk1"/>
                </a:highlight>
              </a:defRPr>
            </a:lvl3pPr>
            <a:lvl4pPr lvl="3" rtl="0">
              <a:spcBef>
                <a:spcPts val="0"/>
              </a:spcBef>
              <a:spcAft>
                <a:spcPts val="0"/>
              </a:spcAft>
              <a:buSzPts val="3000"/>
              <a:buNone/>
              <a:defRPr sz="3000">
                <a:highlight>
                  <a:schemeClr val="dk1"/>
                </a:highlight>
              </a:defRPr>
            </a:lvl4pPr>
            <a:lvl5pPr lvl="4" rtl="0">
              <a:spcBef>
                <a:spcPts val="0"/>
              </a:spcBef>
              <a:spcAft>
                <a:spcPts val="0"/>
              </a:spcAft>
              <a:buSzPts val="3000"/>
              <a:buNone/>
              <a:defRPr sz="3000">
                <a:highlight>
                  <a:schemeClr val="dk1"/>
                </a:highlight>
              </a:defRPr>
            </a:lvl5pPr>
            <a:lvl6pPr lvl="5" rtl="0">
              <a:spcBef>
                <a:spcPts val="0"/>
              </a:spcBef>
              <a:spcAft>
                <a:spcPts val="0"/>
              </a:spcAft>
              <a:buSzPts val="3000"/>
              <a:buNone/>
              <a:defRPr sz="3000">
                <a:highlight>
                  <a:schemeClr val="dk1"/>
                </a:highlight>
              </a:defRPr>
            </a:lvl6pPr>
            <a:lvl7pPr lvl="6" rtl="0">
              <a:spcBef>
                <a:spcPts val="0"/>
              </a:spcBef>
              <a:spcAft>
                <a:spcPts val="0"/>
              </a:spcAft>
              <a:buSzPts val="3000"/>
              <a:buNone/>
              <a:defRPr sz="3000">
                <a:highlight>
                  <a:schemeClr val="dk1"/>
                </a:highlight>
              </a:defRPr>
            </a:lvl7pPr>
            <a:lvl8pPr lvl="7" rtl="0">
              <a:spcBef>
                <a:spcPts val="0"/>
              </a:spcBef>
              <a:spcAft>
                <a:spcPts val="0"/>
              </a:spcAft>
              <a:buSzPts val="3000"/>
              <a:buNone/>
              <a:defRPr sz="3000">
                <a:highlight>
                  <a:schemeClr val="dk1"/>
                </a:highlight>
              </a:defRPr>
            </a:lvl8pPr>
            <a:lvl9pPr lvl="8" rtl="0">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accent1"/>
              </a:buClr>
              <a:buSzPts val="1800"/>
              <a:buChar char="●"/>
              <a:defRPr>
                <a:solidFill>
                  <a:schemeClr val="accent1"/>
                </a:solidFill>
                <a:highlight>
                  <a:schemeClr val="lt1"/>
                </a:highlight>
              </a:defRPr>
            </a:lvl1pPr>
            <a:lvl2pPr indent="-317500" lvl="1" marL="914400" rtl="0">
              <a:spcBef>
                <a:spcPts val="0"/>
              </a:spcBef>
              <a:spcAft>
                <a:spcPts val="0"/>
              </a:spcAft>
              <a:buClr>
                <a:schemeClr val="accent1"/>
              </a:buClr>
              <a:buSzPts val="1400"/>
              <a:buChar char="○"/>
              <a:defRPr>
                <a:solidFill>
                  <a:schemeClr val="accent1"/>
                </a:solidFill>
                <a:highlight>
                  <a:schemeClr val="lt1"/>
                </a:highlight>
              </a:defRPr>
            </a:lvl2pPr>
            <a:lvl3pPr indent="-317500" lvl="2" marL="1371600" rtl="0">
              <a:spcBef>
                <a:spcPts val="0"/>
              </a:spcBef>
              <a:spcAft>
                <a:spcPts val="0"/>
              </a:spcAft>
              <a:buClr>
                <a:schemeClr val="accent1"/>
              </a:buClr>
              <a:buSzPts val="1400"/>
              <a:buChar char="■"/>
              <a:defRPr>
                <a:solidFill>
                  <a:schemeClr val="accent1"/>
                </a:solidFill>
                <a:highlight>
                  <a:schemeClr val="lt1"/>
                </a:highlight>
              </a:defRPr>
            </a:lvl3pPr>
            <a:lvl4pPr indent="-317500" lvl="3" marL="1828800" rtl="0">
              <a:spcBef>
                <a:spcPts val="0"/>
              </a:spcBef>
              <a:spcAft>
                <a:spcPts val="0"/>
              </a:spcAft>
              <a:buClr>
                <a:schemeClr val="accent1"/>
              </a:buClr>
              <a:buSzPts val="1400"/>
              <a:buChar char="●"/>
              <a:defRPr>
                <a:solidFill>
                  <a:schemeClr val="accent1"/>
                </a:solidFill>
                <a:highlight>
                  <a:schemeClr val="lt1"/>
                </a:highlight>
              </a:defRPr>
            </a:lvl4pPr>
            <a:lvl5pPr indent="-317500" lvl="4" marL="2286000" rtl="0">
              <a:spcBef>
                <a:spcPts val="0"/>
              </a:spcBef>
              <a:spcAft>
                <a:spcPts val="0"/>
              </a:spcAft>
              <a:buClr>
                <a:schemeClr val="accent1"/>
              </a:buClr>
              <a:buSzPts val="1400"/>
              <a:buChar char="○"/>
              <a:defRPr>
                <a:solidFill>
                  <a:schemeClr val="accent1"/>
                </a:solidFill>
                <a:highlight>
                  <a:schemeClr val="lt1"/>
                </a:highlight>
              </a:defRPr>
            </a:lvl5pPr>
            <a:lvl6pPr indent="-317500" lvl="5" marL="2743200" rtl="0">
              <a:spcBef>
                <a:spcPts val="0"/>
              </a:spcBef>
              <a:spcAft>
                <a:spcPts val="0"/>
              </a:spcAft>
              <a:buClr>
                <a:schemeClr val="accent1"/>
              </a:buClr>
              <a:buSzPts val="1400"/>
              <a:buChar char="■"/>
              <a:defRPr>
                <a:solidFill>
                  <a:schemeClr val="accent1"/>
                </a:solidFill>
                <a:highlight>
                  <a:schemeClr val="lt1"/>
                </a:highlight>
              </a:defRPr>
            </a:lvl6pPr>
            <a:lvl7pPr indent="-317500" lvl="6" marL="3200400" rtl="0">
              <a:spcBef>
                <a:spcPts val="0"/>
              </a:spcBef>
              <a:spcAft>
                <a:spcPts val="0"/>
              </a:spcAft>
              <a:buClr>
                <a:schemeClr val="accent1"/>
              </a:buClr>
              <a:buSzPts val="1400"/>
              <a:buChar char="●"/>
              <a:defRPr>
                <a:solidFill>
                  <a:schemeClr val="accent1"/>
                </a:solidFill>
                <a:highlight>
                  <a:schemeClr val="lt1"/>
                </a:highlight>
              </a:defRPr>
            </a:lvl7pPr>
            <a:lvl8pPr indent="-317500" lvl="7" marL="3657600" rtl="0">
              <a:spcBef>
                <a:spcPts val="0"/>
              </a:spcBef>
              <a:spcAft>
                <a:spcPts val="0"/>
              </a:spcAft>
              <a:buClr>
                <a:schemeClr val="accent1"/>
              </a:buClr>
              <a:buSzPts val="1400"/>
              <a:buChar char="○"/>
              <a:defRPr>
                <a:solidFill>
                  <a:schemeClr val="accent1"/>
                </a:solidFill>
                <a:highlight>
                  <a:schemeClr val="lt1"/>
                </a:highlight>
              </a:defRPr>
            </a:lvl8pPr>
            <a:lvl9pPr indent="-317500" lvl="8" marL="4114800" rtl="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Source Code Pro"/>
                <a:ea typeface="Source Code Pro"/>
                <a:cs typeface="Source Code Pro"/>
                <a:sym typeface="Source Code Pro"/>
              </a:defRPr>
            </a:lvl1pPr>
            <a:lvl2pPr lvl="1" rtl="0" algn="r">
              <a:buNone/>
              <a:defRPr sz="1000">
                <a:solidFill>
                  <a:schemeClr val="accent1"/>
                </a:solidFill>
                <a:latin typeface="Source Code Pro"/>
                <a:ea typeface="Source Code Pro"/>
                <a:cs typeface="Source Code Pro"/>
                <a:sym typeface="Source Code Pro"/>
              </a:defRPr>
            </a:lvl2pPr>
            <a:lvl3pPr lvl="2" rtl="0" algn="r">
              <a:buNone/>
              <a:defRPr sz="1000">
                <a:solidFill>
                  <a:schemeClr val="accent1"/>
                </a:solidFill>
                <a:latin typeface="Source Code Pro"/>
                <a:ea typeface="Source Code Pro"/>
                <a:cs typeface="Source Code Pro"/>
                <a:sym typeface="Source Code Pro"/>
              </a:defRPr>
            </a:lvl3pPr>
            <a:lvl4pPr lvl="3" rtl="0" algn="r">
              <a:buNone/>
              <a:defRPr sz="1000">
                <a:solidFill>
                  <a:schemeClr val="accent1"/>
                </a:solidFill>
                <a:latin typeface="Source Code Pro"/>
                <a:ea typeface="Source Code Pro"/>
                <a:cs typeface="Source Code Pro"/>
                <a:sym typeface="Source Code Pro"/>
              </a:defRPr>
            </a:lvl4pPr>
            <a:lvl5pPr lvl="4" rtl="0" algn="r">
              <a:buNone/>
              <a:defRPr sz="1000">
                <a:solidFill>
                  <a:schemeClr val="accent1"/>
                </a:solidFill>
                <a:latin typeface="Source Code Pro"/>
                <a:ea typeface="Source Code Pro"/>
                <a:cs typeface="Source Code Pro"/>
                <a:sym typeface="Source Code Pro"/>
              </a:defRPr>
            </a:lvl5pPr>
            <a:lvl6pPr lvl="5" rtl="0" algn="r">
              <a:buNone/>
              <a:defRPr sz="1000">
                <a:solidFill>
                  <a:schemeClr val="accent1"/>
                </a:solidFill>
                <a:latin typeface="Source Code Pro"/>
                <a:ea typeface="Source Code Pro"/>
                <a:cs typeface="Source Code Pro"/>
                <a:sym typeface="Source Code Pro"/>
              </a:defRPr>
            </a:lvl6pPr>
            <a:lvl7pPr lvl="6" rtl="0" algn="r">
              <a:buNone/>
              <a:defRPr sz="1000">
                <a:solidFill>
                  <a:schemeClr val="accent1"/>
                </a:solidFill>
                <a:latin typeface="Source Code Pro"/>
                <a:ea typeface="Source Code Pro"/>
                <a:cs typeface="Source Code Pro"/>
                <a:sym typeface="Source Code Pro"/>
              </a:defRPr>
            </a:lvl7pPr>
            <a:lvl8pPr lvl="7" rtl="0" algn="r">
              <a:buNone/>
              <a:defRPr sz="1000">
                <a:solidFill>
                  <a:schemeClr val="accent1"/>
                </a:solidFill>
                <a:latin typeface="Source Code Pro"/>
                <a:ea typeface="Source Code Pro"/>
                <a:cs typeface="Source Code Pro"/>
                <a:sym typeface="Source Code Pro"/>
              </a:defRPr>
            </a:lvl8pPr>
            <a:lvl9pPr lvl="8" rtl="0"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ebi.ac.uk/metabolights/" TargetMode="External"/><Relationship Id="rId4" Type="http://schemas.openxmlformats.org/officeDocument/2006/relationships/hyperlink" Target="https://www.ebi.ac.uk/chebi/" TargetMode="External"/><Relationship Id="rId5" Type="http://schemas.openxmlformats.org/officeDocument/2006/relationships/hyperlink" Target="https://reactome.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analyticalsciencejournals.onlinelibrary.wiley.com/doi/full/10.1002/mas.21804?casa_token=kWxSwXKx1BQAAAAA%3AetQsNPrwilSIWXCKJxiVkMR2lFXTOzH3Ow7zscZ-uo1h6bRfqedQ5DwApTToRmQnlWBeAb2MrmzQ3Cs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academic.oup.com/nar/article/52/D1/D640/7424432"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hyperlink" Target="https://www.ebi.ac.uk/training/online/courses/metabolomics-introduction/" TargetMode="External"/><Relationship Id="rId4" Type="http://schemas.openxmlformats.org/officeDocument/2006/relationships/hyperlink" Target="https://github.com/roshinib3/breast-cancer-metabolomics/blob/main/breast_cancer_metabolomics_paper.pdf" TargetMode="External"/><Relationship Id="rId9" Type="http://schemas.openxmlformats.org/officeDocument/2006/relationships/hyperlink" Target="https://analyticalsciencejournals.onlinelibrary.wiley.com/doi/epdf/10.1002/mas.21804" TargetMode="External"/><Relationship Id="rId5" Type="http://schemas.openxmlformats.org/officeDocument/2006/relationships/hyperlink" Target="https://www.ebi.ac.uk/metabolights/" TargetMode="External"/><Relationship Id="rId6" Type="http://schemas.openxmlformats.org/officeDocument/2006/relationships/hyperlink" Target="https://www.ebi.ac.uk/chebi/" TargetMode="External"/><Relationship Id="rId7" Type="http://schemas.openxmlformats.org/officeDocument/2006/relationships/hyperlink" Target="https://reactome.org/" TargetMode="External"/><Relationship Id="rId8" Type="http://schemas.openxmlformats.org/officeDocument/2006/relationships/hyperlink" Target="https://academic.oup.com/nar/article/52/D1/D640/7424432"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sz="4500">
                <a:solidFill>
                  <a:srgbClr val="0D0D0D"/>
                </a:solidFill>
                <a:highlight>
                  <a:srgbClr val="FFFFFF"/>
                </a:highlight>
              </a:rPr>
              <a:t>Metabolomik Nedir - Metabolomik Çalışmaları</a:t>
            </a:r>
            <a:endParaRPr sz="11300"/>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a:t>Fatih Emin KARAHAN 502331027</a:t>
            </a:r>
            <a:endParaRPr/>
          </a:p>
        </p:txBody>
      </p:sp>
      <p:sp>
        <p:nvSpPr>
          <p:cNvPr id="58" name="Google Shape;5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260550" y="238350"/>
            <a:ext cx="86229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sz="3400"/>
              <a:t>Metabolik Çalışma</a:t>
            </a:r>
            <a:endParaRPr sz="3800"/>
          </a:p>
        </p:txBody>
      </p:sp>
      <p:sp>
        <p:nvSpPr>
          <p:cNvPr id="125" name="Google Shape;12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sp>
        <p:nvSpPr>
          <p:cNvPr id="126" name="Google Shape;126;p22"/>
          <p:cNvSpPr txBox="1"/>
          <p:nvPr>
            <p:ph idx="1" type="body"/>
          </p:nvPr>
        </p:nvSpPr>
        <p:spPr>
          <a:xfrm>
            <a:off x="295200" y="982050"/>
            <a:ext cx="8553600" cy="38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600">
                <a:solidFill>
                  <a:srgbClr val="252525"/>
                </a:solidFill>
                <a:highlight>
                  <a:srgbClr val="FFFFFF"/>
                </a:highlight>
              </a:rPr>
              <a:t>Metabolomikte kullanılabilecek iki ana yaklaşım vardır, Hedefli yaklaşım ve Hedeflenmemiş yaklaşım.</a:t>
            </a:r>
            <a:endParaRPr sz="1600">
              <a:solidFill>
                <a:srgbClr val="252525"/>
              </a:solidFill>
              <a:highlight>
                <a:srgbClr val="FFFFFF"/>
              </a:highlight>
            </a:endParaRPr>
          </a:p>
          <a:p>
            <a:pPr indent="0" lvl="0" marL="0" rtl="0" algn="l">
              <a:spcBef>
                <a:spcPts val="1200"/>
              </a:spcBef>
              <a:spcAft>
                <a:spcPts val="0"/>
              </a:spcAft>
              <a:buNone/>
            </a:pPr>
            <a:r>
              <a:rPr lang="tr" sz="1600">
                <a:solidFill>
                  <a:srgbClr val="252525"/>
                </a:solidFill>
                <a:highlight>
                  <a:srgbClr val="FFFFFF"/>
                </a:highlight>
              </a:rPr>
              <a:t>Hedeflenmemiş yaklaşım: Bu yöntem, herhangi bir amaçlanan önyargı olmaksızın bir dizi biyolojik örnekten mümkün olduğu kadar çok metaboliti ölçer.</a:t>
            </a:r>
            <a:endParaRPr sz="1600">
              <a:solidFill>
                <a:srgbClr val="252525"/>
              </a:solidFill>
              <a:highlight>
                <a:srgbClr val="FFFFFF"/>
              </a:highlight>
            </a:endParaRPr>
          </a:p>
          <a:p>
            <a:pPr indent="0" lvl="0" marL="0" rtl="0" algn="l">
              <a:spcBef>
                <a:spcPts val="1200"/>
              </a:spcBef>
              <a:spcAft>
                <a:spcPts val="1200"/>
              </a:spcAft>
              <a:buNone/>
            </a:pPr>
            <a:r>
              <a:rPr lang="tr" sz="1600">
                <a:solidFill>
                  <a:srgbClr val="252525"/>
                </a:solidFill>
                <a:highlight>
                  <a:srgbClr val="FFFFFF"/>
                </a:highlight>
              </a:rPr>
              <a:t>Hedefli yaklaşım: Bu yöntem, metabolit gruplarını ölçmek istediğinizde ve yanıtlamak istediğiniz belirli bir biyokimyasal sorunuz olduğunda kullanılır. Bu yaklaşım genellikle ilaç metabolizmasının farmakokinetik çalışmalarında ve terapötiklerin veya genetik modifikasyonların belirli bir enzim üzerindeki etkisine bakarken kullanılır.</a:t>
            </a:r>
            <a:endParaRPr b="1" sz="1600">
              <a:solidFill>
                <a:srgbClr val="252525"/>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217425" y="187300"/>
            <a:ext cx="4045200" cy="693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tr" sz="3400">
                <a:highlight>
                  <a:schemeClr val="dk1"/>
                </a:highlight>
              </a:rPr>
              <a:t>Örnek Hazırlama</a:t>
            </a:r>
            <a:endParaRPr sz="3800">
              <a:highlight>
                <a:schemeClr val="dk1"/>
              </a:highlight>
            </a:endParaRPr>
          </a:p>
        </p:txBody>
      </p:sp>
      <p:sp>
        <p:nvSpPr>
          <p:cNvPr id="132" name="Google Shape;13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sp>
        <p:nvSpPr>
          <p:cNvPr id="133" name="Google Shape;133;p23"/>
          <p:cNvSpPr txBox="1"/>
          <p:nvPr>
            <p:ph idx="1" type="subTitle"/>
          </p:nvPr>
        </p:nvSpPr>
        <p:spPr>
          <a:xfrm>
            <a:off x="265500" y="881200"/>
            <a:ext cx="4045200" cy="3782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tr" sz="1500">
                <a:solidFill>
                  <a:srgbClr val="0D0D0D"/>
                </a:solidFill>
                <a:highlight>
                  <a:srgbClr val="FFFFFF"/>
                </a:highlight>
              </a:rPr>
              <a:t>Örnek hazırlığı genellikle aşağıdaki adımları içerir, ayrıca aşağıdaki Şekilde de gösterildiği gibi:</a:t>
            </a:r>
            <a:endParaRPr sz="1500">
              <a:solidFill>
                <a:srgbClr val="0D0D0D"/>
              </a:solidFill>
              <a:highlight>
                <a:srgbClr val="FFFFFF"/>
              </a:highlight>
            </a:endParaRPr>
          </a:p>
          <a:p>
            <a:pPr indent="-323850" lvl="0" marL="457200" rtl="0" algn="l">
              <a:spcBef>
                <a:spcPts val="1500"/>
              </a:spcBef>
              <a:spcAft>
                <a:spcPts val="0"/>
              </a:spcAft>
              <a:buClr>
                <a:srgbClr val="0D0D0D"/>
              </a:buClr>
              <a:buSzPts val="1500"/>
              <a:buChar char="●"/>
            </a:pPr>
            <a:r>
              <a:rPr lang="tr" sz="1500">
                <a:solidFill>
                  <a:srgbClr val="0D0D0D"/>
                </a:solidFill>
                <a:highlight>
                  <a:srgbClr val="FFFFFF"/>
                </a:highlight>
              </a:rPr>
              <a:t>Toplama</a:t>
            </a:r>
            <a:endParaRPr sz="1500">
              <a:solidFill>
                <a:srgbClr val="0D0D0D"/>
              </a:solidFill>
              <a:highlight>
                <a:srgbClr val="FFFFFF"/>
              </a:highlight>
            </a:endParaRPr>
          </a:p>
          <a:p>
            <a:pPr indent="-323850" lvl="0" marL="457200" rtl="0" algn="l">
              <a:spcBef>
                <a:spcPts val="0"/>
              </a:spcBef>
              <a:spcAft>
                <a:spcPts val="0"/>
              </a:spcAft>
              <a:buClr>
                <a:srgbClr val="0D0D0D"/>
              </a:buClr>
              <a:buSzPts val="1500"/>
              <a:buChar char="●"/>
            </a:pPr>
            <a:r>
              <a:rPr lang="tr" sz="1500">
                <a:solidFill>
                  <a:srgbClr val="0D0D0D"/>
                </a:solidFill>
                <a:highlight>
                  <a:srgbClr val="FFFFFF"/>
                </a:highlight>
              </a:rPr>
              <a:t>Depolama</a:t>
            </a:r>
            <a:endParaRPr sz="1500">
              <a:solidFill>
                <a:srgbClr val="0D0D0D"/>
              </a:solidFill>
              <a:highlight>
                <a:srgbClr val="FFFFFF"/>
              </a:highlight>
            </a:endParaRPr>
          </a:p>
          <a:p>
            <a:pPr indent="-323850" lvl="0" marL="457200" rtl="0" algn="l">
              <a:spcBef>
                <a:spcPts val="0"/>
              </a:spcBef>
              <a:spcAft>
                <a:spcPts val="0"/>
              </a:spcAft>
              <a:buClr>
                <a:srgbClr val="0D0D0D"/>
              </a:buClr>
              <a:buSzPts val="1500"/>
              <a:buChar char="●"/>
            </a:pPr>
            <a:r>
              <a:rPr lang="tr" sz="1500">
                <a:solidFill>
                  <a:srgbClr val="0D0D0D"/>
                </a:solidFill>
                <a:highlight>
                  <a:srgbClr val="FFFFFF"/>
                </a:highlight>
              </a:rPr>
              <a:t>Ekstraksiyon</a:t>
            </a:r>
            <a:endParaRPr sz="1500">
              <a:solidFill>
                <a:srgbClr val="0D0D0D"/>
              </a:solidFill>
              <a:highlight>
                <a:srgbClr val="FFFFFF"/>
              </a:highlight>
            </a:endParaRPr>
          </a:p>
          <a:p>
            <a:pPr indent="-323850" lvl="0" marL="457200" rtl="0" algn="l">
              <a:spcBef>
                <a:spcPts val="0"/>
              </a:spcBef>
              <a:spcAft>
                <a:spcPts val="0"/>
              </a:spcAft>
              <a:buClr>
                <a:srgbClr val="0D0D0D"/>
              </a:buClr>
              <a:buSzPts val="1500"/>
              <a:buChar char="●"/>
            </a:pPr>
            <a:r>
              <a:rPr lang="tr" sz="1500">
                <a:solidFill>
                  <a:srgbClr val="0D0D0D"/>
                </a:solidFill>
                <a:highlight>
                  <a:srgbClr val="FFFFFF"/>
                </a:highlight>
              </a:rPr>
              <a:t>Hazırlık</a:t>
            </a:r>
            <a:endParaRPr sz="1500">
              <a:solidFill>
                <a:srgbClr val="0D0D0D"/>
              </a:solidFill>
              <a:highlight>
                <a:srgbClr val="FFFFFF"/>
              </a:highlight>
            </a:endParaRPr>
          </a:p>
          <a:p>
            <a:pPr indent="-323850" lvl="0" marL="457200" rtl="0" algn="l">
              <a:lnSpc>
                <a:spcPct val="115000"/>
              </a:lnSpc>
              <a:spcBef>
                <a:spcPts val="0"/>
              </a:spcBef>
              <a:spcAft>
                <a:spcPts val="0"/>
              </a:spcAft>
              <a:buClr>
                <a:srgbClr val="0D0D0D"/>
              </a:buClr>
              <a:buSzPts val="1500"/>
              <a:buChar char="●"/>
            </a:pPr>
            <a:r>
              <a:rPr lang="tr" sz="1500">
                <a:solidFill>
                  <a:srgbClr val="0D0D0D"/>
                </a:solidFill>
                <a:highlight>
                  <a:srgbClr val="FFFFFF"/>
                </a:highlight>
              </a:rPr>
              <a:t>Bireysel ölçüm sistemleri için özel hazırlık, örneğin gaz kromatografisi için türevlendirme gibi.</a:t>
            </a:r>
            <a:endParaRPr sz="1500">
              <a:solidFill>
                <a:srgbClr val="0D0D0D"/>
              </a:solidFill>
              <a:highlight>
                <a:srgbClr val="FFFFFF"/>
              </a:highlight>
            </a:endParaRPr>
          </a:p>
          <a:p>
            <a:pPr indent="0" lvl="0" marL="0" rtl="0" algn="ctr">
              <a:spcBef>
                <a:spcPts val="0"/>
              </a:spcBef>
              <a:spcAft>
                <a:spcPts val="0"/>
              </a:spcAft>
              <a:buNone/>
            </a:pPr>
            <a:r>
              <a:t/>
            </a:r>
            <a:endParaRPr/>
          </a:p>
        </p:txBody>
      </p:sp>
      <p:pic>
        <p:nvPicPr>
          <p:cNvPr id="134" name="Google Shape;134;p23"/>
          <p:cNvPicPr preferRelativeResize="0"/>
          <p:nvPr/>
        </p:nvPicPr>
        <p:blipFill>
          <a:blip r:embed="rId3">
            <a:alphaModFix/>
          </a:blip>
          <a:stretch>
            <a:fillRect/>
          </a:stretch>
        </p:blipFill>
        <p:spPr>
          <a:xfrm>
            <a:off x="4776675" y="552900"/>
            <a:ext cx="4244474" cy="2991450"/>
          </a:xfrm>
          <a:prstGeom prst="rect">
            <a:avLst/>
          </a:prstGeom>
          <a:noFill/>
          <a:ln>
            <a:noFill/>
          </a:ln>
        </p:spPr>
      </p:pic>
      <p:sp>
        <p:nvSpPr>
          <p:cNvPr id="135" name="Google Shape;135;p23"/>
          <p:cNvSpPr txBox="1"/>
          <p:nvPr/>
        </p:nvSpPr>
        <p:spPr>
          <a:xfrm>
            <a:off x="4776675" y="3682175"/>
            <a:ext cx="4244400" cy="392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sz="1350">
                <a:solidFill>
                  <a:srgbClr val="252525"/>
                </a:solidFill>
                <a:highlight>
                  <a:srgbClr val="FFFFFF"/>
                </a:highlight>
                <a:latin typeface="Roboto"/>
                <a:ea typeface="Roboto"/>
                <a:cs typeface="Roboto"/>
                <a:sym typeface="Roboto"/>
              </a:rPr>
              <a:t>Şekil 3 Numune hazırlamada yer alan ana adımlar</a:t>
            </a:r>
            <a:endParaRPr/>
          </a:p>
        </p:txBody>
      </p:sp>
      <p:sp>
        <p:nvSpPr>
          <p:cNvPr id="136" name="Google Shape;136;p23"/>
          <p:cNvSpPr txBox="1"/>
          <p:nvPr>
            <p:ph type="title"/>
          </p:nvPr>
        </p:nvSpPr>
        <p:spPr>
          <a:xfrm>
            <a:off x="311700" y="4794200"/>
            <a:ext cx="8660700" cy="34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0" lang="tr" sz="914">
                <a:solidFill>
                  <a:srgbClr val="252525"/>
                </a:solidFill>
                <a:highlight>
                  <a:schemeClr val="accent4"/>
                </a:highlight>
                <a:latin typeface="Roboto"/>
                <a:ea typeface="Roboto"/>
                <a:cs typeface="Roboto"/>
                <a:sym typeface="Roboto"/>
              </a:rPr>
              <a:t>Şekil 3 </a:t>
            </a:r>
            <a:r>
              <a:rPr b="0" lang="tr" sz="914">
                <a:solidFill>
                  <a:srgbClr val="252525"/>
                </a:solidFill>
                <a:highlight>
                  <a:schemeClr val="accent4"/>
                </a:highlight>
                <a:latin typeface="Roboto"/>
                <a:ea typeface="Roboto"/>
                <a:cs typeface="Roboto"/>
                <a:sym typeface="Roboto"/>
              </a:rPr>
              <a:t>https://www.ebi.ac.uk/training/online/courses/metabolomics-introduction/wp-content/uploads/sites/62/2020/05/metabo6.png</a:t>
            </a:r>
            <a:endParaRPr sz="2400">
              <a:highlight>
                <a:schemeClr val="accent4"/>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103750"/>
            <a:ext cx="6142500" cy="58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tr" sz="3400">
                <a:solidFill>
                  <a:srgbClr val="252525"/>
                </a:solidFill>
              </a:rPr>
              <a:t>NMR ve MS'nin karşılaştırılması</a:t>
            </a:r>
            <a:endParaRPr sz="3400"/>
          </a:p>
        </p:txBody>
      </p:sp>
      <p:sp>
        <p:nvSpPr>
          <p:cNvPr id="142" name="Google Shape;142;p24"/>
          <p:cNvSpPr txBox="1"/>
          <p:nvPr>
            <p:ph idx="1" type="body"/>
          </p:nvPr>
        </p:nvSpPr>
        <p:spPr>
          <a:xfrm>
            <a:off x="311700" y="631325"/>
            <a:ext cx="8786400" cy="499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935"/>
              <a:buNone/>
            </a:pPr>
            <a:r>
              <a:rPr lang="tr" sz="1120">
                <a:solidFill>
                  <a:srgbClr val="252525"/>
                </a:solidFill>
                <a:highlight>
                  <a:srgbClr val="FFFFFF"/>
                </a:highlight>
              </a:rPr>
              <a:t>Veri toplamada kullanılan en yaygın iki teknik nükleer manyetik rezonans ve kütle spektrometresidir. Tabloda iki tekniğin karşılaştırılması verilmiştir.</a:t>
            </a:r>
            <a:endParaRPr sz="1120"/>
          </a:p>
        </p:txBody>
      </p:sp>
      <p:sp>
        <p:nvSpPr>
          <p:cNvPr id="143" name="Google Shape;14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graphicFrame>
        <p:nvGraphicFramePr>
          <p:cNvPr id="144" name="Google Shape;144;p24"/>
          <p:cNvGraphicFramePr/>
          <p:nvPr/>
        </p:nvGraphicFramePr>
        <p:xfrm>
          <a:off x="323588" y="1171425"/>
          <a:ext cx="3000000" cy="3000000"/>
        </p:xfrm>
        <a:graphic>
          <a:graphicData uri="http://schemas.openxmlformats.org/drawingml/2006/table">
            <a:tbl>
              <a:tblPr>
                <a:noFill/>
                <a:tableStyleId>{1228F076-4C5D-4B61-B380-976F4710A5CF}</a:tableStyleId>
              </a:tblPr>
              <a:tblGrid>
                <a:gridCol w="2034325"/>
                <a:gridCol w="3111050"/>
                <a:gridCol w="3351450"/>
              </a:tblGrid>
              <a:tr h="256000">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ctr">
                        <a:spcBef>
                          <a:spcPts val="0"/>
                        </a:spcBef>
                        <a:spcAft>
                          <a:spcPts val="0"/>
                        </a:spcAft>
                        <a:buNone/>
                      </a:pPr>
                      <a:r>
                        <a:rPr lang="tr" sz="800">
                          <a:solidFill>
                            <a:srgbClr val="252525"/>
                          </a:solidFill>
                          <a:highlight>
                            <a:srgbClr val="FFFFFF"/>
                          </a:highlight>
                          <a:latin typeface="Source Code Pro"/>
                          <a:ea typeface="Source Code Pro"/>
                          <a:cs typeface="Source Code Pro"/>
                          <a:sym typeface="Source Code Pro"/>
                        </a:rPr>
                        <a:t>Nükleer manyetik rezonans (NMR)</a:t>
                      </a:r>
                      <a:endParaRPr sz="800">
                        <a:latin typeface="Source Code Pro"/>
                        <a:ea typeface="Source Code Pro"/>
                        <a:cs typeface="Source Code Pro"/>
                        <a:sym typeface="Source Code Pro"/>
                      </a:endParaRPr>
                    </a:p>
                  </a:txBody>
                  <a:tcPr marT="91425" marB="91425" marR="91425" marL="91425"/>
                </a:tc>
                <a:tc>
                  <a:txBody>
                    <a:bodyPr/>
                    <a:lstStyle/>
                    <a:p>
                      <a:pPr indent="0" lvl="0" marL="0" rtl="0" algn="ctr">
                        <a:spcBef>
                          <a:spcPts val="0"/>
                        </a:spcBef>
                        <a:spcAft>
                          <a:spcPts val="0"/>
                        </a:spcAft>
                        <a:buNone/>
                      </a:pPr>
                      <a:r>
                        <a:rPr lang="tr" sz="800">
                          <a:solidFill>
                            <a:srgbClr val="252525"/>
                          </a:solidFill>
                          <a:highlight>
                            <a:srgbClr val="FFFFFF"/>
                          </a:highlight>
                          <a:latin typeface="Source Code Pro"/>
                          <a:ea typeface="Source Code Pro"/>
                          <a:cs typeface="Source Code Pro"/>
                          <a:sym typeface="Source Code Pro"/>
                        </a:rPr>
                        <a:t>Kütle spektrometresi (MS)</a:t>
                      </a:r>
                      <a:endParaRPr sz="800">
                        <a:latin typeface="Source Code Pro"/>
                        <a:ea typeface="Source Code Pro"/>
                        <a:cs typeface="Source Code Pro"/>
                        <a:sym typeface="Source Code Pro"/>
                      </a:endParaRPr>
                    </a:p>
                  </a:txBody>
                  <a:tcPr marT="91425" marB="91425" marR="91425" marL="91425"/>
                </a:tc>
              </a:tr>
              <a:tr h="246400">
                <a:tc>
                  <a:txBody>
                    <a:bodyPr/>
                    <a:lstStyle/>
                    <a:p>
                      <a:pPr indent="0" lvl="0" marL="0" rtl="0" algn="l">
                        <a:spcBef>
                          <a:spcPts val="0"/>
                        </a:spcBef>
                        <a:spcAft>
                          <a:spcPts val="0"/>
                        </a:spcAft>
                        <a:buNone/>
                      </a:pPr>
                      <a:r>
                        <a:rPr lang="tr" sz="800">
                          <a:latin typeface="Source Code Pro"/>
                          <a:ea typeface="Source Code Pro"/>
                          <a:cs typeface="Source Code Pro"/>
                          <a:sym typeface="Source Code Pro"/>
                        </a:rPr>
                        <a:t>Hassasiyet</a:t>
                      </a:r>
                      <a:endParaRPr sz="800">
                        <a:latin typeface="Source Code Pro"/>
                        <a:ea typeface="Source Code Pro"/>
                        <a:cs typeface="Source Code Pro"/>
                        <a:sym typeface="Source Code Pro"/>
                      </a:endParaRPr>
                    </a:p>
                  </a:txBody>
                  <a:tcPr marT="91425" marB="91425" marR="91425" marL="91425">
                    <a:lnB cap="flat" cmpd="sng">
                      <a:solidFill>
                        <a:srgbClr val="0D0D0D"/>
                      </a:solidFill>
                      <a:prstDash val="solid"/>
                      <a:round/>
                      <a:headEnd len="sm" w="sm" type="none"/>
                      <a:tailEnd len="sm" w="sm" type="none"/>
                    </a:lnB>
                  </a:tcPr>
                </a:tc>
                <a:tc>
                  <a:txBody>
                    <a:bodyPr/>
                    <a:lstStyle/>
                    <a:p>
                      <a:pPr indent="0" lvl="0" marL="0" rtl="0" algn="l">
                        <a:spcBef>
                          <a:spcPts val="0"/>
                        </a:spcBef>
                        <a:spcAft>
                          <a:spcPts val="0"/>
                        </a:spcAft>
                        <a:buNone/>
                      </a:pPr>
                      <a:r>
                        <a:rPr lang="tr" sz="800">
                          <a:latin typeface="Source Code Pro"/>
                          <a:ea typeface="Source Code Pro"/>
                          <a:cs typeface="Source Code Pro"/>
                          <a:sym typeface="Source Code Pro"/>
                        </a:rPr>
                        <a:t>Düşük</a:t>
                      </a:r>
                      <a:endParaRPr sz="800">
                        <a:latin typeface="Source Code Pro"/>
                        <a:ea typeface="Source Code Pro"/>
                        <a:cs typeface="Source Code Pro"/>
                        <a:sym typeface="Source Code Pro"/>
                      </a:endParaRPr>
                    </a:p>
                  </a:txBody>
                  <a:tcPr marT="91425" marB="91425" marR="91425" marL="91425">
                    <a:lnB cap="flat" cmpd="sng">
                      <a:solidFill>
                        <a:srgbClr val="0D0D0D"/>
                      </a:solidFill>
                      <a:prstDash val="solid"/>
                      <a:round/>
                      <a:headEnd len="sm" w="sm" type="none"/>
                      <a:tailEnd len="sm" w="sm" type="none"/>
                    </a:lnB>
                  </a:tcPr>
                </a:tc>
                <a:tc>
                  <a:txBody>
                    <a:bodyPr/>
                    <a:lstStyle/>
                    <a:p>
                      <a:pPr indent="0" lvl="0" marL="0" rtl="0" algn="l">
                        <a:spcBef>
                          <a:spcPts val="0"/>
                        </a:spcBef>
                        <a:spcAft>
                          <a:spcPts val="0"/>
                        </a:spcAft>
                        <a:buNone/>
                      </a:pPr>
                      <a:r>
                        <a:rPr lang="tr" sz="800">
                          <a:latin typeface="Source Code Pro"/>
                          <a:ea typeface="Source Code Pro"/>
                          <a:cs typeface="Source Code Pro"/>
                          <a:sym typeface="Source Code Pro"/>
                        </a:rPr>
                        <a:t>Yüksek</a:t>
                      </a:r>
                      <a:endParaRPr sz="800">
                        <a:latin typeface="Source Code Pro"/>
                        <a:ea typeface="Source Code Pro"/>
                        <a:cs typeface="Source Code Pro"/>
                        <a:sym typeface="Source Code Pro"/>
                      </a:endParaRPr>
                    </a:p>
                  </a:txBody>
                  <a:tcPr marT="91425" marB="91425" marR="91425" marL="91425">
                    <a:lnB cap="flat" cmpd="sng">
                      <a:solidFill>
                        <a:srgbClr val="0D0D0D"/>
                      </a:solidFill>
                      <a:prstDash val="solid"/>
                      <a:round/>
                      <a:headEnd len="sm" w="sm" type="none"/>
                      <a:tailEnd len="sm" w="sm" type="none"/>
                    </a:lnB>
                  </a:tcPr>
                </a:tc>
              </a:tr>
              <a:tr h="100000">
                <a:tc>
                  <a:txBody>
                    <a:bodyPr/>
                    <a:lstStyle/>
                    <a:p>
                      <a:pPr indent="0" lvl="0" marL="0" rtl="0" algn="l">
                        <a:lnSpc>
                          <a:spcPct val="171429"/>
                        </a:lnSpc>
                        <a:spcBef>
                          <a:spcPts val="0"/>
                        </a:spcBef>
                        <a:spcAft>
                          <a:spcPts val="0"/>
                        </a:spcAft>
                        <a:buNone/>
                      </a:pPr>
                      <a:r>
                        <a:rPr lang="tr" sz="800">
                          <a:solidFill>
                            <a:srgbClr val="0D0D0D"/>
                          </a:solidFill>
                          <a:highlight>
                            <a:srgbClr val="FFFFFF"/>
                          </a:highlight>
                          <a:latin typeface="Source Code Pro"/>
                          <a:ea typeface="Source Code Pro"/>
                          <a:cs typeface="Source Code Pro"/>
                          <a:sym typeface="Source Code Pro"/>
                        </a:rPr>
                        <a:t>Tekrarlanabilirlik</a:t>
                      </a:r>
                      <a:endParaRPr sz="800">
                        <a:solidFill>
                          <a:srgbClr val="0D0D0D"/>
                        </a:solidFill>
                        <a:highlight>
                          <a:srgbClr val="FFFFFF"/>
                        </a:highlight>
                        <a:latin typeface="Source Code Pro"/>
                        <a:ea typeface="Source Code Pro"/>
                        <a:cs typeface="Source Code Pro"/>
                        <a:sym typeface="Source Code Pro"/>
                      </a:endParaRPr>
                    </a:p>
                  </a:txBody>
                  <a:tcPr marT="91425" marB="91425" marR="91425" marL="91425" anchor="ctr">
                    <a:lnL cap="flat" cmpd="sng" w="6350">
                      <a:solidFill>
                        <a:srgbClr val="0D0D0D"/>
                      </a:solidFill>
                      <a:prstDash val="solid"/>
                      <a:round/>
                      <a:headEnd len="sm" w="sm" type="none"/>
                      <a:tailEnd len="sm" w="sm" type="none"/>
                    </a:lnL>
                    <a:lnR cap="flat" cmpd="sng" w="6350">
                      <a:solidFill>
                        <a:srgbClr val="0D0D0D"/>
                      </a:solidFill>
                      <a:prstDash val="solid"/>
                      <a:round/>
                      <a:headEnd len="sm" w="sm" type="none"/>
                      <a:tailEnd len="sm" w="sm" type="none"/>
                    </a:lnR>
                    <a:lnT cap="flat" cmpd="sng">
                      <a:solidFill>
                        <a:srgbClr val="0D0D0D"/>
                      </a:solidFill>
                      <a:prstDash val="solid"/>
                      <a:round/>
                      <a:headEnd len="sm" w="sm" type="none"/>
                      <a:tailEnd len="sm" w="sm" type="none"/>
                    </a:lnT>
                    <a:lnB cap="flat" cmpd="sng" w="6350">
                      <a:solidFill>
                        <a:srgbClr val="0D0D0D"/>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tr" sz="800">
                          <a:solidFill>
                            <a:srgbClr val="0D0D0D"/>
                          </a:solidFill>
                          <a:highlight>
                            <a:srgbClr val="FFFFFF"/>
                          </a:highlight>
                          <a:latin typeface="Source Code Pro"/>
                          <a:ea typeface="Source Code Pro"/>
                          <a:cs typeface="Source Code Pro"/>
                          <a:sym typeface="Source Code Pro"/>
                        </a:rPr>
                        <a:t>Çok yüksek</a:t>
                      </a:r>
                      <a:endParaRPr sz="800">
                        <a:solidFill>
                          <a:srgbClr val="0D0D0D"/>
                        </a:solidFill>
                        <a:highlight>
                          <a:srgbClr val="FFFFFF"/>
                        </a:highlight>
                        <a:latin typeface="Source Code Pro"/>
                        <a:ea typeface="Source Code Pro"/>
                        <a:cs typeface="Source Code Pro"/>
                        <a:sym typeface="Source Code Pro"/>
                      </a:endParaRPr>
                    </a:p>
                  </a:txBody>
                  <a:tcPr marT="91425" marB="91425" marR="91425" marL="91425" anchor="ctr">
                    <a:lnL cap="flat" cmpd="sng" w="6350">
                      <a:solidFill>
                        <a:srgbClr val="0D0D0D"/>
                      </a:solidFill>
                      <a:prstDash val="solid"/>
                      <a:round/>
                      <a:headEnd len="sm" w="sm" type="none"/>
                      <a:tailEnd len="sm" w="sm" type="none"/>
                    </a:lnL>
                    <a:lnR cap="flat" cmpd="sng" w="6350">
                      <a:solidFill>
                        <a:srgbClr val="0D0D0D"/>
                      </a:solidFill>
                      <a:prstDash val="solid"/>
                      <a:round/>
                      <a:headEnd len="sm" w="sm" type="none"/>
                      <a:tailEnd len="sm" w="sm" type="none"/>
                    </a:lnR>
                    <a:lnT cap="flat" cmpd="sng">
                      <a:solidFill>
                        <a:srgbClr val="0D0D0D"/>
                      </a:solidFill>
                      <a:prstDash val="solid"/>
                      <a:round/>
                      <a:headEnd len="sm" w="sm" type="none"/>
                      <a:tailEnd len="sm" w="sm" type="none"/>
                    </a:lnT>
                    <a:lnB cap="flat" cmpd="sng" w="6350">
                      <a:solidFill>
                        <a:srgbClr val="0D0D0D"/>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tr" sz="800">
                          <a:solidFill>
                            <a:srgbClr val="0D0D0D"/>
                          </a:solidFill>
                          <a:highlight>
                            <a:srgbClr val="FFFFFF"/>
                          </a:highlight>
                          <a:latin typeface="Source Code Pro"/>
                          <a:ea typeface="Source Code Pro"/>
                          <a:cs typeface="Source Code Pro"/>
                          <a:sym typeface="Source Code Pro"/>
                        </a:rPr>
                        <a:t>Ortalama</a:t>
                      </a:r>
                      <a:endParaRPr sz="800">
                        <a:solidFill>
                          <a:srgbClr val="0D0D0D"/>
                        </a:solidFill>
                        <a:highlight>
                          <a:srgbClr val="FFFFFF"/>
                        </a:highlight>
                        <a:latin typeface="Source Code Pro"/>
                        <a:ea typeface="Source Code Pro"/>
                        <a:cs typeface="Source Code Pro"/>
                        <a:sym typeface="Source Code Pro"/>
                      </a:endParaRPr>
                    </a:p>
                  </a:txBody>
                  <a:tcPr marT="91425" marB="91425" marR="91425" marL="91425" anchor="ctr">
                    <a:lnL cap="flat" cmpd="sng" w="6350">
                      <a:solidFill>
                        <a:srgbClr val="0D0D0D"/>
                      </a:solidFill>
                      <a:prstDash val="solid"/>
                      <a:round/>
                      <a:headEnd len="sm" w="sm" type="none"/>
                      <a:tailEnd len="sm" w="sm" type="none"/>
                    </a:lnL>
                    <a:lnR cap="flat" cmpd="sng" w="6350">
                      <a:solidFill>
                        <a:srgbClr val="0D0D0D"/>
                      </a:solidFill>
                      <a:prstDash val="solid"/>
                      <a:round/>
                      <a:headEnd len="sm" w="sm" type="none"/>
                      <a:tailEnd len="sm" w="sm" type="none"/>
                    </a:lnR>
                    <a:lnT cap="flat" cmpd="sng">
                      <a:solidFill>
                        <a:srgbClr val="0D0D0D"/>
                      </a:solidFill>
                      <a:prstDash val="solid"/>
                      <a:round/>
                      <a:headEnd len="sm" w="sm" type="none"/>
                      <a:tailEnd len="sm" w="sm" type="none"/>
                    </a:lnT>
                    <a:lnB cap="flat" cmpd="sng" w="6350">
                      <a:solidFill>
                        <a:srgbClr val="0D0D0D"/>
                      </a:solidFill>
                      <a:prstDash val="solid"/>
                      <a:round/>
                      <a:headEnd len="sm" w="sm" type="none"/>
                      <a:tailEnd len="sm" w="sm" type="none"/>
                    </a:lnB>
                  </a:tcPr>
                </a:tc>
              </a:tr>
              <a:tr h="244575">
                <a:tc>
                  <a:txBody>
                    <a:bodyPr/>
                    <a:lstStyle/>
                    <a:p>
                      <a:pPr indent="0" lvl="0" marL="0" rtl="0" algn="l">
                        <a:lnSpc>
                          <a:spcPct val="171429"/>
                        </a:lnSpc>
                        <a:spcBef>
                          <a:spcPts val="0"/>
                        </a:spcBef>
                        <a:spcAft>
                          <a:spcPts val="0"/>
                        </a:spcAft>
                        <a:buNone/>
                      </a:pPr>
                      <a:r>
                        <a:rPr lang="tr" sz="800">
                          <a:solidFill>
                            <a:srgbClr val="0D0D0D"/>
                          </a:solidFill>
                          <a:highlight>
                            <a:srgbClr val="FFFFFF"/>
                          </a:highlight>
                          <a:latin typeface="Source Code Pro"/>
                          <a:ea typeface="Source Code Pro"/>
                          <a:cs typeface="Source Code Pro"/>
                          <a:sym typeface="Source Code Pro"/>
                        </a:rPr>
                        <a:t>Algılanabilir Metabolit Sayısı</a:t>
                      </a:r>
                      <a:endParaRPr sz="800">
                        <a:solidFill>
                          <a:srgbClr val="0D0D0D"/>
                        </a:solidFill>
                        <a:highlight>
                          <a:srgbClr val="FFFFFF"/>
                        </a:highlight>
                        <a:latin typeface="Source Code Pro"/>
                        <a:ea typeface="Source Code Pro"/>
                        <a:cs typeface="Source Code Pro"/>
                        <a:sym typeface="Source Code Pro"/>
                      </a:endParaRPr>
                    </a:p>
                  </a:txBody>
                  <a:tcPr marT="91425" marB="91425" marR="91425" marL="91425" anchor="ctr">
                    <a:lnL cap="flat" cmpd="sng" w="6350">
                      <a:solidFill>
                        <a:srgbClr val="0D0D0D"/>
                      </a:solidFill>
                      <a:prstDash val="solid"/>
                      <a:round/>
                      <a:headEnd len="sm" w="sm" type="none"/>
                      <a:tailEnd len="sm" w="sm" type="none"/>
                    </a:lnL>
                    <a:lnR cap="flat" cmpd="sng" w="6350">
                      <a:solidFill>
                        <a:srgbClr val="0D0D0D"/>
                      </a:solidFill>
                      <a:prstDash val="solid"/>
                      <a:round/>
                      <a:headEnd len="sm" w="sm" type="none"/>
                      <a:tailEnd len="sm" w="sm" type="none"/>
                    </a:lnR>
                    <a:lnT cap="flat" cmpd="sng" w="6350">
                      <a:solidFill>
                        <a:srgbClr val="0D0D0D"/>
                      </a:solidFill>
                      <a:prstDash val="solid"/>
                      <a:round/>
                      <a:headEnd len="sm" w="sm" type="none"/>
                      <a:tailEnd len="sm" w="sm" type="none"/>
                    </a:lnT>
                    <a:lnB cap="flat" cmpd="sng" w="6350">
                      <a:solidFill>
                        <a:srgbClr val="0D0D0D"/>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tr" sz="800">
                          <a:solidFill>
                            <a:srgbClr val="0D0D0D"/>
                          </a:solidFill>
                          <a:highlight>
                            <a:srgbClr val="FFFFFF"/>
                          </a:highlight>
                          <a:latin typeface="Source Code Pro"/>
                          <a:ea typeface="Source Code Pro"/>
                          <a:cs typeface="Source Code Pro"/>
                          <a:sym typeface="Source Code Pro"/>
                        </a:rPr>
                        <a:t>30-100</a:t>
                      </a:r>
                      <a:endParaRPr sz="800">
                        <a:solidFill>
                          <a:srgbClr val="0D0D0D"/>
                        </a:solidFill>
                        <a:highlight>
                          <a:srgbClr val="FFFFFF"/>
                        </a:highlight>
                        <a:latin typeface="Source Code Pro"/>
                        <a:ea typeface="Source Code Pro"/>
                        <a:cs typeface="Source Code Pro"/>
                        <a:sym typeface="Source Code Pro"/>
                      </a:endParaRPr>
                    </a:p>
                  </a:txBody>
                  <a:tcPr marT="91425" marB="91425" marR="91425" marL="91425" anchor="ctr">
                    <a:lnL cap="flat" cmpd="sng" w="6350">
                      <a:solidFill>
                        <a:srgbClr val="0D0D0D"/>
                      </a:solidFill>
                      <a:prstDash val="solid"/>
                      <a:round/>
                      <a:headEnd len="sm" w="sm" type="none"/>
                      <a:tailEnd len="sm" w="sm" type="none"/>
                    </a:lnL>
                    <a:lnR cap="flat" cmpd="sng" w="6350">
                      <a:solidFill>
                        <a:srgbClr val="0D0D0D"/>
                      </a:solidFill>
                      <a:prstDash val="solid"/>
                      <a:round/>
                      <a:headEnd len="sm" w="sm" type="none"/>
                      <a:tailEnd len="sm" w="sm" type="none"/>
                    </a:lnR>
                    <a:lnT cap="flat" cmpd="sng" w="6350">
                      <a:solidFill>
                        <a:srgbClr val="0D0D0D"/>
                      </a:solidFill>
                      <a:prstDash val="solid"/>
                      <a:round/>
                      <a:headEnd len="sm" w="sm" type="none"/>
                      <a:tailEnd len="sm" w="sm" type="none"/>
                    </a:lnT>
                    <a:lnB cap="flat" cmpd="sng" w="6350">
                      <a:solidFill>
                        <a:srgbClr val="0D0D0D"/>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tr" sz="800">
                          <a:solidFill>
                            <a:srgbClr val="0D0D0D"/>
                          </a:solidFill>
                          <a:highlight>
                            <a:srgbClr val="FFFFFF"/>
                          </a:highlight>
                          <a:latin typeface="Source Code Pro"/>
                          <a:ea typeface="Source Code Pro"/>
                          <a:cs typeface="Source Code Pro"/>
                          <a:sym typeface="Source Code Pro"/>
                        </a:rPr>
                        <a:t>300-1000+ (GC-MS veya LC-MS kullanımına bağlı olarak)</a:t>
                      </a:r>
                      <a:endParaRPr sz="800">
                        <a:solidFill>
                          <a:srgbClr val="0D0D0D"/>
                        </a:solidFill>
                        <a:highlight>
                          <a:srgbClr val="FFFFFF"/>
                        </a:highlight>
                        <a:latin typeface="Source Code Pro"/>
                        <a:ea typeface="Source Code Pro"/>
                        <a:cs typeface="Source Code Pro"/>
                        <a:sym typeface="Source Code Pro"/>
                      </a:endParaRPr>
                    </a:p>
                  </a:txBody>
                  <a:tcPr marT="91425" marB="91425" marR="91425" marL="91425" anchor="ctr">
                    <a:lnL cap="flat" cmpd="sng" w="6350">
                      <a:solidFill>
                        <a:srgbClr val="0D0D0D"/>
                      </a:solidFill>
                      <a:prstDash val="solid"/>
                      <a:round/>
                      <a:headEnd len="sm" w="sm" type="none"/>
                      <a:tailEnd len="sm" w="sm" type="none"/>
                    </a:lnL>
                    <a:lnR cap="flat" cmpd="sng" w="6350">
                      <a:solidFill>
                        <a:srgbClr val="0D0D0D"/>
                      </a:solidFill>
                      <a:prstDash val="solid"/>
                      <a:round/>
                      <a:headEnd len="sm" w="sm" type="none"/>
                      <a:tailEnd len="sm" w="sm" type="none"/>
                    </a:lnR>
                    <a:lnT cap="flat" cmpd="sng" w="6350">
                      <a:solidFill>
                        <a:srgbClr val="0D0D0D"/>
                      </a:solidFill>
                      <a:prstDash val="solid"/>
                      <a:round/>
                      <a:headEnd len="sm" w="sm" type="none"/>
                      <a:tailEnd len="sm" w="sm" type="none"/>
                    </a:lnT>
                    <a:lnB cap="flat" cmpd="sng" w="6350">
                      <a:solidFill>
                        <a:srgbClr val="0D0D0D"/>
                      </a:solidFill>
                      <a:prstDash val="solid"/>
                      <a:round/>
                      <a:headEnd len="sm" w="sm" type="none"/>
                      <a:tailEnd len="sm" w="sm" type="none"/>
                    </a:lnB>
                  </a:tcPr>
                </a:tc>
              </a:tr>
              <a:tr h="100000">
                <a:tc>
                  <a:txBody>
                    <a:bodyPr/>
                    <a:lstStyle/>
                    <a:p>
                      <a:pPr indent="0" lvl="0" marL="0" rtl="0" algn="l">
                        <a:lnSpc>
                          <a:spcPct val="171429"/>
                        </a:lnSpc>
                        <a:spcBef>
                          <a:spcPts val="0"/>
                        </a:spcBef>
                        <a:spcAft>
                          <a:spcPts val="0"/>
                        </a:spcAft>
                        <a:buNone/>
                      </a:pPr>
                      <a:r>
                        <a:rPr lang="tr" sz="800">
                          <a:solidFill>
                            <a:srgbClr val="0D0D0D"/>
                          </a:solidFill>
                          <a:highlight>
                            <a:srgbClr val="FFFFFF"/>
                          </a:highlight>
                          <a:latin typeface="Source Code Pro"/>
                          <a:ea typeface="Source Code Pro"/>
                          <a:cs typeface="Source Code Pro"/>
                          <a:sym typeface="Source Code Pro"/>
                        </a:rPr>
                        <a:t>Hedefli Analiz</a:t>
                      </a:r>
                      <a:endParaRPr sz="800">
                        <a:solidFill>
                          <a:srgbClr val="0D0D0D"/>
                        </a:solidFill>
                        <a:highlight>
                          <a:srgbClr val="FFFFFF"/>
                        </a:highlight>
                        <a:latin typeface="Source Code Pro"/>
                        <a:ea typeface="Source Code Pro"/>
                        <a:cs typeface="Source Code Pro"/>
                        <a:sym typeface="Source Code Pro"/>
                      </a:endParaRPr>
                    </a:p>
                  </a:txBody>
                  <a:tcPr marT="91425" marB="91425" marR="91425" marL="91425" anchor="ctr">
                    <a:lnL cap="flat" cmpd="sng" w="6350">
                      <a:solidFill>
                        <a:srgbClr val="0D0D0D"/>
                      </a:solidFill>
                      <a:prstDash val="solid"/>
                      <a:round/>
                      <a:headEnd len="sm" w="sm" type="none"/>
                      <a:tailEnd len="sm" w="sm" type="none"/>
                    </a:lnL>
                    <a:lnR cap="flat" cmpd="sng" w="6350">
                      <a:solidFill>
                        <a:srgbClr val="0D0D0D"/>
                      </a:solidFill>
                      <a:prstDash val="solid"/>
                      <a:round/>
                      <a:headEnd len="sm" w="sm" type="none"/>
                      <a:tailEnd len="sm" w="sm" type="none"/>
                    </a:lnR>
                    <a:lnT cap="flat" cmpd="sng" w="6350">
                      <a:solidFill>
                        <a:srgbClr val="0D0D0D"/>
                      </a:solidFill>
                      <a:prstDash val="solid"/>
                      <a:round/>
                      <a:headEnd len="sm" w="sm" type="none"/>
                      <a:tailEnd len="sm" w="sm" type="none"/>
                    </a:lnT>
                    <a:lnB cap="flat" cmpd="sng" w="6350">
                      <a:solidFill>
                        <a:srgbClr val="0D0D0D"/>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tr" sz="800">
                          <a:solidFill>
                            <a:srgbClr val="0D0D0D"/>
                          </a:solidFill>
                          <a:highlight>
                            <a:srgbClr val="FFFFFF"/>
                          </a:highlight>
                          <a:latin typeface="Source Code Pro"/>
                          <a:ea typeface="Source Code Pro"/>
                          <a:cs typeface="Source Code Pro"/>
                          <a:sym typeface="Source Code Pro"/>
                        </a:rPr>
                        <a:t>Hedefli analiz için optimal değil</a:t>
                      </a:r>
                      <a:endParaRPr sz="800">
                        <a:solidFill>
                          <a:srgbClr val="0D0D0D"/>
                        </a:solidFill>
                        <a:highlight>
                          <a:srgbClr val="FFFFFF"/>
                        </a:highlight>
                        <a:latin typeface="Source Code Pro"/>
                        <a:ea typeface="Source Code Pro"/>
                        <a:cs typeface="Source Code Pro"/>
                        <a:sym typeface="Source Code Pro"/>
                      </a:endParaRPr>
                    </a:p>
                  </a:txBody>
                  <a:tcPr marT="91425" marB="91425" marR="91425" marL="91425" anchor="ctr">
                    <a:lnL cap="flat" cmpd="sng" w="6350">
                      <a:solidFill>
                        <a:srgbClr val="0D0D0D"/>
                      </a:solidFill>
                      <a:prstDash val="solid"/>
                      <a:round/>
                      <a:headEnd len="sm" w="sm" type="none"/>
                      <a:tailEnd len="sm" w="sm" type="none"/>
                    </a:lnL>
                    <a:lnR cap="flat" cmpd="sng" w="6350">
                      <a:solidFill>
                        <a:srgbClr val="0D0D0D"/>
                      </a:solidFill>
                      <a:prstDash val="solid"/>
                      <a:round/>
                      <a:headEnd len="sm" w="sm" type="none"/>
                      <a:tailEnd len="sm" w="sm" type="none"/>
                    </a:lnR>
                    <a:lnT cap="flat" cmpd="sng" w="6350">
                      <a:solidFill>
                        <a:srgbClr val="0D0D0D"/>
                      </a:solidFill>
                      <a:prstDash val="solid"/>
                      <a:round/>
                      <a:headEnd len="sm" w="sm" type="none"/>
                      <a:tailEnd len="sm" w="sm" type="none"/>
                    </a:lnT>
                    <a:lnB cap="flat" cmpd="sng" w="6350">
                      <a:solidFill>
                        <a:srgbClr val="0D0D0D"/>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tr" sz="800">
                          <a:solidFill>
                            <a:srgbClr val="0D0D0D"/>
                          </a:solidFill>
                          <a:highlight>
                            <a:srgbClr val="FFFFFF"/>
                          </a:highlight>
                          <a:latin typeface="Source Code Pro"/>
                          <a:ea typeface="Source Code Pro"/>
                          <a:cs typeface="Source Code Pro"/>
                          <a:sym typeface="Source Code Pro"/>
                        </a:rPr>
                        <a:t>NMR'den daha iyi hedefli analiz için</a:t>
                      </a:r>
                      <a:endParaRPr sz="800">
                        <a:solidFill>
                          <a:srgbClr val="0D0D0D"/>
                        </a:solidFill>
                        <a:highlight>
                          <a:srgbClr val="FFFFFF"/>
                        </a:highlight>
                        <a:latin typeface="Source Code Pro"/>
                        <a:ea typeface="Source Code Pro"/>
                        <a:cs typeface="Source Code Pro"/>
                        <a:sym typeface="Source Code Pro"/>
                      </a:endParaRPr>
                    </a:p>
                  </a:txBody>
                  <a:tcPr marT="91425" marB="91425" marR="91425" marL="91425" anchor="ctr">
                    <a:lnL cap="flat" cmpd="sng" w="6350">
                      <a:solidFill>
                        <a:srgbClr val="0D0D0D"/>
                      </a:solidFill>
                      <a:prstDash val="solid"/>
                      <a:round/>
                      <a:headEnd len="sm" w="sm" type="none"/>
                      <a:tailEnd len="sm" w="sm" type="none"/>
                    </a:lnL>
                    <a:lnR cap="flat" cmpd="sng" w="6350">
                      <a:solidFill>
                        <a:srgbClr val="0D0D0D"/>
                      </a:solidFill>
                      <a:prstDash val="solid"/>
                      <a:round/>
                      <a:headEnd len="sm" w="sm" type="none"/>
                      <a:tailEnd len="sm" w="sm" type="none"/>
                    </a:lnR>
                    <a:lnT cap="flat" cmpd="sng" w="6350">
                      <a:solidFill>
                        <a:srgbClr val="0D0D0D"/>
                      </a:solidFill>
                      <a:prstDash val="solid"/>
                      <a:round/>
                      <a:headEnd len="sm" w="sm" type="none"/>
                      <a:tailEnd len="sm" w="sm" type="none"/>
                    </a:lnT>
                    <a:lnB cap="flat" cmpd="sng" w="6350">
                      <a:solidFill>
                        <a:srgbClr val="0D0D0D"/>
                      </a:solidFill>
                      <a:prstDash val="solid"/>
                      <a:round/>
                      <a:headEnd len="sm" w="sm" type="none"/>
                      <a:tailEnd len="sm" w="sm" type="none"/>
                    </a:lnB>
                  </a:tcPr>
                </a:tc>
              </a:tr>
              <a:tr h="100000">
                <a:tc>
                  <a:txBody>
                    <a:bodyPr/>
                    <a:lstStyle/>
                    <a:p>
                      <a:pPr indent="0" lvl="0" marL="0" rtl="0" algn="l">
                        <a:lnSpc>
                          <a:spcPct val="171429"/>
                        </a:lnSpc>
                        <a:spcBef>
                          <a:spcPts val="0"/>
                        </a:spcBef>
                        <a:spcAft>
                          <a:spcPts val="0"/>
                        </a:spcAft>
                        <a:buNone/>
                      </a:pPr>
                      <a:r>
                        <a:rPr lang="tr" sz="800">
                          <a:solidFill>
                            <a:srgbClr val="0D0D0D"/>
                          </a:solidFill>
                          <a:highlight>
                            <a:srgbClr val="FFFFFF"/>
                          </a:highlight>
                          <a:latin typeface="Source Code Pro"/>
                          <a:ea typeface="Source Code Pro"/>
                          <a:cs typeface="Source Code Pro"/>
                          <a:sym typeface="Source Code Pro"/>
                        </a:rPr>
                        <a:t>Örnek Hazırlığı</a:t>
                      </a:r>
                      <a:endParaRPr sz="800">
                        <a:solidFill>
                          <a:srgbClr val="0D0D0D"/>
                        </a:solidFill>
                        <a:highlight>
                          <a:srgbClr val="FFFFFF"/>
                        </a:highlight>
                        <a:latin typeface="Source Code Pro"/>
                        <a:ea typeface="Source Code Pro"/>
                        <a:cs typeface="Source Code Pro"/>
                        <a:sym typeface="Source Code Pro"/>
                      </a:endParaRPr>
                    </a:p>
                  </a:txBody>
                  <a:tcPr marT="91425" marB="91425" marR="91425" marL="91425" anchor="ctr">
                    <a:lnL cap="flat" cmpd="sng" w="6350">
                      <a:solidFill>
                        <a:srgbClr val="0D0D0D"/>
                      </a:solidFill>
                      <a:prstDash val="solid"/>
                      <a:round/>
                      <a:headEnd len="sm" w="sm" type="none"/>
                      <a:tailEnd len="sm" w="sm" type="none"/>
                    </a:lnL>
                    <a:lnR cap="flat" cmpd="sng" w="6350">
                      <a:solidFill>
                        <a:srgbClr val="0D0D0D"/>
                      </a:solidFill>
                      <a:prstDash val="solid"/>
                      <a:round/>
                      <a:headEnd len="sm" w="sm" type="none"/>
                      <a:tailEnd len="sm" w="sm" type="none"/>
                    </a:lnR>
                    <a:lnT cap="flat" cmpd="sng" w="6350">
                      <a:solidFill>
                        <a:srgbClr val="0D0D0D"/>
                      </a:solidFill>
                      <a:prstDash val="solid"/>
                      <a:round/>
                      <a:headEnd len="sm" w="sm" type="none"/>
                      <a:tailEnd len="sm" w="sm" type="none"/>
                    </a:lnT>
                    <a:lnB cap="flat" cmpd="sng" w="6350">
                      <a:solidFill>
                        <a:srgbClr val="0D0D0D"/>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tr" sz="800">
                          <a:solidFill>
                            <a:srgbClr val="0D0D0D"/>
                          </a:solidFill>
                          <a:highlight>
                            <a:srgbClr val="FFFFFF"/>
                          </a:highlight>
                          <a:latin typeface="Source Code Pro"/>
                          <a:ea typeface="Source Code Pro"/>
                          <a:cs typeface="Source Code Pro"/>
                          <a:sym typeface="Source Code Pro"/>
                        </a:rPr>
                        <a:t>Minimal örnek hazırlığı gerektirir</a:t>
                      </a:r>
                      <a:endParaRPr sz="800">
                        <a:solidFill>
                          <a:srgbClr val="0D0D0D"/>
                        </a:solidFill>
                        <a:highlight>
                          <a:srgbClr val="FFFFFF"/>
                        </a:highlight>
                        <a:latin typeface="Source Code Pro"/>
                        <a:ea typeface="Source Code Pro"/>
                        <a:cs typeface="Source Code Pro"/>
                        <a:sym typeface="Source Code Pro"/>
                      </a:endParaRPr>
                    </a:p>
                  </a:txBody>
                  <a:tcPr marT="91425" marB="91425" marR="91425" marL="91425" anchor="ctr">
                    <a:lnL cap="flat" cmpd="sng" w="6350">
                      <a:solidFill>
                        <a:srgbClr val="0D0D0D"/>
                      </a:solidFill>
                      <a:prstDash val="solid"/>
                      <a:round/>
                      <a:headEnd len="sm" w="sm" type="none"/>
                      <a:tailEnd len="sm" w="sm" type="none"/>
                    </a:lnL>
                    <a:lnR cap="flat" cmpd="sng" w="6350">
                      <a:solidFill>
                        <a:srgbClr val="0D0D0D"/>
                      </a:solidFill>
                      <a:prstDash val="solid"/>
                      <a:round/>
                      <a:headEnd len="sm" w="sm" type="none"/>
                      <a:tailEnd len="sm" w="sm" type="none"/>
                    </a:lnR>
                    <a:lnT cap="flat" cmpd="sng" w="6350">
                      <a:solidFill>
                        <a:srgbClr val="0D0D0D"/>
                      </a:solidFill>
                      <a:prstDash val="solid"/>
                      <a:round/>
                      <a:headEnd len="sm" w="sm" type="none"/>
                      <a:tailEnd len="sm" w="sm" type="none"/>
                    </a:lnT>
                    <a:lnB cap="flat" cmpd="sng" w="6350">
                      <a:solidFill>
                        <a:srgbClr val="0D0D0D"/>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tr" sz="800">
                          <a:solidFill>
                            <a:srgbClr val="0D0D0D"/>
                          </a:solidFill>
                          <a:highlight>
                            <a:srgbClr val="FFFFFF"/>
                          </a:highlight>
                          <a:latin typeface="Source Code Pro"/>
                          <a:ea typeface="Source Code Pro"/>
                          <a:cs typeface="Source Code Pro"/>
                          <a:sym typeface="Source Code Pro"/>
                        </a:rPr>
                        <a:t>Daha karmaşık örnek hazırlığı gerektirir</a:t>
                      </a:r>
                      <a:endParaRPr sz="800">
                        <a:solidFill>
                          <a:srgbClr val="0D0D0D"/>
                        </a:solidFill>
                        <a:highlight>
                          <a:srgbClr val="FFFFFF"/>
                        </a:highlight>
                        <a:latin typeface="Source Code Pro"/>
                        <a:ea typeface="Source Code Pro"/>
                        <a:cs typeface="Source Code Pro"/>
                        <a:sym typeface="Source Code Pro"/>
                      </a:endParaRPr>
                    </a:p>
                  </a:txBody>
                  <a:tcPr marT="91425" marB="91425" marR="91425" marL="91425" anchor="ctr">
                    <a:lnL cap="flat" cmpd="sng" w="6350">
                      <a:solidFill>
                        <a:srgbClr val="0D0D0D"/>
                      </a:solidFill>
                      <a:prstDash val="solid"/>
                      <a:round/>
                      <a:headEnd len="sm" w="sm" type="none"/>
                      <a:tailEnd len="sm" w="sm" type="none"/>
                    </a:lnL>
                    <a:lnR cap="flat" cmpd="sng" w="6350">
                      <a:solidFill>
                        <a:srgbClr val="0D0D0D"/>
                      </a:solidFill>
                      <a:prstDash val="solid"/>
                      <a:round/>
                      <a:headEnd len="sm" w="sm" type="none"/>
                      <a:tailEnd len="sm" w="sm" type="none"/>
                    </a:lnR>
                    <a:lnT cap="flat" cmpd="sng" w="6350">
                      <a:solidFill>
                        <a:srgbClr val="0D0D0D"/>
                      </a:solidFill>
                      <a:prstDash val="solid"/>
                      <a:round/>
                      <a:headEnd len="sm" w="sm" type="none"/>
                      <a:tailEnd len="sm" w="sm" type="none"/>
                    </a:lnT>
                    <a:lnB cap="flat" cmpd="sng" w="6350">
                      <a:solidFill>
                        <a:srgbClr val="0D0D0D"/>
                      </a:solidFill>
                      <a:prstDash val="solid"/>
                      <a:round/>
                      <a:headEnd len="sm" w="sm" type="none"/>
                      <a:tailEnd len="sm" w="sm" type="none"/>
                    </a:lnB>
                  </a:tcPr>
                </a:tc>
              </a:tr>
              <a:tr h="100000">
                <a:tc>
                  <a:txBody>
                    <a:bodyPr/>
                    <a:lstStyle/>
                    <a:p>
                      <a:pPr indent="0" lvl="0" marL="0" rtl="0" algn="l">
                        <a:lnSpc>
                          <a:spcPct val="171429"/>
                        </a:lnSpc>
                        <a:spcBef>
                          <a:spcPts val="0"/>
                        </a:spcBef>
                        <a:spcAft>
                          <a:spcPts val="0"/>
                        </a:spcAft>
                        <a:buNone/>
                      </a:pPr>
                      <a:r>
                        <a:rPr lang="tr" sz="800">
                          <a:solidFill>
                            <a:srgbClr val="0D0D0D"/>
                          </a:solidFill>
                          <a:highlight>
                            <a:srgbClr val="FFFFFF"/>
                          </a:highlight>
                          <a:latin typeface="Source Code Pro"/>
                          <a:ea typeface="Source Code Pro"/>
                          <a:cs typeface="Source Code Pro"/>
                          <a:sym typeface="Source Code Pro"/>
                        </a:rPr>
                        <a:t>Doku Ekstraksiyonu</a:t>
                      </a:r>
                      <a:endParaRPr sz="800">
                        <a:solidFill>
                          <a:srgbClr val="0D0D0D"/>
                        </a:solidFill>
                        <a:highlight>
                          <a:srgbClr val="FFFFFF"/>
                        </a:highlight>
                        <a:latin typeface="Source Code Pro"/>
                        <a:ea typeface="Source Code Pro"/>
                        <a:cs typeface="Source Code Pro"/>
                        <a:sym typeface="Source Code Pro"/>
                      </a:endParaRPr>
                    </a:p>
                  </a:txBody>
                  <a:tcPr marT="91425" marB="91425" marR="91425" marL="91425" anchor="ctr">
                    <a:lnL cap="flat" cmpd="sng" w="6350">
                      <a:solidFill>
                        <a:srgbClr val="0D0D0D"/>
                      </a:solidFill>
                      <a:prstDash val="solid"/>
                      <a:round/>
                      <a:headEnd len="sm" w="sm" type="none"/>
                      <a:tailEnd len="sm" w="sm" type="none"/>
                    </a:lnL>
                    <a:lnR cap="flat" cmpd="sng" w="6350">
                      <a:solidFill>
                        <a:srgbClr val="0D0D0D"/>
                      </a:solidFill>
                      <a:prstDash val="solid"/>
                      <a:round/>
                      <a:headEnd len="sm" w="sm" type="none"/>
                      <a:tailEnd len="sm" w="sm" type="none"/>
                    </a:lnR>
                    <a:lnT cap="flat" cmpd="sng" w="6350">
                      <a:solidFill>
                        <a:srgbClr val="0D0D0D"/>
                      </a:solidFill>
                      <a:prstDash val="solid"/>
                      <a:round/>
                      <a:headEnd len="sm" w="sm" type="none"/>
                      <a:tailEnd len="sm" w="sm" type="none"/>
                    </a:lnT>
                    <a:lnB cap="flat" cmpd="sng" w="6350">
                      <a:solidFill>
                        <a:srgbClr val="0D0D0D"/>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tr" sz="800">
                          <a:solidFill>
                            <a:srgbClr val="0D0D0D"/>
                          </a:solidFill>
                          <a:highlight>
                            <a:srgbClr val="FFFFFF"/>
                          </a:highlight>
                          <a:latin typeface="Source Code Pro"/>
                          <a:ea typeface="Source Code Pro"/>
                          <a:cs typeface="Source Code Pro"/>
                          <a:sym typeface="Source Code Pro"/>
                        </a:rPr>
                        <a:t>Gerekmez - dokular doğrudan analiz edilebilir</a:t>
                      </a:r>
                      <a:endParaRPr sz="800">
                        <a:solidFill>
                          <a:srgbClr val="0D0D0D"/>
                        </a:solidFill>
                        <a:highlight>
                          <a:srgbClr val="FFFFFF"/>
                        </a:highlight>
                        <a:latin typeface="Source Code Pro"/>
                        <a:ea typeface="Source Code Pro"/>
                        <a:cs typeface="Source Code Pro"/>
                        <a:sym typeface="Source Code Pro"/>
                      </a:endParaRPr>
                    </a:p>
                  </a:txBody>
                  <a:tcPr marT="91425" marB="91425" marR="91425" marL="91425" anchor="ctr">
                    <a:lnL cap="flat" cmpd="sng" w="6350">
                      <a:solidFill>
                        <a:srgbClr val="0D0D0D"/>
                      </a:solidFill>
                      <a:prstDash val="solid"/>
                      <a:round/>
                      <a:headEnd len="sm" w="sm" type="none"/>
                      <a:tailEnd len="sm" w="sm" type="none"/>
                    </a:lnL>
                    <a:lnR cap="flat" cmpd="sng" w="6350">
                      <a:solidFill>
                        <a:srgbClr val="0D0D0D"/>
                      </a:solidFill>
                      <a:prstDash val="solid"/>
                      <a:round/>
                      <a:headEnd len="sm" w="sm" type="none"/>
                      <a:tailEnd len="sm" w="sm" type="none"/>
                    </a:lnR>
                    <a:lnT cap="flat" cmpd="sng" w="6350">
                      <a:solidFill>
                        <a:srgbClr val="0D0D0D"/>
                      </a:solidFill>
                      <a:prstDash val="solid"/>
                      <a:round/>
                      <a:headEnd len="sm" w="sm" type="none"/>
                      <a:tailEnd len="sm" w="sm" type="none"/>
                    </a:lnT>
                    <a:lnB cap="flat" cmpd="sng" w="6350">
                      <a:solidFill>
                        <a:srgbClr val="0D0D0D"/>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tr" sz="800">
                          <a:solidFill>
                            <a:srgbClr val="0D0D0D"/>
                          </a:solidFill>
                          <a:highlight>
                            <a:srgbClr val="FFFFFF"/>
                          </a:highlight>
                          <a:latin typeface="Source Code Pro"/>
                          <a:ea typeface="Source Code Pro"/>
                          <a:cs typeface="Source Code Pro"/>
                          <a:sym typeface="Source Code Pro"/>
                        </a:rPr>
                        <a:t>Doku ekstraksiyonu gerektirir</a:t>
                      </a:r>
                      <a:endParaRPr sz="800">
                        <a:solidFill>
                          <a:srgbClr val="0D0D0D"/>
                        </a:solidFill>
                        <a:highlight>
                          <a:srgbClr val="FFFFFF"/>
                        </a:highlight>
                        <a:latin typeface="Source Code Pro"/>
                        <a:ea typeface="Source Code Pro"/>
                        <a:cs typeface="Source Code Pro"/>
                        <a:sym typeface="Source Code Pro"/>
                      </a:endParaRPr>
                    </a:p>
                  </a:txBody>
                  <a:tcPr marT="91425" marB="91425" marR="91425" marL="91425" anchor="ctr">
                    <a:lnL cap="flat" cmpd="sng" w="6350">
                      <a:solidFill>
                        <a:srgbClr val="0D0D0D"/>
                      </a:solidFill>
                      <a:prstDash val="solid"/>
                      <a:round/>
                      <a:headEnd len="sm" w="sm" type="none"/>
                      <a:tailEnd len="sm" w="sm" type="none"/>
                    </a:lnL>
                    <a:lnR cap="flat" cmpd="sng" w="6350">
                      <a:solidFill>
                        <a:srgbClr val="0D0D0D"/>
                      </a:solidFill>
                      <a:prstDash val="solid"/>
                      <a:round/>
                      <a:headEnd len="sm" w="sm" type="none"/>
                      <a:tailEnd len="sm" w="sm" type="none"/>
                    </a:lnR>
                    <a:lnT cap="flat" cmpd="sng" w="6350">
                      <a:solidFill>
                        <a:srgbClr val="0D0D0D"/>
                      </a:solidFill>
                      <a:prstDash val="solid"/>
                      <a:round/>
                      <a:headEnd len="sm" w="sm" type="none"/>
                      <a:tailEnd len="sm" w="sm" type="none"/>
                    </a:lnT>
                    <a:lnB cap="flat" cmpd="sng" w="6350">
                      <a:solidFill>
                        <a:srgbClr val="0D0D0D"/>
                      </a:solidFill>
                      <a:prstDash val="solid"/>
                      <a:round/>
                      <a:headEnd len="sm" w="sm" type="none"/>
                      <a:tailEnd len="sm" w="sm" type="none"/>
                    </a:lnB>
                  </a:tcPr>
                </a:tc>
              </a:tr>
              <a:tr h="588175">
                <a:tc>
                  <a:txBody>
                    <a:bodyPr/>
                    <a:lstStyle/>
                    <a:p>
                      <a:pPr indent="0" lvl="0" marL="0" rtl="0" algn="l">
                        <a:lnSpc>
                          <a:spcPct val="171429"/>
                        </a:lnSpc>
                        <a:spcBef>
                          <a:spcPts val="0"/>
                        </a:spcBef>
                        <a:spcAft>
                          <a:spcPts val="0"/>
                        </a:spcAft>
                        <a:buNone/>
                      </a:pPr>
                      <a:r>
                        <a:rPr lang="tr" sz="800">
                          <a:solidFill>
                            <a:srgbClr val="0D0D0D"/>
                          </a:solidFill>
                          <a:highlight>
                            <a:srgbClr val="FFFFFF"/>
                          </a:highlight>
                          <a:latin typeface="Source Code Pro"/>
                          <a:ea typeface="Source Code Pro"/>
                          <a:cs typeface="Source Code Pro"/>
                          <a:sym typeface="Source Code Pro"/>
                        </a:rPr>
                        <a:t>Örnek Analiz Süresi</a:t>
                      </a:r>
                      <a:endParaRPr sz="800">
                        <a:solidFill>
                          <a:srgbClr val="0D0D0D"/>
                        </a:solidFill>
                        <a:highlight>
                          <a:srgbClr val="FFFFFF"/>
                        </a:highlight>
                        <a:latin typeface="Source Code Pro"/>
                        <a:ea typeface="Source Code Pro"/>
                        <a:cs typeface="Source Code Pro"/>
                        <a:sym typeface="Source Code Pro"/>
                      </a:endParaRPr>
                    </a:p>
                  </a:txBody>
                  <a:tcPr marT="91425" marB="91425" marR="91425" marL="91425" anchor="ctr">
                    <a:lnL cap="flat" cmpd="sng" w="6350">
                      <a:solidFill>
                        <a:srgbClr val="0D0D0D"/>
                      </a:solidFill>
                      <a:prstDash val="solid"/>
                      <a:round/>
                      <a:headEnd len="sm" w="sm" type="none"/>
                      <a:tailEnd len="sm" w="sm" type="none"/>
                    </a:lnL>
                    <a:lnR cap="flat" cmpd="sng" w="6350">
                      <a:solidFill>
                        <a:srgbClr val="0D0D0D"/>
                      </a:solidFill>
                      <a:prstDash val="solid"/>
                      <a:round/>
                      <a:headEnd len="sm" w="sm" type="none"/>
                      <a:tailEnd len="sm" w="sm" type="none"/>
                    </a:lnR>
                    <a:lnT cap="flat" cmpd="sng" w="6350">
                      <a:solidFill>
                        <a:srgbClr val="0D0D0D"/>
                      </a:solidFill>
                      <a:prstDash val="solid"/>
                      <a:round/>
                      <a:headEnd len="sm" w="sm" type="none"/>
                      <a:tailEnd len="sm" w="sm" type="none"/>
                    </a:lnT>
                    <a:lnB cap="flat" cmpd="sng" w="6350">
                      <a:solidFill>
                        <a:srgbClr val="0D0D0D"/>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tr" sz="800">
                          <a:solidFill>
                            <a:srgbClr val="0D0D0D"/>
                          </a:solidFill>
                          <a:highlight>
                            <a:srgbClr val="FFFFFF"/>
                          </a:highlight>
                          <a:latin typeface="Source Code Pro"/>
                          <a:ea typeface="Source Code Pro"/>
                          <a:cs typeface="Source Code Pro"/>
                          <a:sym typeface="Source Code Pro"/>
                        </a:rPr>
                        <a:t>Hızlı - tüm örnek bir ölçümde analiz edilebilir</a:t>
                      </a:r>
                      <a:endParaRPr sz="800">
                        <a:solidFill>
                          <a:srgbClr val="0D0D0D"/>
                        </a:solidFill>
                        <a:highlight>
                          <a:srgbClr val="FFFFFF"/>
                        </a:highlight>
                        <a:latin typeface="Source Code Pro"/>
                        <a:ea typeface="Source Code Pro"/>
                        <a:cs typeface="Source Code Pro"/>
                        <a:sym typeface="Source Code Pro"/>
                      </a:endParaRPr>
                    </a:p>
                  </a:txBody>
                  <a:tcPr marT="91425" marB="91425" marR="91425" marL="91425" anchor="ctr">
                    <a:lnL cap="flat" cmpd="sng" w="6350">
                      <a:solidFill>
                        <a:srgbClr val="0D0D0D"/>
                      </a:solidFill>
                      <a:prstDash val="solid"/>
                      <a:round/>
                      <a:headEnd len="sm" w="sm" type="none"/>
                      <a:tailEnd len="sm" w="sm" type="none"/>
                    </a:lnL>
                    <a:lnR cap="flat" cmpd="sng" w="6350">
                      <a:solidFill>
                        <a:srgbClr val="0D0D0D"/>
                      </a:solidFill>
                      <a:prstDash val="solid"/>
                      <a:round/>
                      <a:headEnd len="sm" w="sm" type="none"/>
                      <a:tailEnd len="sm" w="sm" type="none"/>
                    </a:lnR>
                    <a:lnT cap="flat" cmpd="sng" w="6350">
                      <a:solidFill>
                        <a:srgbClr val="0D0D0D"/>
                      </a:solidFill>
                      <a:prstDash val="solid"/>
                      <a:round/>
                      <a:headEnd len="sm" w="sm" type="none"/>
                      <a:tailEnd len="sm" w="sm" type="none"/>
                    </a:lnT>
                    <a:lnB cap="flat" cmpd="sng" w="6350">
                      <a:solidFill>
                        <a:srgbClr val="0D0D0D"/>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tr" sz="800">
                          <a:solidFill>
                            <a:srgbClr val="0D0D0D"/>
                          </a:solidFill>
                          <a:highlight>
                            <a:srgbClr val="FFFFFF"/>
                          </a:highlight>
                          <a:latin typeface="Source Code Pro"/>
                          <a:ea typeface="Source Code Pro"/>
                          <a:cs typeface="Source Code Pro"/>
                          <a:sym typeface="Source Code Pro"/>
                        </a:rPr>
                        <a:t>NMR'den daha uzun - analiz edilen metabolitlere bağlı olarak farklı kromatografi teknikleri gerektirir</a:t>
                      </a:r>
                      <a:endParaRPr sz="800">
                        <a:solidFill>
                          <a:srgbClr val="0D0D0D"/>
                        </a:solidFill>
                        <a:highlight>
                          <a:srgbClr val="FFFFFF"/>
                        </a:highlight>
                        <a:latin typeface="Source Code Pro"/>
                        <a:ea typeface="Source Code Pro"/>
                        <a:cs typeface="Source Code Pro"/>
                        <a:sym typeface="Source Code Pro"/>
                      </a:endParaRPr>
                    </a:p>
                  </a:txBody>
                  <a:tcPr marT="91425" marB="91425" marR="91425" marL="91425" anchor="ctr">
                    <a:lnL cap="flat" cmpd="sng" w="6350">
                      <a:solidFill>
                        <a:srgbClr val="0D0D0D"/>
                      </a:solidFill>
                      <a:prstDash val="solid"/>
                      <a:round/>
                      <a:headEnd len="sm" w="sm" type="none"/>
                      <a:tailEnd len="sm" w="sm" type="none"/>
                    </a:lnL>
                    <a:lnR cap="flat" cmpd="sng" w="6350">
                      <a:solidFill>
                        <a:srgbClr val="0D0D0D"/>
                      </a:solidFill>
                      <a:prstDash val="solid"/>
                      <a:round/>
                      <a:headEnd len="sm" w="sm" type="none"/>
                      <a:tailEnd len="sm" w="sm" type="none"/>
                    </a:lnR>
                    <a:lnT cap="flat" cmpd="sng" w="6350">
                      <a:solidFill>
                        <a:srgbClr val="0D0D0D"/>
                      </a:solidFill>
                      <a:prstDash val="solid"/>
                      <a:round/>
                      <a:headEnd len="sm" w="sm" type="none"/>
                      <a:tailEnd len="sm" w="sm" type="none"/>
                    </a:lnT>
                    <a:lnB cap="flat" cmpd="sng" w="6350">
                      <a:solidFill>
                        <a:srgbClr val="0D0D0D"/>
                      </a:solidFill>
                      <a:prstDash val="solid"/>
                      <a:round/>
                      <a:headEnd len="sm" w="sm" type="none"/>
                      <a:tailEnd len="sm" w="sm" type="none"/>
                    </a:lnB>
                  </a:tcPr>
                </a:tc>
              </a:tr>
              <a:tr h="179100">
                <a:tc>
                  <a:txBody>
                    <a:bodyPr/>
                    <a:lstStyle/>
                    <a:p>
                      <a:pPr indent="0" lvl="0" marL="0" rtl="0" algn="l">
                        <a:lnSpc>
                          <a:spcPct val="171429"/>
                        </a:lnSpc>
                        <a:spcBef>
                          <a:spcPts val="0"/>
                        </a:spcBef>
                        <a:spcAft>
                          <a:spcPts val="0"/>
                        </a:spcAft>
                        <a:buNone/>
                      </a:pPr>
                      <a:r>
                        <a:rPr lang="tr" sz="800">
                          <a:solidFill>
                            <a:srgbClr val="0D0D0D"/>
                          </a:solidFill>
                          <a:highlight>
                            <a:srgbClr val="FFFFFF"/>
                          </a:highlight>
                          <a:latin typeface="Source Code Pro"/>
                          <a:ea typeface="Source Code Pro"/>
                          <a:cs typeface="Source Code Pro"/>
                          <a:sym typeface="Source Code Pro"/>
                        </a:rPr>
                        <a:t>Enstrüman Maliyeti</a:t>
                      </a:r>
                      <a:endParaRPr sz="800">
                        <a:solidFill>
                          <a:srgbClr val="0D0D0D"/>
                        </a:solidFill>
                        <a:highlight>
                          <a:srgbClr val="FFFFFF"/>
                        </a:highlight>
                        <a:latin typeface="Source Code Pro"/>
                        <a:ea typeface="Source Code Pro"/>
                        <a:cs typeface="Source Code Pro"/>
                        <a:sym typeface="Source Code Pro"/>
                      </a:endParaRPr>
                    </a:p>
                  </a:txBody>
                  <a:tcPr marT="91425" marB="91425" marR="91425" marL="91425" anchor="ctr">
                    <a:lnL cap="flat" cmpd="sng" w="6350">
                      <a:solidFill>
                        <a:srgbClr val="0D0D0D"/>
                      </a:solidFill>
                      <a:prstDash val="solid"/>
                      <a:round/>
                      <a:headEnd len="sm" w="sm" type="none"/>
                      <a:tailEnd len="sm" w="sm" type="none"/>
                    </a:lnL>
                    <a:lnR cap="flat" cmpd="sng" w="6350">
                      <a:solidFill>
                        <a:srgbClr val="0D0D0D"/>
                      </a:solidFill>
                      <a:prstDash val="solid"/>
                      <a:round/>
                      <a:headEnd len="sm" w="sm" type="none"/>
                      <a:tailEnd len="sm" w="sm" type="none"/>
                    </a:lnR>
                    <a:lnT cap="flat" cmpd="sng" w="6350">
                      <a:solidFill>
                        <a:srgbClr val="0D0D0D"/>
                      </a:solidFill>
                      <a:prstDash val="solid"/>
                      <a:round/>
                      <a:headEnd len="sm" w="sm" type="none"/>
                      <a:tailEnd len="sm" w="sm" type="none"/>
                    </a:lnT>
                    <a:lnB cap="flat" cmpd="sng" w="6350">
                      <a:solidFill>
                        <a:srgbClr val="0D0D0D"/>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tr" sz="800">
                          <a:solidFill>
                            <a:srgbClr val="0D0D0D"/>
                          </a:solidFill>
                          <a:highlight>
                            <a:srgbClr val="FFFFFF"/>
                          </a:highlight>
                          <a:latin typeface="Source Code Pro"/>
                          <a:ea typeface="Source Code Pro"/>
                          <a:cs typeface="Source Code Pro"/>
                          <a:sym typeface="Source Code Pro"/>
                        </a:rPr>
                        <a:t>MS'den daha pahalı ve daha fazla alan kaplar</a:t>
                      </a:r>
                      <a:endParaRPr sz="800">
                        <a:solidFill>
                          <a:srgbClr val="0D0D0D"/>
                        </a:solidFill>
                        <a:highlight>
                          <a:srgbClr val="FFFFFF"/>
                        </a:highlight>
                        <a:latin typeface="Source Code Pro"/>
                        <a:ea typeface="Source Code Pro"/>
                        <a:cs typeface="Source Code Pro"/>
                        <a:sym typeface="Source Code Pro"/>
                      </a:endParaRPr>
                    </a:p>
                  </a:txBody>
                  <a:tcPr marT="91425" marB="91425" marR="91425" marL="91425" anchor="ctr">
                    <a:lnL cap="flat" cmpd="sng" w="6350">
                      <a:solidFill>
                        <a:srgbClr val="0D0D0D"/>
                      </a:solidFill>
                      <a:prstDash val="solid"/>
                      <a:round/>
                      <a:headEnd len="sm" w="sm" type="none"/>
                      <a:tailEnd len="sm" w="sm" type="none"/>
                    </a:lnL>
                    <a:lnR cap="flat" cmpd="sng" w="6350">
                      <a:solidFill>
                        <a:srgbClr val="0D0D0D"/>
                      </a:solidFill>
                      <a:prstDash val="solid"/>
                      <a:round/>
                      <a:headEnd len="sm" w="sm" type="none"/>
                      <a:tailEnd len="sm" w="sm" type="none"/>
                    </a:lnR>
                    <a:lnT cap="flat" cmpd="sng" w="6350">
                      <a:solidFill>
                        <a:srgbClr val="0D0D0D"/>
                      </a:solidFill>
                      <a:prstDash val="solid"/>
                      <a:round/>
                      <a:headEnd len="sm" w="sm" type="none"/>
                      <a:tailEnd len="sm" w="sm" type="none"/>
                    </a:lnT>
                    <a:lnB cap="flat" cmpd="sng" w="6350">
                      <a:solidFill>
                        <a:srgbClr val="0D0D0D"/>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tr" sz="800">
                          <a:solidFill>
                            <a:srgbClr val="0D0D0D"/>
                          </a:solidFill>
                          <a:highlight>
                            <a:srgbClr val="FFFFFF"/>
                          </a:highlight>
                          <a:latin typeface="Source Code Pro"/>
                          <a:ea typeface="Source Code Pro"/>
                          <a:cs typeface="Source Code Pro"/>
                          <a:sym typeface="Source Code Pro"/>
                        </a:rPr>
                        <a:t>NMR'den daha ucuz ve daha az alan kaplar</a:t>
                      </a:r>
                      <a:endParaRPr sz="800">
                        <a:solidFill>
                          <a:srgbClr val="0D0D0D"/>
                        </a:solidFill>
                        <a:highlight>
                          <a:srgbClr val="FFFFFF"/>
                        </a:highlight>
                        <a:latin typeface="Source Code Pro"/>
                        <a:ea typeface="Source Code Pro"/>
                        <a:cs typeface="Source Code Pro"/>
                        <a:sym typeface="Source Code Pro"/>
                      </a:endParaRPr>
                    </a:p>
                  </a:txBody>
                  <a:tcPr marT="91425" marB="91425" marR="91425" marL="91425" anchor="ctr">
                    <a:lnL cap="flat" cmpd="sng" w="6350">
                      <a:solidFill>
                        <a:srgbClr val="0D0D0D"/>
                      </a:solidFill>
                      <a:prstDash val="solid"/>
                      <a:round/>
                      <a:headEnd len="sm" w="sm" type="none"/>
                      <a:tailEnd len="sm" w="sm" type="none"/>
                    </a:lnL>
                    <a:lnR cap="flat" cmpd="sng" w="6350">
                      <a:solidFill>
                        <a:srgbClr val="0D0D0D"/>
                      </a:solidFill>
                      <a:prstDash val="solid"/>
                      <a:round/>
                      <a:headEnd len="sm" w="sm" type="none"/>
                      <a:tailEnd len="sm" w="sm" type="none"/>
                    </a:lnR>
                    <a:lnT cap="flat" cmpd="sng" w="6350">
                      <a:solidFill>
                        <a:srgbClr val="0D0D0D"/>
                      </a:solidFill>
                      <a:prstDash val="solid"/>
                      <a:round/>
                      <a:headEnd len="sm" w="sm" type="none"/>
                      <a:tailEnd len="sm" w="sm" type="none"/>
                    </a:lnT>
                    <a:lnB cap="flat" cmpd="sng" w="6350">
                      <a:solidFill>
                        <a:srgbClr val="0D0D0D"/>
                      </a:solidFill>
                      <a:prstDash val="solid"/>
                      <a:round/>
                      <a:headEnd len="sm" w="sm" type="none"/>
                      <a:tailEnd len="sm" w="sm" type="none"/>
                    </a:lnB>
                  </a:tcPr>
                </a:tc>
              </a:tr>
              <a:tr h="381000">
                <a:tc>
                  <a:txBody>
                    <a:bodyPr/>
                    <a:lstStyle/>
                    <a:p>
                      <a:pPr indent="0" lvl="0" marL="0" rtl="0" algn="l">
                        <a:lnSpc>
                          <a:spcPct val="171429"/>
                        </a:lnSpc>
                        <a:spcBef>
                          <a:spcPts val="0"/>
                        </a:spcBef>
                        <a:spcAft>
                          <a:spcPts val="0"/>
                        </a:spcAft>
                        <a:buNone/>
                      </a:pPr>
                      <a:r>
                        <a:rPr lang="tr" sz="800">
                          <a:solidFill>
                            <a:srgbClr val="0D0D0D"/>
                          </a:solidFill>
                          <a:highlight>
                            <a:srgbClr val="FFFFFF"/>
                          </a:highlight>
                          <a:latin typeface="Source Code Pro"/>
                          <a:ea typeface="Source Code Pro"/>
                          <a:cs typeface="Source Code Pro"/>
                          <a:sym typeface="Source Code Pro"/>
                        </a:rPr>
                        <a:t>Örnek Maliyeti</a:t>
                      </a:r>
                      <a:endParaRPr sz="800">
                        <a:solidFill>
                          <a:srgbClr val="0D0D0D"/>
                        </a:solidFill>
                        <a:highlight>
                          <a:srgbClr val="FFFFFF"/>
                        </a:highlight>
                        <a:latin typeface="Source Code Pro"/>
                        <a:ea typeface="Source Code Pro"/>
                        <a:cs typeface="Source Code Pro"/>
                        <a:sym typeface="Source Code Pro"/>
                      </a:endParaRPr>
                    </a:p>
                  </a:txBody>
                  <a:tcPr marT="91425" marB="91425" marR="91425" marL="91425" anchor="ctr">
                    <a:lnL cap="flat" cmpd="sng" w="6350">
                      <a:solidFill>
                        <a:srgbClr val="0D0D0D"/>
                      </a:solidFill>
                      <a:prstDash val="solid"/>
                      <a:round/>
                      <a:headEnd len="sm" w="sm" type="none"/>
                      <a:tailEnd len="sm" w="sm" type="none"/>
                    </a:lnL>
                    <a:lnR cap="flat" cmpd="sng" w="6350">
                      <a:solidFill>
                        <a:srgbClr val="0D0D0D"/>
                      </a:solidFill>
                      <a:prstDash val="solid"/>
                      <a:round/>
                      <a:headEnd len="sm" w="sm" type="none"/>
                      <a:tailEnd len="sm" w="sm" type="none"/>
                    </a:lnR>
                    <a:lnT cap="flat" cmpd="sng" w="6350">
                      <a:solidFill>
                        <a:srgbClr val="0D0D0D"/>
                      </a:solidFill>
                      <a:prstDash val="solid"/>
                      <a:round/>
                      <a:headEnd len="sm" w="sm" type="none"/>
                      <a:tailEnd len="sm" w="sm" type="none"/>
                    </a:lnT>
                    <a:lnB cap="flat" cmpd="sng" w="6350">
                      <a:solidFill>
                        <a:srgbClr val="0D0D0D"/>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tr" sz="800">
                          <a:solidFill>
                            <a:srgbClr val="0D0D0D"/>
                          </a:solidFill>
                          <a:highlight>
                            <a:srgbClr val="FFFFFF"/>
                          </a:highlight>
                          <a:latin typeface="Source Code Pro"/>
                          <a:ea typeface="Source Code Pro"/>
                          <a:cs typeface="Source Code Pro"/>
                          <a:sym typeface="Source Code Pro"/>
                        </a:rPr>
                        <a:t>Düşük maliyetli</a:t>
                      </a:r>
                      <a:endParaRPr sz="800">
                        <a:solidFill>
                          <a:srgbClr val="0D0D0D"/>
                        </a:solidFill>
                        <a:highlight>
                          <a:srgbClr val="FFFFFF"/>
                        </a:highlight>
                        <a:latin typeface="Source Code Pro"/>
                        <a:ea typeface="Source Code Pro"/>
                        <a:cs typeface="Source Code Pro"/>
                        <a:sym typeface="Source Code Pro"/>
                      </a:endParaRPr>
                    </a:p>
                  </a:txBody>
                  <a:tcPr marT="91425" marB="91425" marR="91425" marL="91425" anchor="ctr">
                    <a:lnL cap="flat" cmpd="sng" w="6350">
                      <a:solidFill>
                        <a:srgbClr val="0D0D0D"/>
                      </a:solidFill>
                      <a:prstDash val="solid"/>
                      <a:round/>
                      <a:headEnd len="sm" w="sm" type="none"/>
                      <a:tailEnd len="sm" w="sm" type="none"/>
                    </a:lnL>
                    <a:lnR cap="flat" cmpd="sng" w="6350">
                      <a:solidFill>
                        <a:srgbClr val="0D0D0D"/>
                      </a:solidFill>
                      <a:prstDash val="solid"/>
                      <a:round/>
                      <a:headEnd len="sm" w="sm" type="none"/>
                      <a:tailEnd len="sm" w="sm" type="none"/>
                    </a:lnR>
                    <a:lnT cap="flat" cmpd="sng" w="6350">
                      <a:solidFill>
                        <a:srgbClr val="0D0D0D"/>
                      </a:solidFill>
                      <a:prstDash val="solid"/>
                      <a:round/>
                      <a:headEnd len="sm" w="sm" type="none"/>
                      <a:tailEnd len="sm" w="sm" type="none"/>
                    </a:lnT>
                    <a:lnB cap="flat" cmpd="sng" w="6350">
                      <a:solidFill>
                        <a:srgbClr val="0D0D0D"/>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tr" sz="800">
                          <a:solidFill>
                            <a:srgbClr val="0D0D0D"/>
                          </a:solidFill>
                          <a:highlight>
                            <a:srgbClr val="FFFFFF"/>
                          </a:highlight>
                          <a:latin typeface="Source Code Pro"/>
                          <a:ea typeface="Source Code Pro"/>
                          <a:cs typeface="Source Code Pro"/>
                          <a:sym typeface="Source Code Pro"/>
                        </a:rPr>
                        <a:t>Yüksek maliyetli</a:t>
                      </a:r>
                      <a:endParaRPr sz="800">
                        <a:solidFill>
                          <a:srgbClr val="0D0D0D"/>
                        </a:solidFill>
                        <a:highlight>
                          <a:srgbClr val="FFFFFF"/>
                        </a:highlight>
                        <a:latin typeface="Source Code Pro"/>
                        <a:ea typeface="Source Code Pro"/>
                        <a:cs typeface="Source Code Pro"/>
                        <a:sym typeface="Source Code Pro"/>
                      </a:endParaRPr>
                    </a:p>
                  </a:txBody>
                  <a:tcPr marT="91425" marB="91425" marR="91425" marL="91425" anchor="ctr">
                    <a:lnL cap="flat" cmpd="sng" w="6350">
                      <a:solidFill>
                        <a:srgbClr val="0D0D0D"/>
                      </a:solidFill>
                      <a:prstDash val="solid"/>
                      <a:round/>
                      <a:headEnd len="sm" w="sm" type="none"/>
                      <a:tailEnd len="sm" w="sm" type="none"/>
                    </a:lnL>
                    <a:lnR cap="flat" cmpd="sng" w="6350">
                      <a:solidFill>
                        <a:srgbClr val="0D0D0D"/>
                      </a:solidFill>
                      <a:prstDash val="solid"/>
                      <a:round/>
                      <a:headEnd len="sm" w="sm" type="none"/>
                      <a:tailEnd len="sm" w="sm" type="none"/>
                    </a:lnR>
                    <a:lnT cap="flat" cmpd="sng" w="6350">
                      <a:solidFill>
                        <a:srgbClr val="0D0D0D"/>
                      </a:solidFill>
                      <a:prstDash val="solid"/>
                      <a:round/>
                      <a:headEnd len="sm" w="sm" type="none"/>
                      <a:tailEnd len="sm" w="sm" type="none"/>
                    </a:lnT>
                    <a:lnB cap="flat" cmpd="sng" w="6350">
                      <a:solidFill>
                        <a:srgbClr val="0D0D0D"/>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112175"/>
            <a:ext cx="8520600" cy="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tr" sz="3459">
                <a:highlight>
                  <a:schemeClr val="dk1"/>
                </a:highlight>
              </a:rPr>
              <a:t>Veri İşleme</a:t>
            </a:r>
            <a:endParaRPr sz="3459">
              <a:highlight>
                <a:schemeClr val="dk1"/>
              </a:highlight>
            </a:endParaRPr>
          </a:p>
        </p:txBody>
      </p:sp>
      <p:sp>
        <p:nvSpPr>
          <p:cNvPr id="150" name="Google Shape;15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sp>
        <p:nvSpPr>
          <p:cNvPr id="151" name="Google Shape;151;p25"/>
          <p:cNvSpPr txBox="1"/>
          <p:nvPr>
            <p:ph idx="1" type="body"/>
          </p:nvPr>
        </p:nvSpPr>
        <p:spPr>
          <a:xfrm>
            <a:off x="311700" y="737075"/>
            <a:ext cx="8520600" cy="4009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tr">
                <a:solidFill>
                  <a:srgbClr val="0D0D0D"/>
                </a:solidFill>
                <a:highlight>
                  <a:srgbClr val="FFFFFF"/>
                </a:highlight>
              </a:rPr>
              <a:t>Veri işleme, edinilen veriden biyolojik olarak anlamlı bilgiler çıkarmayı amaçlar. </a:t>
            </a:r>
            <a:endParaRPr>
              <a:solidFill>
                <a:srgbClr val="0D0D0D"/>
              </a:solidFill>
              <a:highlight>
                <a:srgbClr val="FFFFFF"/>
              </a:highlight>
            </a:endParaRPr>
          </a:p>
          <a:p>
            <a:pPr indent="0" lvl="0" marL="0" rtl="0" algn="l">
              <a:spcBef>
                <a:spcPts val="1200"/>
              </a:spcBef>
              <a:spcAft>
                <a:spcPts val="0"/>
              </a:spcAft>
              <a:buNone/>
            </a:pPr>
            <a:r>
              <a:rPr lang="tr">
                <a:solidFill>
                  <a:srgbClr val="0D0D0D"/>
                </a:solidFill>
                <a:highlight>
                  <a:srgbClr val="FFFFFF"/>
                </a:highlight>
              </a:rPr>
              <a:t>MS ve NMR için birçok benzer adıma sahiptir. Bu adımları iyi anlamak, riski azaltmak veya yanıltıcı sonuçları önlemek için önemlidir. </a:t>
            </a:r>
            <a:endParaRPr>
              <a:solidFill>
                <a:srgbClr val="0D0D0D"/>
              </a:solidFill>
              <a:highlight>
                <a:srgbClr val="FFFFFF"/>
              </a:highlight>
            </a:endParaRPr>
          </a:p>
          <a:p>
            <a:pPr indent="0" lvl="0" marL="0" rtl="0" algn="l">
              <a:spcBef>
                <a:spcPts val="1200"/>
              </a:spcBef>
              <a:spcAft>
                <a:spcPts val="0"/>
              </a:spcAft>
              <a:buNone/>
            </a:pPr>
            <a:r>
              <a:rPr lang="tr">
                <a:solidFill>
                  <a:srgbClr val="0D0D0D"/>
                </a:solidFill>
                <a:highlight>
                  <a:srgbClr val="FFFFFF"/>
                </a:highlight>
              </a:rPr>
              <a:t>Tipik olarak, MS ve NMR metabolomik çalışmalarının sonuçları, bir özellik matrisi şeklinde sunulur. Bir özellik genellikle bir kimyasal bileşeni temsil eden bir tepe veya sinyaldir. Bu nedenle, bir özellik matrisi, her bir örneğin ilgili sinyallerin yoğunluklarını veya bolluklarını içerir ve metabolomik izlenimi tanımlar. </a:t>
            </a:r>
            <a:endParaRPr>
              <a:solidFill>
                <a:srgbClr val="0D0D0D"/>
              </a:solidFill>
              <a:highlight>
                <a:srgbClr val="FFFFFF"/>
              </a:highlight>
            </a:endParaRPr>
          </a:p>
          <a:p>
            <a:pPr indent="0" lvl="0" marL="0" rtl="0" algn="l">
              <a:spcBef>
                <a:spcPts val="1200"/>
              </a:spcBef>
              <a:spcAft>
                <a:spcPts val="1200"/>
              </a:spcAft>
              <a:buNone/>
            </a:pPr>
            <a:r>
              <a:rPr lang="tr">
                <a:solidFill>
                  <a:srgbClr val="0D0D0D"/>
                </a:solidFill>
                <a:highlight>
                  <a:srgbClr val="FFFFFF"/>
                </a:highlight>
              </a:rPr>
              <a:t>Bu özellik listesi genellikle belirlenmiş metabolitlerin yarı-kantitatif veya kantitatif değerlerini içerir. Matrisin transpozisyonları da yaygındır.</a:t>
            </a: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150625"/>
            <a:ext cx="8520600" cy="73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tr" sz="3400">
                <a:solidFill>
                  <a:srgbClr val="252525"/>
                </a:solidFill>
                <a:highlight>
                  <a:schemeClr val="dk1"/>
                </a:highlight>
              </a:rPr>
              <a:t>MS özellik matrisi örneği</a:t>
            </a:r>
            <a:endParaRPr sz="3400">
              <a:highlight>
                <a:schemeClr val="dk1"/>
              </a:highlight>
            </a:endParaRPr>
          </a:p>
        </p:txBody>
      </p:sp>
      <p:sp>
        <p:nvSpPr>
          <p:cNvPr id="157" name="Google Shape;15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pic>
        <p:nvPicPr>
          <p:cNvPr id="158" name="Google Shape;158;p26"/>
          <p:cNvPicPr preferRelativeResize="0"/>
          <p:nvPr/>
        </p:nvPicPr>
        <p:blipFill>
          <a:blip r:embed="rId3">
            <a:alphaModFix/>
          </a:blip>
          <a:stretch>
            <a:fillRect/>
          </a:stretch>
        </p:blipFill>
        <p:spPr>
          <a:xfrm>
            <a:off x="254025" y="793500"/>
            <a:ext cx="8578276" cy="3827650"/>
          </a:xfrm>
          <a:prstGeom prst="rect">
            <a:avLst/>
          </a:prstGeom>
          <a:noFill/>
          <a:ln>
            <a:noFill/>
          </a:ln>
        </p:spPr>
      </p:pic>
      <p:sp>
        <p:nvSpPr>
          <p:cNvPr id="159" name="Google Shape;159;p26"/>
          <p:cNvSpPr txBox="1"/>
          <p:nvPr>
            <p:ph type="title"/>
          </p:nvPr>
        </p:nvSpPr>
        <p:spPr>
          <a:xfrm>
            <a:off x="311700" y="4794200"/>
            <a:ext cx="8660700" cy="34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0" lang="tr" sz="914">
                <a:solidFill>
                  <a:srgbClr val="252525"/>
                </a:solidFill>
                <a:highlight>
                  <a:schemeClr val="accent4"/>
                </a:highlight>
                <a:latin typeface="Roboto"/>
                <a:ea typeface="Roboto"/>
                <a:cs typeface="Roboto"/>
                <a:sym typeface="Roboto"/>
              </a:rPr>
              <a:t>Şekil 4 </a:t>
            </a:r>
            <a:r>
              <a:rPr b="0" lang="tr" sz="914">
                <a:solidFill>
                  <a:srgbClr val="252525"/>
                </a:solidFill>
                <a:highlight>
                  <a:schemeClr val="accent4"/>
                </a:highlight>
                <a:latin typeface="Roboto"/>
                <a:ea typeface="Roboto"/>
                <a:cs typeface="Roboto"/>
                <a:sym typeface="Roboto"/>
              </a:rPr>
              <a:t>https://www.ebi.ac.uk/training/online/courses/metabolomics-introduction/wp-content/uploads/sites/62/2020/05/metabo8-1024x497.png</a:t>
            </a:r>
            <a:endParaRPr sz="2400">
              <a:highlight>
                <a:schemeClr val="accent4"/>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tr" sz="3480">
                <a:highlight>
                  <a:schemeClr val="dk1"/>
                </a:highlight>
              </a:rPr>
              <a:t>Gürültü</a:t>
            </a:r>
            <a:endParaRPr sz="3480">
              <a:highlight>
                <a:schemeClr val="dk1"/>
              </a:highlight>
            </a:endParaRPr>
          </a:p>
        </p:txBody>
      </p:sp>
      <p:sp>
        <p:nvSpPr>
          <p:cNvPr id="165" name="Google Shape;165;p2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tr" sz="1608">
                <a:solidFill>
                  <a:srgbClr val="0D0D0D"/>
                </a:solidFill>
                <a:highlight>
                  <a:srgbClr val="FFFFFF"/>
                </a:highlight>
              </a:rPr>
              <a:t>Gürültü (veya hata), verilerinizdeki sinyalleri bozan önemli bir faktör olduğundan dikkate alınması gereken bir husustur. </a:t>
            </a:r>
            <a:endParaRPr sz="1608">
              <a:solidFill>
                <a:srgbClr val="0D0D0D"/>
              </a:solidFill>
              <a:highlight>
                <a:srgbClr val="FFFFFF"/>
              </a:highlight>
            </a:endParaRPr>
          </a:p>
          <a:p>
            <a:pPr indent="0" lvl="0" marL="0" rtl="0" algn="l">
              <a:spcBef>
                <a:spcPts val="1500"/>
              </a:spcBef>
              <a:spcAft>
                <a:spcPts val="0"/>
              </a:spcAft>
              <a:buNone/>
            </a:pPr>
            <a:r>
              <a:rPr lang="tr" sz="1608">
                <a:solidFill>
                  <a:srgbClr val="0D0D0D"/>
                </a:solidFill>
                <a:highlight>
                  <a:srgbClr val="FFFFFF"/>
                </a:highlight>
              </a:rPr>
              <a:t>İki tür gürültü vardır:</a:t>
            </a:r>
            <a:endParaRPr sz="1608">
              <a:solidFill>
                <a:srgbClr val="0D0D0D"/>
              </a:solidFill>
              <a:highlight>
                <a:srgbClr val="FFFFFF"/>
              </a:highlight>
            </a:endParaRPr>
          </a:p>
          <a:p>
            <a:pPr indent="-323056" lvl="0" marL="457200" rtl="0" algn="l">
              <a:spcBef>
                <a:spcPts val="1500"/>
              </a:spcBef>
              <a:spcAft>
                <a:spcPts val="0"/>
              </a:spcAft>
              <a:buClr>
                <a:srgbClr val="0D0D0D"/>
              </a:buClr>
              <a:buSzPct val="100000"/>
              <a:buChar char="●"/>
            </a:pPr>
            <a:r>
              <a:rPr lang="tr" sz="1608">
                <a:solidFill>
                  <a:srgbClr val="0D0D0D"/>
                </a:solidFill>
                <a:highlight>
                  <a:srgbClr val="FFFFFF"/>
                </a:highlight>
              </a:rPr>
              <a:t>Rastgele gürültü: Bu, kirleticilerden ve genel teknolojik sınırlamalardan kaynaklanır. Sinyal sivri uçlar ve kesintili veriler üretir; bu, anlamlı verilerle karıştırılabilir.</a:t>
            </a:r>
            <a:endParaRPr sz="1608">
              <a:solidFill>
                <a:srgbClr val="0D0D0D"/>
              </a:solidFill>
              <a:highlight>
                <a:srgbClr val="FFFFFF"/>
              </a:highlight>
            </a:endParaRPr>
          </a:p>
          <a:p>
            <a:pPr indent="-323056" lvl="0" marL="457200" rtl="0" algn="l">
              <a:spcBef>
                <a:spcPts val="0"/>
              </a:spcBef>
              <a:spcAft>
                <a:spcPts val="0"/>
              </a:spcAft>
              <a:buClr>
                <a:srgbClr val="0D0D0D"/>
              </a:buClr>
              <a:buSzPct val="100000"/>
              <a:buChar char="●"/>
            </a:pPr>
            <a:r>
              <a:rPr lang="tr" sz="1608">
                <a:solidFill>
                  <a:srgbClr val="0D0D0D"/>
                </a:solidFill>
                <a:highlight>
                  <a:srgbClr val="FFFFFF"/>
                </a:highlight>
              </a:rPr>
              <a:t>Sistemsel gürültü: Bu, çalışma için ilgili olmayan dış faktörlerden kaynaklanır. Baz çizgi kayması, sistemsel gürültünün bir örneğidir ve sıvı kromatografi-kütle spektrometrisinde (LC-MS) yaygın bir problem olup, hareketli fazın gradyanı kromatografik baz çizgisinin düzensiz olmasına neden olur.</a:t>
            </a:r>
            <a:endParaRPr sz="1608">
              <a:solidFill>
                <a:srgbClr val="0D0D0D"/>
              </a:solidFill>
              <a:highlight>
                <a:srgbClr val="FFFFFF"/>
              </a:highlight>
            </a:endParaRPr>
          </a:p>
          <a:p>
            <a:pPr indent="0" lvl="0" marL="0" rtl="0" algn="l">
              <a:spcBef>
                <a:spcPts val="1200"/>
              </a:spcBef>
              <a:spcAft>
                <a:spcPts val="1200"/>
              </a:spcAft>
              <a:buNone/>
            </a:pPr>
            <a:r>
              <a:t/>
            </a:r>
            <a:endParaRPr/>
          </a:p>
        </p:txBody>
      </p:sp>
      <p:sp>
        <p:nvSpPr>
          <p:cNvPr id="166" name="Google Shape;16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tr" sz="3480">
                <a:highlight>
                  <a:schemeClr val="dk1"/>
                </a:highlight>
              </a:rPr>
              <a:t>Gürültü Azaltma(1)</a:t>
            </a:r>
            <a:endParaRPr sz="3180">
              <a:highlight>
                <a:schemeClr val="dk1"/>
              </a:highlight>
            </a:endParaRPr>
          </a:p>
        </p:txBody>
      </p:sp>
      <p:sp>
        <p:nvSpPr>
          <p:cNvPr id="172" name="Google Shape;172;p2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400">
                <a:solidFill>
                  <a:srgbClr val="0D0D0D"/>
                </a:solidFill>
                <a:highlight>
                  <a:srgbClr val="FFFFFF"/>
                </a:highlight>
              </a:rPr>
              <a:t>Gürültü azaltma ve arka plan düzeltme, özelliklerin doğru bir şekilde çıkarılabilmesi için önemlidir ve bu süreç veriyi temizler. </a:t>
            </a:r>
            <a:endParaRPr sz="1400">
              <a:solidFill>
                <a:srgbClr val="0D0D0D"/>
              </a:solidFill>
              <a:highlight>
                <a:srgbClr val="FFFFFF"/>
              </a:highlight>
            </a:endParaRPr>
          </a:p>
          <a:p>
            <a:pPr indent="0" lvl="0" marL="0" rtl="0" algn="l">
              <a:spcBef>
                <a:spcPts val="1200"/>
              </a:spcBef>
              <a:spcAft>
                <a:spcPts val="0"/>
              </a:spcAft>
              <a:buNone/>
            </a:pPr>
            <a:r>
              <a:rPr lang="tr" sz="1400">
                <a:solidFill>
                  <a:srgbClr val="0D0D0D"/>
                </a:solidFill>
                <a:highlight>
                  <a:srgbClr val="FFFFFF"/>
                </a:highlight>
              </a:rPr>
              <a:t>Çıkarılan özellikler, örnekler arasında hizalanır ve daha sonra bir özellik matrisinde birleştirilir. </a:t>
            </a:r>
            <a:endParaRPr sz="1400">
              <a:solidFill>
                <a:srgbClr val="0D0D0D"/>
              </a:solidFill>
              <a:highlight>
                <a:srgbClr val="FFFFFF"/>
              </a:highlight>
            </a:endParaRPr>
          </a:p>
          <a:p>
            <a:pPr indent="0" lvl="0" marL="0" rtl="0" algn="l">
              <a:spcBef>
                <a:spcPts val="1200"/>
              </a:spcBef>
              <a:spcAft>
                <a:spcPts val="1200"/>
              </a:spcAft>
              <a:buNone/>
            </a:pPr>
            <a:r>
              <a:rPr lang="tr" sz="1400">
                <a:solidFill>
                  <a:srgbClr val="0D0D0D"/>
                </a:solidFill>
                <a:highlight>
                  <a:srgbClr val="FFFFFF"/>
                </a:highlight>
              </a:rPr>
              <a:t>Bir özellik, sütun başlığı olarak kullanılabilecek karakteristik bir kimyasal kayma (NMR) veya kütle (MS) özelliğine sahiptir. </a:t>
            </a:r>
            <a:endParaRPr sz="2000"/>
          </a:p>
        </p:txBody>
      </p:sp>
      <p:sp>
        <p:nvSpPr>
          <p:cNvPr id="173" name="Google Shape;17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207800" y="43075"/>
            <a:ext cx="4045200" cy="681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tr" sz="3400">
                <a:highlight>
                  <a:schemeClr val="dk1"/>
                </a:highlight>
              </a:rPr>
              <a:t>Gürültü Azaltma(2)</a:t>
            </a:r>
            <a:endParaRPr sz="3400">
              <a:highlight>
                <a:schemeClr val="dk1"/>
              </a:highlight>
            </a:endParaRPr>
          </a:p>
        </p:txBody>
      </p:sp>
      <p:sp>
        <p:nvSpPr>
          <p:cNvPr id="179" name="Google Shape;17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sp>
        <p:nvSpPr>
          <p:cNvPr id="180" name="Google Shape;180;p29"/>
          <p:cNvSpPr txBox="1"/>
          <p:nvPr>
            <p:ph idx="1" type="subTitle"/>
          </p:nvPr>
        </p:nvSpPr>
        <p:spPr>
          <a:xfrm>
            <a:off x="207800" y="653250"/>
            <a:ext cx="4364100" cy="4140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852"/>
              <a:buNone/>
            </a:pPr>
            <a:r>
              <a:rPr lang="tr" sz="1495"/>
              <a:t>A</a:t>
            </a:r>
            <a:r>
              <a:rPr lang="tr" sz="1495"/>
              <a:t> - Rastgele gürültü, sinyalde ortalama etrafında varyasyon ekler (sıfır)</a:t>
            </a:r>
            <a:endParaRPr sz="1495"/>
          </a:p>
          <a:p>
            <a:pPr indent="0" lvl="0" marL="0" rtl="0" algn="l">
              <a:lnSpc>
                <a:spcPct val="80000"/>
              </a:lnSpc>
              <a:spcBef>
                <a:spcPts val="0"/>
              </a:spcBef>
              <a:spcAft>
                <a:spcPts val="0"/>
              </a:spcAft>
              <a:buSzPts val="852"/>
              <a:buNone/>
            </a:pPr>
            <a:r>
              <a:t/>
            </a:r>
            <a:endParaRPr sz="1495"/>
          </a:p>
          <a:p>
            <a:pPr indent="0" lvl="0" marL="0" rtl="0" algn="l">
              <a:lnSpc>
                <a:spcPct val="80000"/>
              </a:lnSpc>
              <a:spcBef>
                <a:spcPts val="0"/>
              </a:spcBef>
              <a:spcAft>
                <a:spcPts val="0"/>
              </a:spcAft>
              <a:buSzPts val="852"/>
              <a:buNone/>
            </a:pPr>
            <a:r>
              <a:rPr lang="tr" sz="1495"/>
              <a:t>B - Sistemsel gürültü, örneğin baz çizgi kaymaları gibi, veride sistematik bir kayma veya önyargı ekler; Veri analizinden önce kaldırılması gereken sistemsel gürültü, sinyal yoğunluklarına ve türetilmiş sinyal alanlarına ağır bir şekilde etki edebilir</a:t>
            </a:r>
            <a:endParaRPr sz="1495"/>
          </a:p>
          <a:p>
            <a:pPr indent="0" lvl="0" marL="0" rtl="0" algn="l">
              <a:lnSpc>
                <a:spcPct val="80000"/>
              </a:lnSpc>
              <a:spcBef>
                <a:spcPts val="0"/>
              </a:spcBef>
              <a:spcAft>
                <a:spcPts val="0"/>
              </a:spcAft>
              <a:buSzPts val="852"/>
              <a:buNone/>
            </a:pPr>
            <a:r>
              <a:t/>
            </a:r>
            <a:endParaRPr sz="1495"/>
          </a:p>
          <a:p>
            <a:pPr indent="0" lvl="0" marL="0" rtl="0" algn="l">
              <a:lnSpc>
                <a:spcPct val="80000"/>
              </a:lnSpc>
              <a:spcBef>
                <a:spcPts val="0"/>
              </a:spcBef>
              <a:spcAft>
                <a:spcPts val="0"/>
              </a:spcAft>
              <a:buSzPts val="852"/>
              <a:buNone/>
            </a:pPr>
            <a:r>
              <a:rPr lang="tr" sz="1495"/>
              <a:t>C - Gerçek sinyal - teorik olarak - bir Gaussian dağılımını takip eder; bu dağılımdan sapmalar, dış faktörleri yansıtır</a:t>
            </a:r>
            <a:endParaRPr sz="1495"/>
          </a:p>
          <a:p>
            <a:pPr indent="0" lvl="0" marL="0" rtl="0" algn="l">
              <a:lnSpc>
                <a:spcPct val="80000"/>
              </a:lnSpc>
              <a:spcBef>
                <a:spcPts val="0"/>
              </a:spcBef>
              <a:spcAft>
                <a:spcPts val="0"/>
              </a:spcAft>
              <a:buSzPts val="852"/>
              <a:buNone/>
            </a:pPr>
            <a:r>
              <a:t/>
            </a:r>
            <a:endParaRPr sz="1495"/>
          </a:p>
          <a:p>
            <a:pPr indent="0" lvl="0" marL="0" rtl="0" algn="l">
              <a:lnSpc>
                <a:spcPct val="80000"/>
              </a:lnSpc>
              <a:spcBef>
                <a:spcPts val="0"/>
              </a:spcBef>
              <a:spcAft>
                <a:spcPts val="0"/>
              </a:spcAft>
              <a:buSzPts val="852"/>
              <a:buNone/>
            </a:pPr>
            <a:r>
              <a:rPr lang="tr" sz="1495"/>
              <a:t>D - (A), (B) ve (C) bileşenlerinin üst üste bindirilmesi ve sonuçta 'ölçülen' sinyal (siyah çizgi)</a:t>
            </a:r>
            <a:endParaRPr sz="1495"/>
          </a:p>
          <a:p>
            <a:pPr indent="0" lvl="0" marL="0" rtl="0" algn="ctr">
              <a:lnSpc>
                <a:spcPct val="80000"/>
              </a:lnSpc>
              <a:spcBef>
                <a:spcPts val="0"/>
              </a:spcBef>
              <a:spcAft>
                <a:spcPts val="0"/>
              </a:spcAft>
              <a:buSzPts val="852"/>
              <a:buNone/>
            </a:pPr>
            <a:r>
              <a:t/>
            </a:r>
            <a:endParaRPr sz="1395"/>
          </a:p>
        </p:txBody>
      </p:sp>
      <p:pic>
        <p:nvPicPr>
          <p:cNvPr id="181" name="Google Shape;181;p29"/>
          <p:cNvPicPr preferRelativeResize="0"/>
          <p:nvPr/>
        </p:nvPicPr>
        <p:blipFill>
          <a:blip r:embed="rId3">
            <a:alphaModFix/>
          </a:blip>
          <a:stretch>
            <a:fillRect/>
          </a:stretch>
        </p:blipFill>
        <p:spPr>
          <a:xfrm>
            <a:off x="4657050" y="542325"/>
            <a:ext cx="4364099" cy="3372825"/>
          </a:xfrm>
          <a:prstGeom prst="rect">
            <a:avLst/>
          </a:prstGeom>
          <a:noFill/>
          <a:ln>
            <a:noFill/>
          </a:ln>
        </p:spPr>
      </p:pic>
      <p:sp>
        <p:nvSpPr>
          <p:cNvPr id="182" name="Google Shape;182;p29"/>
          <p:cNvSpPr txBox="1"/>
          <p:nvPr/>
        </p:nvSpPr>
        <p:spPr>
          <a:xfrm>
            <a:off x="4787450" y="3874450"/>
            <a:ext cx="4244400" cy="392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sz="1350">
                <a:solidFill>
                  <a:srgbClr val="252525"/>
                </a:solidFill>
                <a:highlight>
                  <a:srgbClr val="FFFFFF"/>
                </a:highlight>
                <a:latin typeface="Roboto"/>
                <a:ea typeface="Roboto"/>
                <a:cs typeface="Roboto"/>
                <a:sym typeface="Roboto"/>
              </a:rPr>
              <a:t>Şekil 4 Elde edilen sonuçların birleştirilmesi</a:t>
            </a:r>
            <a:endParaRPr/>
          </a:p>
        </p:txBody>
      </p:sp>
      <p:sp>
        <p:nvSpPr>
          <p:cNvPr id="183" name="Google Shape;183;p29"/>
          <p:cNvSpPr txBox="1"/>
          <p:nvPr>
            <p:ph type="title"/>
          </p:nvPr>
        </p:nvSpPr>
        <p:spPr>
          <a:xfrm>
            <a:off x="311700" y="4794200"/>
            <a:ext cx="8660700" cy="34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0" lang="tr" sz="914">
                <a:solidFill>
                  <a:srgbClr val="252525"/>
                </a:solidFill>
                <a:highlight>
                  <a:schemeClr val="accent4"/>
                </a:highlight>
                <a:latin typeface="Roboto"/>
                <a:ea typeface="Roboto"/>
                <a:cs typeface="Roboto"/>
                <a:sym typeface="Roboto"/>
              </a:rPr>
              <a:t>Şekil 4 </a:t>
            </a:r>
            <a:r>
              <a:rPr b="0" lang="tr" sz="914">
                <a:solidFill>
                  <a:srgbClr val="252525"/>
                </a:solidFill>
                <a:highlight>
                  <a:schemeClr val="accent4"/>
                </a:highlight>
                <a:latin typeface="Roboto"/>
                <a:ea typeface="Roboto"/>
                <a:cs typeface="Roboto"/>
                <a:sym typeface="Roboto"/>
              </a:rPr>
              <a:t>https://www.ebi.ac.uk/training/online/courses/metabolomics-introduction/wp-content/uploads/sites/62/2023/03/signal_distortion_image.png</a:t>
            </a:r>
            <a:endParaRPr sz="2400">
              <a:highlight>
                <a:schemeClr val="accent4"/>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tr" sz="3400">
                <a:solidFill>
                  <a:srgbClr val="0D0D0D"/>
                </a:solidFill>
                <a:highlight>
                  <a:schemeClr val="dk1"/>
                </a:highlight>
              </a:rPr>
              <a:t>EMBL-EBI'nin Metabolomik Kaynakları</a:t>
            </a:r>
            <a:endParaRPr sz="3400">
              <a:highlight>
                <a:schemeClr val="dk1"/>
              </a:highlight>
            </a:endParaRPr>
          </a:p>
        </p:txBody>
      </p:sp>
      <p:sp>
        <p:nvSpPr>
          <p:cNvPr id="189" name="Google Shape;18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sp>
        <p:nvSpPr>
          <p:cNvPr id="190" name="Google Shape;190;p3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tr" sz="1600" u="sng">
                <a:solidFill>
                  <a:schemeClr val="hlink"/>
                </a:solidFill>
                <a:hlinkClick r:id="rId3"/>
              </a:rPr>
              <a:t>MetaboLights</a:t>
            </a:r>
            <a:r>
              <a:rPr lang="tr" sz="1600">
                <a:solidFill>
                  <a:srgbClr val="0D0D0D"/>
                </a:solidFill>
                <a:highlight>
                  <a:srgbClr val="FFFFFF"/>
                </a:highlight>
              </a:rPr>
              <a:t>: metabolomik çalışmaların, bunların ham deneysel verilerinin ve ilişkili meta verilerin bulunduğu kaynaktır.</a:t>
            </a:r>
            <a:endParaRPr sz="1600">
              <a:solidFill>
                <a:srgbClr val="0D0D0D"/>
              </a:solidFill>
              <a:highlight>
                <a:srgbClr val="FFFFFF"/>
              </a:highlight>
            </a:endParaRPr>
          </a:p>
          <a:p>
            <a:pPr indent="0" lvl="0" marL="0" rtl="0" algn="l">
              <a:spcBef>
                <a:spcPts val="1200"/>
              </a:spcBef>
              <a:spcAft>
                <a:spcPts val="0"/>
              </a:spcAft>
              <a:buNone/>
            </a:pPr>
            <a:r>
              <a:rPr lang="tr" sz="1600" u="sng">
                <a:solidFill>
                  <a:schemeClr val="hlink"/>
                </a:solidFill>
                <a:highlight>
                  <a:srgbClr val="FFFFFF"/>
                </a:highlight>
                <a:hlinkClick r:id="rId4"/>
              </a:rPr>
              <a:t>ChEBI</a:t>
            </a:r>
            <a:r>
              <a:rPr lang="tr" sz="1600">
                <a:solidFill>
                  <a:srgbClr val="0D0D0D"/>
                </a:solidFill>
                <a:highlight>
                  <a:srgbClr val="FFFFFF"/>
                </a:highlight>
              </a:rPr>
              <a:t>: Biyolojik İlginin Kimyasal Varlıkları'nın (genome tarafından kodlanmayan moleküller) manuel olarak anotasyon yapılmış küçük moleküllerin ücretsiz bir veritabanıdır.</a:t>
            </a:r>
            <a:endParaRPr sz="1600">
              <a:solidFill>
                <a:srgbClr val="0D0D0D"/>
              </a:solidFill>
              <a:highlight>
                <a:srgbClr val="FFFFFF"/>
              </a:highlight>
            </a:endParaRPr>
          </a:p>
          <a:p>
            <a:pPr indent="0" lvl="0" marL="0" rtl="0" algn="l">
              <a:spcBef>
                <a:spcPts val="1200"/>
              </a:spcBef>
              <a:spcAft>
                <a:spcPts val="0"/>
              </a:spcAft>
              <a:buNone/>
            </a:pPr>
            <a:r>
              <a:rPr lang="tr" sz="1600" u="sng">
                <a:solidFill>
                  <a:schemeClr val="hlink"/>
                </a:solidFill>
                <a:highlight>
                  <a:srgbClr val="FFFFFF"/>
                </a:highlight>
                <a:hlinkClick r:id="rId5"/>
              </a:rPr>
              <a:t>Reactome</a:t>
            </a:r>
            <a:r>
              <a:rPr lang="tr" sz="1600">
                <a:solidFill>
                  <a:srgbClr val="0D0D0D"/>
                </a:solidFill>
                <a:highlight>
                  <a:srgbClr val="FFFFFF"/>
                </a:highlight>
              </a:rPr>
              <a:t>: İnsan biyolojisinin moleküler süreçlerinin detaylı bir görünümü bulunan </a:t>
            </a:r>
            <a:r>
              <a:rPr lang="tr" sz="1600">
                <a:solidFill>
                  <a:srgbClr val="0D0D0D"/>
                </a:solidFill>
                <a:highlight>
                  <a:srgbClr val="FFFFFF"/>
                </a:highlight>
              </a:rPr>
              <a:t>veritabanıdır</a:t>
            </a:r>
            <a:r>
              <a:rPr lang="tr" sz="1600">
                <a:solidFill>
                  <a:srgbClr val="0D0D0D"/>
                </a:solidFill>
                <a:highlight>
                  <a:srgbClr val="FFFFFF"/>
                </a:highlight>
              </a:rPr>
              <a:t>. İçerisinde, biyolojik süreçleri, bağlantılı moleküler olayları veya 'reaksiyonlar' içerir ve başlıca proteinler ve küçük moleküller gibi tüm biyolojik molekül türlerini içerir.</a:t>
            </a:r>
            <a:endParaRPr sz="1600">
              <a:solidFill>
                <a:srgbClr val="0D0D0D"/>
              </a:solidFill>
              <a:highlight>
                <a:srgbClr val="FFFFFF"/>
              </a:highlight>
            </a:endParaRPr>
          </a:p>
          <a:p>
            <a:pPr indent="0" lvl="0" marL="0" rtl="0" algn="l">
              <a:spcBef>
                <a:spcPts val="1200"/>
              </a:spcBef>
              <a:spcAft>
                <a:spcPts val="120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198700"/>
            <a:ext cx="8520600" cy="71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25961"/>
              <a:buNone/>
            </a:pPr>
            <a:r>
              <a:rPr lang="tr" sz="3813">
                <a:highlight>
                  <a:schemeClr val="dk1"/>
                </a:highlight>
              </a:rPr>
              <a:t>Özet Olarak</a:t>
            </a:r>
            <a:endParaRPr sz="3813">
              <a:highlight>
                <a:schemeClr val="dk1"/>
              </a:highlight>
            </a:endParaRPr>
          </a:p>
        </p:txBody>
      </p:sp>
      <p:sp>
        <p:nvSpPr>
          <p:cNvPr id="196" name="Google Shape;196;p31"/>
          <p:cNvSpPr txBox="1"/>
          <p:nvPr>
            <p:ph idx="1" type="body"/>
          </p:nvPr>
        </p:nvSpPr>
        <p:spPr>
          <a:xfrm>
            <a:off x="311700" y="862050"/>
            <a:ext cx="8520600" cy="3845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5"/>
              <a:buNone/>
            </a:pPr>
            <a:r>
              <a:rPr lang="tr" sz="1490"/>
              <a:t>Metabolomik, hücrelerde, dokularda veya organizmalarda bulunan küçük moleküllerin (metabolitlerin) büyük ölçekli bir şekilde incelenmesidir.</a:t>
            </a:r>
            <a:endParaRPr sz="1490"/>
          </a:p>
          <a:p>
            <a:pPr indent="0" lvl="0" marL="0" rtl="0" algn="l">
              <a:lnSpc>
                <a:spcPct val="100000"/>
              </a:lnSpc>
              <a:spcBef>
                <a:spcPts val="1500"/>
              </a:spcBef>
              <a:spcAft>
                <a:spcPts val="0"/>
              </a:spcAft>
              <a:buSzPts val="605"/>
              <a:buNone/>
            </a:pPr>
            <a:r>
              <a:rPr lang="tr" sz="1490"/>
              <a:t>Metabolomik uygulama alanları içinde farmasötik, sağlık ve tarım endüstrilerinde bulunmaktadır.</a:t>
            </a:r>
            <a:endParaRPr sz="1490"/>
          </a:p>
          <a:p>
            <a:pPr indent="0" lvl="0" marL="0" rtl="0" algn="l">
              <a:lnSpc>
                <a:spcPct val="100000"/>
              </a:lnSpc>
              <a:spcBef>
                <a:spcPts val="1500"/>
              </a:spcBef>
              <a:spcAft>
                <a:spcPts val="0"/>
              </a:spcAft>
              <a:buSzPts val="605"/>
              <a:buNone/>
            </a:pPr>
            <a:r>
              <a:rPr lang="tr" sz="1490"/>
              <a:t>Metabolomik çalışmalarda kullanılan iki temel yaklaşım bulunmaktadır: hedefsiz (genel) ve hedefli (spesifik).</a:t>
            </a:r>
            <a:endParaRPr sz="1490"/>
          </a:p>
          <a:p>
            <a:pPr indent="0" lvl="0" marL="0" rtl="0" algn="l">
              <a:lnSpc>
                <a:spcPct val="100000"/>
              </a:lnSpc>
              <a:spcBef>
                <a:spcPts val="1500"/>
              </a:spcBef>
              <a:spcAft>
                <a:spcPts val="0"/>
              </a:spcAft>
              <a:buSzPts val="605"/>
              <a:buNone/>
            </a:pPr>
            <a:r>
              <a:rPr lang="tr" sz="1490"/>
              <a:t>Metabolomik çalışmalarda dikkatli planlama ve deney tasarımı son derece önemlidir.</a:t>
            </a:r>
            <a:endParaRPr sz="1490"/>
          </a:p>
          <a:p>
            <a:pPr indent="0" lvl="0" marL="0" rtl="0" algn="l">
              <a:lnSpc>
                <a:spcPct val="100000"/>
              </a:lnSpc>
              <a:spcBef>
                <a:spcPts val="1500"/>
              </a:spcBef>
              <a:spcAft>
                <a:spcPts val="0"/>
              </a:spcAft>
              <a:buSzPts val="605"/>
              <a:buNone/>
            </a:pPr>
            <a:r>
              <a:rPr lang="tr" sz="1490"/>
              <a:t>Nükleer manyetik rezonans (NMR) ve kütle spektrometrisi (MS), metabolomik çalışmalarda en yaygın kullanılan analitik yöntemlerden ikisidir.</a:t>
            </a:r>
            <a:endParaRPr sz="1490"/>
          </a:p>
          <a:p>
            <a:pPr indent="0" lvl="0" marL="0" rtl="0" algn="l">
              <a:lnSpc>
                <a:spcPct val="100000"/>
              </a:lnSpc>
              <a:spcBef>
                <a:spcPts val="1500"/>
              </a:spcBef>
              <a:spcAft>
                <a:spcPts val="0"/>
              </a:spcAft>
              <a:buSzPts val="605"/>
              <a:buNone/>
            </a:pPr>
            <a:r>
              <a:rPr lang="tr" sz="1490"/>
              <a:t>EMBL-EBI'nin metabolomik alanını kapsayan üç temel kaynağı bulunmaktadır: MetaboLights, ChEBI ve Reactome.</a:t>
            </a:r>
            <a:endParaRPr sz="1490"/>
          </a:p>
          <a:p>
            <a:pPr indent="0" lvl="0" marL="0" rtl="0" algn="l">
              <a:spcBef>
                <a:spcPts val="0"/>
              </a:spcBef>
              <a:spcAft>
                <a:spcPts val="1200"/>
              </a:spcAft>
              <a:buSzPts val="605"/>
              <a:buNone/>
            </a:pPr>
            <a:r>
              <a:t/>
            </a:r>
            <a:endParaRPr sz="1090"/>
          </a:p>
        </p:txBody>
      </p:sp>
      <p:sp>
        <p:nvSpPr>
          <p:cNvPr id="197" name="Google Shape;197;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a:t>Metabolomik</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272375" y="14342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sz="3813">
                <a:highlight>
                  <a:schemeClr val="dk1"/>
                </a:highlight>
              </a:rPr>
              <a:t>Kaynak Önerileri(1)</a:t>
            </a:r>
            <a:endParaRPr sz="4533"/>
          </a:p>
        </p:txBody>
      </p:sp>
      <p:sp>
        <p:nvSpPr>
          <p:cNvPr id="203" name="Google Shape;203;p32"/>
          <p:cNvSpPr txBox="1"/>
          <p:nvPr>
            <p:ph idx="1" type="body"/>
          </p:nvPr>
        </p:nvSpPr>
        <p:spPr>
          <a:xfrm>
            <a:off x="157300" y="810050"/>
            <a:ext cx="8863800" cy="401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u="sng">
                <a:solidFill>
                  <a:schemeClr val="accent5"/>
                </a:solidFill>
                <a:hlinkClick r:id="rId3">
                  <a:extLst>
                    <a:ext uri="{A12FA001-AC4F-418D-AE19-62706E023703}">
                      <ahyp:hlinkClr val="tx"/>
                    </a:ext>
                  </a:extLst>
                </a:hlinkClick>
              </a:rPr>
              <a:t>Advances in mass spectrometry imaging for spatial cancermetabolomics</a:t>
            </a:r>
            <a:endParaRPr/>
          </a:p>
          <a:p>
            <a:pPr indent="0" lvl="0" marL="0" rtl="0" algn="l">
              <a:spcBef>
                <a:spcPts val="1200"/>
              </a:spcBef>
              <a:spcAft>
                <a:spcPts val="1200"/>
              </a:spcAft>
              <a:buNone/>
            </a:pPr>
            <a:r>
              <a:rPr lang="tr" sz="1600">
                <a:solidFill>
                  <a:srgbClr val="0D0D0D"/>
                </a:solidFill>
                <a:highlight>
                  <a:srgbClr val="FFFFFF"/>
                </a:highlight>
              </a:rPr>
              <a:t>Makalede, kütle spektrometrisi görüntüleme (MSI) deneylerinin temel prensipleri, örnek hazırlama süreci ve kullanılan kütle spektrometrisi tekniklerinin gelişimi gibi konulara odaklanılıyor. Ayrıca, son beş yılda kanser araştırmaları ile ilişkili MSI ilerlemeleri, mekansal lipidomik ve glikomiklerin yanı sıra üç boyutlu ve çok modal görüntüleme MSI yaklaşımlarının benimsenmesi ve yapay zeka/makine öğrenimi uygulamaları inceleniyor. MSI'nın klinik araştırmalarda ve tek hücreli metabolomiklerdeki kullanımı da ele alınıyor. Ancak, amino asitler, poliaminler ve nükleotitler/nükleozitler gibi diğer küçük molekül metabolitlerinin mekansal olarak çözümlenmiş çalışmaları bu makalede ele alınıyor.</a:t>
            </a:r>
            <a:endParaRPr sz="2200"/>
          </a:p>
        </p:txBody>
      </p:sp>
      <p:sp>
        <p:nvSpPr>
          <p:cNvPr id="204" name="Google Shape;204;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311700" y="165150"/>
            <a:ext cx="8520600" cy="73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tr" sz="3480">
                <a:highlight>
                  <a:schemeClr val="dk1"/>
                </a:highlight>
              </a:rPr>
              <a:t>Kaynak Önerileri(2)</a:t>
            </a:r>
            <a:endParaRPr sz="3480">
              <a:highlight>
                <a:schemeClr val="dk1"/>
              </a:highlight>
            </a:endParaRPr>
          </a:p>
        </p:txBody>
      </p:sp>
      <p:sp>
        <p:nvSpPr>
          <p:cNvPr id="210" name="Google Shape;210;p33"/>
          <p:cNvSpPr txBox="1"/>
          <p:nvPr>
            <p:ph idx="1" type="body"/>
          </p:nvPr>
        </p:nvSpPr>
        <p:spPr>
          <a:xfrm>
            <a:off x="280225" y="825800"/>
            <a:ext cx="8520600" cy="40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900" u="sng">
                <a:solidFill>
                  <a:schemeClr val="hlink"/>
                </a:solidFill>
                <a:hlinkClick r:id="rId3"/>
              </a:rPr>
              <a:t>MetaboLights: open data repository for metabolomics</a:t>
            </a:r>
            <a:endParaRPr sz="1900"/>
          </a:p>
          <a:p>
            <a:pPr indent="0" lvl="0" marL="0" rtl="0" algn="l">
              <a:spcBef>
                <a:spcPts val="1200"/>
              </a:spcBef>
              <a:spcAft>
                <a:spcPts val="0"/>
              </a:spcAft>
              <a:buNone/>
            </a:pPr>
            <a:r>
              <a:rPr lang="tr" sz="1408">
                <a:solidFill>
                  <a:srgbClr val="0D0D0D"/>
                </a:solidFill>
                <a:highlight>
                  <a:srgbClr val="FFFFFF"/>
                </a:highlight>
              </a:rPr>
              <a:t>MetaboLights, metabolomik verilerin depolandığı ve paylaşıldığı bir platformdur. </a:t>
            </a:r>
            <a:endParaRPr sz="1408">
              <a:solidFill>
                <a:srgbClr val="0D0D0D"/>
              </a:solidFill>
              <a:highlight>
                <a:srgbClr val="FFFFFF"/>
              </a:highlight>
            </a:endParaRPr>
          </a:p>
          <a:p>
            <a:pPr indent="0" lvl="0" marL="0" rtl="0" algn="l">
              <a:spcBef>
                <a:spcPts val="1200"/>
              </a:spcBef>
              <a:spcAft>
                <a:spcPts val="0"/>
              </a:spcAft>
              <a:buNone/>
            </a:pPr>
            <a:r>
              <a:rPr lang="tr" sz="1408">
                <a:solidFill>
                  <a:srgbClr val="0D0D0D"/>
                </a:solidFill>
                <a:highlight>
                  <a:srgbClr val="FFFFFF"/>
                </a:highlight>
              </a:rPr>
              <a:t>Platform, metabolomik çalışmalarda önemli bir büyüme yaşamıştır ve dünya genelinden birçok ülkeden araştırmacılar tarafından kullanılmaktadır. </a:t>
            </a:r>
            <a:endParaRPr sz="1408">
              <a:solidFill>
                <a:srgbClr val="0D0D0D"/>
              </a:solidFill>
              <a:highlight>
                <a:srgbClr val="FFFFFF"/>
              </a:highlight>
            </a:endParaRPr>
          </a:p>
          <a:p>
            <a:pPr indent="0" lvl="0" marL="0" rtl="0" algn="l">
              <a:spcBef>
                <a:spcPts val="1200"/>
              </a:spcBef>
              <a:spcAft>
                <a:spcPts val="0"/>
              </a:spcAft>
              <a:buNone/>
            </a:pPr>
            <a:r>
              <a:rPr lang="tr" sz="1408">
                <a:solidFill>
                  <a:srgbClr val="0D0D0D"/>
                </a:solidFill>
                <a:highlight>
                  <a:srgbClr val="FFFFFF"/>
                </a:highlight>
              </a:rPr>
              <a:t>MetaboLights, çeşitli metabolomik veri türlerini barındırır ve bu verilerin standartlarını geliştirme ve kullanıcıların erişimini kolaylaştırma konusunda sürekli olarak gelişmektedir. Ayrıca, MetaboLights Laboratuvarları, analiz araçları sunarak metabolomik verilerin kullanımını ve yeniden kullanımını teşvik etmeyi amaçlamaktadır. </a:t>
            </a:r>
            <a:endParaRPr sz="1408">
              <a:solidFill>
                <a:srgbClr val="0D0D0D"/>
              </a:solidFill>
              <a:highlight>
                <a:srgbClr val="FFFFFF"/>
              </a:highlight>
            </a:endParaRPr>
          </a:p>
          <a:p>
            <a:pPr indent="0" lvl="0" marL="0" rtl="0" algn="l">
              <a:spcBef>
                <a:spcPts val="1200"/>
              </a:spcBef>
              <a:spcAft>
                <a:spcPts val="1200"/>
              </a:spcAft>
              <a:buNone/>
            </a:pPr>
            <a:r>
              <a:rPr lang="tr" sz="1408">
                <a:solidFill>
                  <a:srgbClr val="0D0D0D"/>
                </a:solidFill>
                <a:highlight>
                  <a:srgbClr val="FFFFFF"/>
                </a:highlight>
              </a:rPr>
              <a:t>MetaboLights, metabolomik alandaki gelişmeleri desteklemekte ve araştırmacıları metabolomik verilerin daha etkili bir şekilde kullanılmasına teşvik etmektedir.</a:t>
            </a:r>
            <a:endParaRPr sz="1900"/>
          </a:p>
        </p:txBody>
      </p:sp>
      <p:sp>
        <p:nvSpPr>
          <p:cNvPr id="211" name="Google Shape;21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151550"/>
            <a:ext cx="87096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sz="4000"/>
              <a:t>Kaynakça</a:t>
            </a:r>
            <a:endParaRPr sz="4000"/>
          </a:p>
        </p:txBody>
      </p:sp>
      <p:sp>
        <p:nvSpPr>
          <p:cNvPr id="217" name="Google Shape;217;p34"/>
          <p:cNvSpPr txBox="1"/>
          <p:nvPr>
            <p:ph idx="1" type="body"/>
          </p:nvPr>
        </p:nvSpPr>
        <p:spPr>
          <a:xfrm>
            <a:off x="311700" y="1389600"/>
            <a:ext cx="87096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u="sng">
                <a:solidFill>
                  <a:schemeClr val="hlink"/>
                </a:solidFill>
                <a:hlinkClick r:id="rId3"/>
              </a:rPr>
              <a:t>https://www.ebi.ac.uk/training/online/courses/metabolomics-introduction/</a:t>
            </a:r>
            <a:endParaRPr/>
          </a:p>
          <a:p>
            <a:pPr indent="0" lvl="0" marL="0" rtl="0" algn="l">
              <a:spcBef>
                <a:spcPts val="1200"/>
              </a:spcBef>
              <a:spcAft>
                <a:spcPts val="0"/>
              </a:spcAft>
              <a:buNone/>
            </a:pPr>
            <a:r>
              <a:rPr lang="tr" u="sng">
                <a:solidFill>
                  <a:schemeClr val="hlink"/>
                </a:solidFill>
                <a:hlinkClick r:id="rId4"/>
              </a:rPr>
              <a:t>https://github.com/roshinib3/breast-cancer-metabolomics/blob/main/breast_cancer_metabolomics_paper.pdf</a:t>
            </a:r>
            <a:endParaRPr/>
          </a:p>
          <a:p>
            <a:pPr indent="0" lvl="0" marL="0" rtl="0" algn="l">
              <a:spcBef>
                <a:spcPts val="1200"/>
              </a:spcBef>
              <a:spcAft>
                <a:spcPts val="0"/>
              </a:spcAft>
              <a:buNone/>
            </a:pPr>
            <a:r>
              <a:rPr lang="tr" u="sng">
                <a:solidFill>
                  <a:schemeClr val="hlink"/>
                </a:solidFill>
                <a:hlinkClick r:id="rId5"/>
              </a:rPr>
              <a:t>https://www.ebi.ac.uk/metabolights/</a:t>
            </a:r>
            <a:endParaRPr/>
          </a:p>
          <a:p>
            <a:pPr indent="0" lvl="0" marL="0" rtl="0" algn="l">
              <a:spcBef>
                <a:spcPts val="1200"/>
              </a:spcBef>
              <a:spcAft>
                <a:spcPts val="0"/>
              </a:spcAft>
              <a:buNone/>
            </a:pPr>
            <a:r>
              <a:rPr lang="tr" u="sng">
                <a:solidFill>
                  <a:schemeClr val="hlink"/>
                </a:solidFill>
                <a:hlinkClick r:id="rId6"/>
              </a:rPr>
              <a:t>https://www.ebi.ac.uk/chebi/</a:t>
            </a:r>
            <a:endParaRPr/>
          </a:p>
          <a:p>
            <a:pPr indent="0" lvl="0" marL="0" rtl="0" algn="l">
              <a:spcBef>
                <a:spcPts val="1200"/>
              </a:spcBef>
              <a:spcAft>
                <a:spcPts val="0"/>
              </a:spcAft>
              <a:buNone/>
            </a:pPr>
            <a:r>
              <a:rPr lang="tr" u="sng">
                <a:solidFill>
                  <a:schemeClr val="hlink"/>
                </a:solidFill>
                <a:hlinkClick r:id="rId7"/>
              </a:rPr>
              <a:t>https://reactome.org/</a:t>
            </a:r>
            <a:endParaRPr/>
          </a:p>
          <a:p>
            <a:pPr indent="0" lvl="0" marL="0" rtl="0" algn="l">
              <a:spcBef>
                <a:spcPts val="1200"/>
              </a:spcBef>
              <a:spcAft>
                <a:spcPts val="0"/>
              </a:spcAft>
              <a:buNone/>
            </a:pPr>
            <a:r>
              <a:rPr lang="tr" u="sng">
                <a:solidFill>
                  <a:schemeClr val="hlink"/>
                </a:solidFill>
                <a:hlinkClick r:id="rId8"/>
              </a:rPr>
              <a:t>https://academic.oup.com/nar/article/52/D1/D640/7424432</a:t>
            </a:r>
            <a:endParaRPr/>
          </a:p>
          <a:p>
            <a:pPr indent="0" lvl="0" marL="0" rtl="0" algn="l">
              <a:spcBef>
                <a:spcPts val="1200"/>
              </a:spcBef>
              <a:spcAft>
                <a:spcPts val="0"/>
              </a:spcAft>
              <a:buNone/>
            </a:pPr>
            <a:r>
              <a:rPr lang="tr" u="sng">
                <a:solidFill>
                  <a:schemeClr val="hlink"/>
                </a:solidFill>
                <a:hlinkClick r:id="rId9"/>
              </a:rPr>
              <a:t>https://analyticalsciencejournals.onlinelibrary.wiley.com/doi/epdf/10.1002/mas.21804</a:t>
            </a:r>
            <a:endParaRPr/>
          </a:p>
          <a:p>
            <a:pPr indent="0" lvl="0" marL="0" rtl="0" algn="l">
              <a:spcBef>
                <a:spcPts val="1200"/>
              </a:spcBef>
              <a:spcAft>
                <a:spcPts val="1200"/>
              </a:spcAft>
              <a:buNone/>
            </a:pPr>
            <a:r>
              <a:t/>
            </a:r>
            <a:endParaRPr/>
          </a:p>
        </p:txBody>
      </p:sp>
      <p:sp>
        <p:nvSpPr>
          <p:cNvPr id="218" name="Google Shape;21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50" y="526350"/>
            <a:ext cx="91440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sz="10000">
                <a:highlight>
                  <a:schemeClr val="dk1"/>
                </a:highlight>
              </a:rPr>
              <a:t>TEŞEKKÜRLER</a:t>
            </a:r>
            <a:endParaRPr sz="10200">
              <a:highlight>
                <a:schemeClr val="dk1"/>
              </a:highlight>
            </a:endParaRPr>
          </a:p>
        </p:txBody>
      </p:sp>
      <p:sp>
        <p:nvSpPr>
          <p:cNvPr id="224" name="Google Shape;224;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solidFill>
                  <a:schemeClr val="lt1"/>
                </a:solidFill>
              </a:rPr>
              <a:t>‹#›</a:t>
            </a:fld>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151800"/>
            <a:ext cx="3441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sz="3400"/>
              <a:t>MEtabolomik Nedir?(1)</a:t>
            </a:r>
            <a:endParaRPr sz="3400"/>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sp>
        <p:nvSpPr>
          <p:cNvPr id="71" name="Google Shape;71;p15"/>
          <p:cNvSpPr txBox="1"/>
          <p:nvPr>
            <p:ph idx="1" type="body"/>
          </p:nvPr>
        </p:nvSpPr>
        <p:spPr>
          <a:xfrm>
            <a:off x="311700" y="948575"/>
            <a:ext cx="2941200" cy="40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500"/>
              <a:t>Metabolomik, hücreler, biyosıvılar, dokular veya organizmalar içindeki, genellikle metabolitler olarak bilinen küçük moleküllerin büyük ölçekli çalışmasıdır. </a:t>
            </a:r>
            <a:endParaRPr sz="1500"/>
          </a:p>
          <a:p>
            <a:pPr indent="0" lvl="0" marL="0" rtl="0" algn="l">
              <a:spcBef>
                <a:spcPts val="1200"/>
              </a:spcBef>
              <a:spcAft>
                <a:spcPts val="1200"/>
              </a:spcAft>
              <a:buNone/>
            </a:pPr>
            <a:r>
              <a:rPr lang="tr" sz="1500"/>
              <a:t>Toplu olarak bu küçük moleküller ve bunların biyolojik bir sistem içindeki etkileşimleri metabolom olarak bilinir.</a:t>
            </a:r>
            <a:endParaRPr sz="1500"/>
          </a:p>
        </p:txBody>
      </p:sp>
      <p:pic>
        <p:nvPicPr>
          <p:cNvPr id="72" name="Google Shape;72;p15"/>
          <p:cNvPicPr preferRelativeResize="0"/>
          <p:nvPr/>
        </p:nvPicPr>
        <p:blipFill>
          <a:blip r:embed="rId3">
            <a:alphaModFix/>
          </a:blip>
          <a:stretch>
            <a:fillRect/>
          </a:stretch>
        </p:blipFill>
        <p:spPr>
          <a:xfrm>
            <a:off x="3252875" y="948575"/>
            <a:ext cx="5719501" cy="3288000"/>
          </a:xfrm>
          <a:prstGeom prst="rect">
            <a:avLst/>
          </a:prstGeom>
          <a:noFill/>
          <a:ln>
            <a:noFill/>
          </a:ln>
        </p:spPr>
      </p:pic>
      <p:sp>
        <p:nvSpPr>
          <p:cNvPr id="73" name="Google Shape;73;p15"/>
          <p:cNvSpPr txBox="1"/>
          <p:nvPr>
            <p:ph type="title"/>
          </p:nvPr>
        </p:nvSpPr>
        <p:spPr>
          <a:xfrm>
            <a:off x="3175825" y="4201775"/>
            <a:ext cx="5903100" cy="461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0" lang="tr" sz="1350">
                <a:solidFill>
                  <a:srgbClr val="252525"/>
                </a:solidFill>
                <a:highlight>
                  <a:srgbClr val="FFFFFF"/>
                </a:highlight>
                <a:latin typeface="Roboto"/>
                <a:ea typeface="Roboto"/>
                <a:cs typeface="Roboto"/>
                <a:sym typeface="Roboto"/>
              </a:rPr>
              <a:t>Şekil 1 Genomikten metabolomiğe kadar dört ana "omik" alana genel bakış</a:t>
            </a:r>
            <a:endParaRPr/>
          </a:p>
        </p:txBody>
      </p:sp>
      <p:sp>
        <p:nvSpPr>
          <p:cNvPr id="74" name="Google Shape;74;p15"/>
          <p:cNvSpPr txBox="1"/>
          <p:nvPr>
            <p:ph type="title"/>
          </p:nvPr>
        </p:nvSpPr>
        <p:spPr>
          <a:xfrm>
            <a:off x="311700" y="4794200"/>
            <a:ext cx="8660700" cy="34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0" lang="tr" sz="914">
                <a:solidFill>
                  <a:srgbClr val="252525"/>
                </a:solidFill>
                <a:highlight>
                  <a:schemeClr val="accent4"/>
                </a:highlight>
                <a:latin typeface="Roboto"/>
                <a:ea typeface="Roboto"/>
                <a:cs typeface="Roboto"/>
                <a:sym typeface="Roboto"/>
              </a:rPr>
              <a:t>Şekil 1 </a:t>
            </a:r>
            <a:r>
              <a:rPr b="0" lang="tr" sz="914">
                <a:solidFill>
                  <a:srgbClr val="252525"/>
                </a:solidFill>
                <a:highlight>
                  <a:schemeClr val="accent4"/>
                </a:highlight>
                <a:latin typeface="Roboto"/>
                <a:ea typeface="Roboto"/>
                <a:cs typeface="Roboto"/>
                <a:sym typeface="Roboto"/>
              </a:rPr>
              <a:t>https://www.ebi.ac.uk/training/online/courses/metabolomics-introduction/wp-content/uploads/sites/62/2020/05/metabo1.png</a:t>
            </a:r>
            <a:endParaRPr sz="2400">
              <a:highlight>
                <a:schemeClr val="accent4"/>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idx="4294967295" type="body"/>
          </p:nvPr>
        </p:nvSpPr>
        <p:spPr>
          <a:xfrm>
            <a:off x="336150" y="1054325"/>
            <a:ext cx="8471700" cy="4002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tr"/>
              <a:t>Metabolomik, tı</a:t>
            </a:r>
            <a:r>
              <a:rPr lang="tr"/>
              <a:t>pkı genomiğin bir hücre içindeki DNA'nın ve genetik bilginin incelenmesi olması ve transkriptominin RNA'nın ve mRNA ifadesindeki farklılıkların incelenmesi olması gibi; metabolomik, hem genetik hem de çevresel faktörlerden etkilenen substratların ve metabolizma ürünlerinin incelenmesidir.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tr"/>
              <a:t>Metabolomik güçlü bir yaklaşımdır çünkü metabolitler ve bunların konsantrasyonları, diğer "omik" önlemlerin aksine, temeldeki biyokimyasal aktiviteyi ve hücrelerin/dokuların durumunu doğrudan yansıtır. Dolayısıyla metabolomik moleküler fenotipi en iyi şekilde temsil eder.</a:t>
            </a:r>
            <a:endParaRPr/>
          </a:p>
          <a:p>
            <a:pPr indent="0" lvl="0" marL="0" rtl="0" algn="l">
              <a:spcBef>
                <a:spcPts val="1200"/>
              </a:spcBef>
              <a:spcAft>
                <a:spcPts val="1200"/>
              </a:spcAft>
              <a:buNone/>
            </a:pPr>
            <a:r>
              <a:t/>
            </a:r>
            <a:endParaRPr/>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sp>
        <p:nvSpPr>
          <p:cNvPr id="81" name="Google Shape;81;p16"/>
          <p:cNvSpPr txBox="1"/>
          <p:nvPr>
            <p:ph type="title"/>
          </p:nvPr>
        </p:nvSpPr>
        <p:spPr>
          <a:xfrm>
            <a:off x="311700" y="151800"/>
            <a:ext cx="8471700" cy="75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tr" sz="3400">
                <a:highlight>
                  <a:schemeClr val="dk1"/>
                </a:highlight>
              </a:rPr>
              <a:t>MEtabolomik Nedir?(2)</a:t>
            </a:r>
            <a:endParaRPr sz="3400">
              <a:highlight>
                <a:schemeClr val="dk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08900" y="0"/>
            <a:ext cx="4463100" cy="122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891"/>
              <a:buNone/>
            </a:pPr>
            <a:r>
              <a:rPr lang="tr" sz="3400">
                <a:highlight>
                  <a:schemeClr val="dk1"/>
                </a:highlight>
              </a:rPr>
              <a:t>Metabolom ve metabolik reaksiyonlar</a:t>
            </a:r>
            <a:endParaRPr sz="3400">
              <a:highlight>
                <a:schemeClr val="dk1"/>
              </a:highlight>
            </a:endParaRPr>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sp>
        <p:nvSpPr>
          <p:cNvPr id="88" name="Google Shape;88;p17"/>
          <p:cNvSpPr txBox="1"/>
          <p:nvPr>
            <p:ph idx="1" type="subTitle"/>
          </p:nvPr>
        </p:nvSpPr>
        <p:spPr>
          <a:xfrm>
            <a:off x="98750" y="1227300"/>
            <a:ext cx="4365300" cy="3788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tr"/>
              <a:t>Metabolom, herhangi bir zaman noktasında bir hücre, doku veya biyolojik numunedeki metabolitlerin tamamıdır. </a:t>
            </a:r>
            <a:endParaRPr/>
          </a:p>
          <a:p>
            <a:pPr indent="0" lvl="0" marL="0" rtl="0" algn="l">
              <a:spcBef>
                <a:spcPts val="0"/>
              </a:spcBef>
              <a:spcAft>
                <a:spcPts val="0"/>
              </a:spcAft>
              <a:buNone/>
            </a:pPr>
            <a:r>
              <a:rPr lang="tr"/>
              <a:t>Metabolom doğası gereği çok dinamiktir: küçük moleküller sürekli olarak emilir, sentezlenir, parçalanır ve hem biyolojik sistemler içinde hem de biyolojik sistemler arasında ve çevreyle diğer moleküllerle etkileşime girer. </a:t>
            </a:r>
            <a:endParaRPr/>
          </a:p>
          <a:p>
            <a:pPr indent="0" lvl="0" marL="0" rtl="0" algn="l">
              <a:spcBef>
                <a:spcPts val="0"/>
              </a:spcBef>
              <a:spcAft>
                <a:spcPts val="0"/>
              </a:spcAft>
              <a:buNone/>
            </a:pPr>
            <a:r>
              <a:rPr lang="tr"/>
              <a:t>Ana metabolik reaksiyonlar aşağıdaki Şekil 2'de gösterilmektedir. Bu hücresel reaksiyonlar, Reactome veritabanında temsil edildikleri şekilde gösterilmektedir.</a:t>
            </a:r>
            <a:endParaRPr/>
          </a:p>
        </p:txBody>
      </p:sp>
      <p:pic>
        <p:nvPicPr>
          <p:cNvPr id="89" name="Google Shape;89;p17"/>
          <p:cNvPicPr preferRelativeResize="0"/>
          <p:nvPr/>
        </p:nvPicPr>
        <p:blipFill>
          <a:blip r:embed="rId3">
            <a:alphaModFix/>
          </a:blip>
          <a:stretch>
            <a:fillRect/>
          </a:stretch>
        </p:blipFill>
        <p:spPr>
          <a:xfrm>
            <a:off x="4741900" y="496725"/>
            <a:ext cx="4211951" cy="3653325"/>
          </a:xfrm>
          <a:prstGeom prst="rect">
            <a:avLst/>
          </a:prstGeom>
          <a:noFill/>
          <a:ln>
            <a:noFill/>
          </a:ln>
        </p:spPr>
      </p:pic>
      <p:sp>
        <p:nvSpPr>
          <p:cNvPr id="90" name="Google Shape;90;p17"/>
          <p:cNvSpPr txBox="1"/>
          <p:nvPr>
            <p:ph type="title"/>
          </p:nvPr>
        </p:nvSpPr>
        <p:spPr>
          <a:xfrm>
            <a:off x="4741900" y="4150050"/>
            <a:ext cx="4293300" cy="39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SzPct val="72668"/>
              <a:buNone/>
            </a:pPr>
            <a:r>
              <a:rPr b="0" lang="tr" sz="1226">
                <a:solidFill>
                  <a:srgbClr val="252525"/>
                </a:solidFill>
                <a:highlight>
                  <a:srgbClr val="FFFFFF"/>
                </a:highlight>
                <a:latin typeface="Roboto"/>
                <a:ea typeface="Roboto"/>
                <a:cs typeface="Roboto"/>
                <a:sym typeface="Roboto"/>
              </a:rPr>
              <a:t>Şekil 2 Bir hücrede meydana gelen ana metabolik reaksiyon türleri</a:t>
            </a:r>
            <a:endParaRPr sz="3935">
              <a:highlight>
                <a:schemeClr val="dk1"/>
              </a:highlight>
            </a:endParaRPr>
          </a:p>
        </p:txBody>
      </p:sp>
      <p:sp>
        <p:nvSpPr>
          <p:cNvPr id="91" name="Google Shape;91;p17"/>
          <p:cNvSpPr txBox="1"/>
          <p:nvPr>
            <p:ph type="title"/>
          </p:nvPr>
        </p:nvSpPr>
        <p:spPr>
          <a:xfrm>
            <a:off x="311700" y="4794200"/>
            <a:ext cx="8660700" cy="34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0" lang="tr" sz="914">
                <a:solidFill>
                  <a:srgbClr val="252525"/>
                </a:solidFill>
                <a:highlight>
                  <a:schemeClr val="accent4"/>
                </a:highlight>
                <a:latin typeface="Roboto"/>
                <a:ea typeface="Roboto"/>
                <a:cs typeface="Roboto"/>
                <a:sym typeface="Roboto"/>
              </a:rPr>
              <a:t>Şekil 2 </a:t>
            </a:r>
            <a:r>
              <a:rPr b="0" lang="tr" sz="914">
                <a:solidFill>
                  <a:srgbClr val="252525"/>
                </a:solidFill>
                <a:highlight>
                  <a:schemeClr val="accent4"/>
                </a:highlight>
                <a:latin typeface="Roboto"/>
                <a:ea typeface="Roboto"/>
                <a:cs typeface="Roboto"/>
                <a:sym typeface="Roboto"/>
              </a:rPr>
              <a:t>https://www.ebi.ac.uk/training/online/courses/metabolomics-introduction/wp-content/uploads/sites/62/2023/03/metabolic_reactions.png</a:t>
            </a:r>
            <a:endParaRPr sz="2400">
              <a:highlight>
                <a:schemeClr val="accent4"/>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112175"/>
            <a:ext cx="8498100" cy="66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tr" sz="3400">
                <a:solidFill>
                  <a:srgbClr val="252525"/>
                </a:solidFill>
              </a:rPr>
              <a:t>Metabolomik – zamanın bir 'anlık görüntüsü'</a:t>
            </a:r>
            <a:endParaRPr sz="3400"/>
          </a:p>
        </p:txBody>
      </p:sp>
      <p:sp>
        <p:nvSpPr>
          <p:cNvPr id="97" name="Google Shape;97;p18"/>
          <p:cNvSpPr txBox="1"/>
          <p:nvPr>
            <p:ph idx="1" type="body"/>
          </p:nvPr>
        </p:nvSpPr>
        <p:spPr>
          <a:xfrm>
            <a:off x="322950" y="775600"/>
            <a:ext cx="8498100" cy="1653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tr" sz="1500"/>
              <a:t>Hücrelerde birçok reaksiyon sürekli olarak meydana gelir, dolayısıyla metabolit konsantrasyonlarının çok dinamik olduğu kabul edilir ve bir zaman noktasından diğerine hızla değişebilir. Metabolomikleri araştırmak için kullanılan mevcut analitik teknikler, bir dizi tanımlanmış koşul altında yalnızca zamanın anlık görüntüsünü alabilir.</a:t>
            </a:r>
            <a:endParaRPr sz="1500"/>
          </a:p>
        </p:txBody>
      </p:sp>
      <p:sp>
        <p:nvSpPr>
          <p:cNvPr id="98" name="Google Shape;9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sp>
        <p:nvSpPr>
          <p:cNvPr id="99" name="Google Shape;99;p18"/>
          <p:cNvSpPr txBox="1"/>
          <p:nvPr>
            <p:ph type="title"/>
          </p:nvPr>
        </p:nvSpPr>
        <p:spPr>
          <a:xfrm>
            <a:off x="317325" y="2429200"/>
            <a:ext cx="8498100" cy="66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tr" sz="3400">
                <a:solidFill>
                  <a:srgbClr val="252525"/>
                </a:solidFill>
              </a:rPr>
              <a:t>Metabolik reaksiyonlar</a:t>
            </a:r>
            <a:endParaRPr b="0" sz="3400"/>
          </a:p>
        </p:txBody>
      </p:sp>
      <p:sp>
        <p:nvSpPr>
          <p:cNvPr id="100" name="Google Shape;100;p18"/>
          <p:cNvSpPr txBox="1"/>
          <p:nvPr>
            <p:ph idx="1" type="body"/>
          </p:nvPr>
        </p:nvSpPr>
        <p:spPr>
          <a:xfrm>
            <a:off x="328575" y="3092500"/>
            <a:ext cx="8498100" cy="1570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tr" sz="1500">
                <a:highlight>
                  <a:srgbClr val="FFFFFF"/>
                </a:highlight>
              </a:rPr>
              <a:t>Metabolik yollar esas olarak enzimler tarafından katalize edilen bir dizi kimyasal reaksiyondan oluşur ve bir reaksiyonun ürünü bir sonraki reaksiyonun alt maddesi haline gelir. Bu reaksiyonlar anabolik ve katabolik olarak ayrılabilir.</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sz="4500">
                <a:solidFill>
                  <a:srgbClr val="252525"/>
                </a:solidFill>
                <a:highlight>
                  <a:srgbClr val="FFFFFF"/>
                </a:highlight>
              </a:rPr>
              <a:t>Metabolomiklerin önemi</a:t>
            </a:r>
            <a:endParaRPr sz="4500"/>
          </a:p>
        </p:txBody>
      </p:sp>
      <p:sp>
        <p:nvSpPr>
          <p:cNvPr id="106" name="Google Shape;10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112175"/>
            <a:ext cx="8498100" cy="62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tr" sz="3400">
                <a:solidFill>
                  <a:srgbClr val="252525"/>
                </a:solidFill>
              </a:rPr>
              <a:t>Metabolomik neden önemlidir?</a:t>
            </a:r>
            <a:endParaRPr sz="3400"/>
          </a:p>
        </p:txBody>
      </p:sp>
      <p:sp>
        <p:nvSpPr>
          <p:cNvPr id="112" name="Google Shape;112;p20"/>
          <p:cNvSpPr txBox="1"/>
          <p:nvPr>
            <p:ph idx="1" type="body"/>
          </p:nvPr>
        </p:nvSpPr>
        <p:spPr>
          <a:xfrm>
            <a:off x="322950" y="737075"/>
            <a:ext cx="8498100" cy="401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solidFill>
                  <a:srgbClr val="0D0D0D"/>
                </a:solidFill>
                <a:highlight>
                  <a:srgbClr val="FFFFFF"/>
                </a:highlight>
              </a:rPr>
              <a:t>Metabolomik, invazif olmayan doğası ve fenotiple yakın ilişkisi sayesinde ilaç, koruyucu sağlık hizmetleri ve tarım endüstrileri için ideal bir araç haline gelmiştir. Bu analizler, çeşitli alanlarda kullanımı destekleyen bir dizi avantaja sahiptir.</a:t>
            </a:r>
            <a:endParaRPr>
              <a:solidFill>
                <a:srgbClr val="0D0D0D"/>
              </a:solidFill>
              <a:highlight>
                <a:srgbClr val="FFFFFF"/>
              </a:highlight>
            </a:endParaRPr>
          </a:p>
          <a:p>
            <a:pPr indent="0" lvl="0" marL="0" rtl="0" algn="l">
              <a:spcBef>
                <a:spcPts val="1500"/>
              </a:spcBef>
              <a:spcAft>
                <a:spcPts val="0"/>
              </a:spcAft>
              <a:buNone/>
            </a:pPr>
            <a:r>
              <a:rPr lang="tr">
                <a:solidFill>
                  <a:srgbClr val="0D0D0D"/>
                </a:solidFill>
                <a:highlight>
                  <a:srgbClr val="FFFFFF"/>
                </a:highlight>
              </a:rPr>
              <a:t>İlaç geliştirme ve güvenliği alanında, metabolomik analizler ilaç etkilerini değerlendirmede ve yan etkilerini belirlemede önemli bir araçtır. İlaçların metabolik profilleri incelenerek, bunların hücresel ve sistemik düzeydeki etkileri anlaşılabilir. </a:t>
            </a:r>
            <a:endParaRPr>
              <a:solidFill>
                <a:srgbClr val="0D0D0D"/>
              </a:solidFill>
              <a:highlight>
                <a:srgbClr val="FFFFFF"/>
              </a:highlight>
            </a:endParaRPr>
          </a:p>
          <a:p>
            <a:pPr indent="0" lvl="0" marL="0" rtl="0" algn="l">
              <a:spcBef>
                <a:spcPts val="1500"/>
              </a:spcBef>
              <a:spcAft>
                <a:spcPts val="0"/>
              </a:spcAft>
              <a:buNone/>
            </a:pPr>
            <a:r>
              <a:rPr lang="tr">
                <a:solidFill>
                  <a:srgbClr val="0D0D0D"/>
                </a:solidFill>
                <a:highlight>
                  <a:srgbClr val="FFFFFF"/>
                </a:highlight>
              </a:rPr>
              <a:t>Koruyucu sağlık hizmetleri alanında, metabolomik analizler hastalıkların erken teşhisinde ve risk faktörlerinin belirlenmesinde önemli bir rol oynar. Bireylerin metabolik profilleri incelenerek, hastalık riskleri hakkında bilgi edinilebilir ve uygun önlemler alınabilir.</a:t>
            </a:r>
            <a:endParaRPr>
              <a:solidFill>
                <a:srgbClr val="0D0D0D"/>
              </a:solidFill>
              <a:highlight>
                <a:srgbClr val="FFFFFF"/>
              </a:highlight>
            </a:endParaRPr>
          </a:p>
          <a:p>
            <a:pPr indent="0" lvl="0" marL="0" rtl="0" algn="l">
              <a:spcBef>
                <a:spcPts val="1500"/>
              </a:spcBef>
              <a:spcAft>
                <a:spcPts val="0"/>
              </a:spcAft>
              <a:buNone/>
            </a:pPr>
            <a:r>
              <a:rPr lang="tr">
                <a:solidFill>
                  <a:srgbClr val="0D0D0D"/>
                </a:solidFill>
                <a:highlight>
                  <a:srgbClr val="FFFFFF"/>
                </a:highlight>
              </a:rPr>
              <a:t>Tarım endüstrisinde, metabolomik analizler bitki ve hayvan metabolizmasının anlaşılması için kullanılır.</a:t>
            </a:r>
            <a:endParaRPr>
              <a:solidFill>
                <a:srgbClr val="0D0D0D"/>
              </a:solidFill>
              <a:highlight>
                <a:srgbClr val="FFFFFF"/>
              </a:highlight>
            </a:endParaRPr>
          </a:p>
          <a:p>
            <a:pPr indent="0" lvl="0" marL="0" rtl="0" algn="l">
              <a:spcBef>
                <a:spcPts val="1500"/>
              </a:spcBef>
              <a:spcAft>
                <a:spcPts val="0"/>
              </a:spcAft>
              <a:buNone/>
            </a:pPr>
            <a:r>
              <a:rPr lang="tr">
                <a:solidFill>
                  <a:srgbClr val="0D0D0D"/>
                </a:solidFill>
                <a:highlight>
                  <a:srgbClr val="FFFFFF"/>
                </a:highlight>
              </a:rPr>
              <a:t>Örnek olarak kişiselleştirilmiş metabolomik analizler bireylerin metabolik profillerinin izlenmesine ve kişiselleştirilmiş tedavi stratejilerinin geliştirilmesine olanak tanır, böylece kişiselleştirilmiş ilaçların yapımında kullanılabilir.</a:t>
            </a:r>
            <a:endParaRPr>
              <a:solidFill>
                <a:srgbClr val="0D0D0D"/>
              </a:solidFill>
              <a:highlight>
                <a:srgbClr val="FFFFFF"/>
              </a:highlight>
            </a:endParaRPr>
          </a:p>
          <a:p>
            <a:pPr indent="0" lvl="0" marL="0" rtl="0" algn="l">
              <a:spcBef>
                <a:spcPts val="1500"/>
              </a:spcBef>
              <a:spcAft>
                <a:spcPts val="1500"/>
              </a:spcAft>
              <a:buNone/>
            </a:pPr>
            <a:r>
              <a:t/>
            </a:r>
            <a:endParaRPr>
              <a:solidFill>
                <a:srgbClr val="0D0D0D"/>
              </a:solidFill>
              <a:highlight>
                <a:srgbClr val="FFFFFF"/>
              </a:highlight>
            </a:endParaRPr>
          </a:p>
        </p:txBody>
      </p:sp>
      <p:sp>
        <p:nvSpPr>
          <p:cNvPr id="113" name="Google Shape;11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sz="4500">
                <a:solidFill>
                  <a:srgbClr val="0D0D0D"/>
                </a:solidFill>
                <a:highlight>
                  <a:schemeClr val="lt1"/>
                </a:highlight>
              </a:rPr>
              <a:t>Metabolomik ÇAlışmaları</a:t>
            </a:r>
            <a:endParaRPr/>
          </a:p>
        </p:txBody>
      </p:sp>
      <p:sp>
        <p:nvSpPr>
          <p:cNvPr id="119" name="Google Shape;11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