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92" r:id="rId5"/>
    <p:sldId id="285" r:id="rId6"/>
    <p:sldId id="286" r:id="rId7"/>
    <p:sldId id="287" r:id="rId8"/>
    <p:sldId id="288" r:id="rId9"/>
    <p:sldId id="289" r:id="rId10"/>
    <p:sldId id="257" r:id="rId11"/>
    <p:sldId id="258" r:id="rId12"/>
    <p:sldId id="259" r:id="rId13"/>
    <p:sldId id="260" r:id="rId14"/>
    <p:sldId id="263" r:id="rId15"/>
    <p:sldId id="262" r:id="rId16"/>
    <p:sldId id="264" r:id="rId17"/>
    <p:sldId id="265" r:id="rId18"/>
    <p:sldId id="266" r:id="rId19"/>
    <p:sldId id="268" r:id="rId20"/>
    <p:sldId id="269" r:id="rId21"/>
    <p:sldId id="270" r:id="rId22"/>
    <p:sldId id="272" r:id="rId23"/>
    <p:sldId id="298" r:id="rId24"/>
    <p:sldId id="273" r:id="rId25"/>
    <p:sldId id="274" r:id="rId26"/>
    <p:sldId id="275" r:id="rId27"/>
    <p:sldId id="277" r:id="rId28"/>
    <p:sldId id="276" r:id="rId29"/>
    <p:sldId id="278" r:id="rId30"/>
    <p:sldId id="279" r:id="rId31"/>
    <p:sldId id="281" r:id="rId32"/>
    <p:sldId id="280" r:id="rId33"/>
    <p:sldId id="283" r:id="rId34"/>
    <p:sldId id="282" r:id="rId35"/>
    <p:sldId id="284" r:id="rId36"/>
    <p:sldId id="294" r:id="rId37"/>
    <p:sldId id="295" r:id="rId38"/>
    <p:sldId id="290" r:id="rId3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73" autoAdjust="0"/>
  </p:normalViewPr>
  <p:slideViewPr>
    <p:cSldViewPr snapToGrid="0">
      <p:cViewPr varScale="1">
        <p:scale>
          <a:sx n="61" d="100"/>
          <a:sy n="61" d="100"/>
        </p:scale>
        <p:origin x="13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59" y="1122363"/>
            <a:ext cx="842108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59" y="3602038"/>
            <a:ext cx="84210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42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68" y="4289374"/>
            <a:ext cx="8423646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68" y="621323"/>
            <a:ext cx="8423646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9" y="5108728"/>
            <a:ext cx="8422374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51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609602"/>
            <a:ext cx="841243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60" y="4204820"/>
            <a:ext cx="841243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674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0"/>
            <a:ext cx="7558486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7" y="4204821"/>
            <a:ext cx="841243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extBox 9"/>
          <p:cNvSpPr txBox="1"/>
          <p:nvPr/>
        </p:nvSpPr>
        <p:spPr>
          <a:xfrm>
            <a:off x="547349" y="641749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8948" y="307337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6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68" y="2126944"/>
            <a:ext cx="841370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4650556"/>
            <a:ext cx="841243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249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57" y="609602"/>
            <a:ext cx="841243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59" y="2088321"/>
            <a:ext cx="2680402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59" y="2911624"/>
            <a:ext cx="268040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1463" y="2088320"/>
            <a:ext cx="268007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11464" y="2911624"/>
            <a:ext cx="2681105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088320"/>
            <a:ext cx="267410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0782" y="2911624"/>
            <a:ext cx="2674109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63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58" y="609602"/>
            <a:ext cx="841243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59" y="3989147"/>
            <a:ext cx="268040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87266" y="2092235"/>
            <a:ext cx="238879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59" y="4565409"/>
            <a:ext cx="2680401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696" y="3989147"/>
            <a:ext cx="268042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2309" y="2092235"/>
            <a:ext cx="238105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565408"/>
            <a:ext cx="2681523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406" y="3989147"/>
            <a:ext cx="267304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24154" y="2092235"/>
            <a:ext cx="238234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304" y="4565410"/>
            <a:ext cx="2676585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841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8141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1"/>
            <a:ext cx="2065909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59" y="609601"/>
            <a:ext cx="6222698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29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516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761" y="657228"/>
            <a:ext cx="7908479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761" y="3602040"/>
            <a:ext cx="790847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85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60" y="609602"/>
            <a:ext cx="841243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59" y="2088321"/>
            <a:ext cx="4148628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890" y="2088321"/>
            <a:ext cx="4139001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716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60" y="609602"/>
            <a:ext cx="841243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13" y="2088320"/>
            <a:ext cx="390035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458" y="2912232"/>
            <a:ext cx="414960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4167" y="2088320"/>
            <a:ext cx="389072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2912232"/>
            <a:ext cx="413997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12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28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5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48" y="609600"/>
            <a:ext cx="3194943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928" y="609600"/>
            <a:ext cx="502896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248" y="2971802"/>
            <a:ext cx="319494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90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48" y="609600"/>
            <a:ext cx="45149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87426" y="758881"/>
            <a:ext cx="3214183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971800"/>
            <a:ext cx="451884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29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60" y="609602"/>
            <a:ext cx="841243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58" y="2096064"/>
            <a:ext cx="841243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3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5E0F-4943-498F-A448-EF2BB12AE5AB}" type="datetimeFigureOut">
              <a:rPr lang="fr-CA" smtClean="0"/>
              <a:t>2023-01-08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59" y="5883277"/>
            <a:ext cx="542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5" y="5883277"/>
            <a:ext cx="61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9BE6-84DF-47FB-92DB-045196065C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51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46578-1430-485D-8D75-668BA4DA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0" i="1"/>
              <a:t>traitement des images en python</a:t>
            </a:r>
            <a:r>
              <a:rPr lang="it-IT" sz="6000" b="0" i="1"/>
              <a:t> </a:t>
            </a:r>
            <a:endParaRPr lang="fr-CA" sz="6000" b="0" i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0EFD4-CDCC-4101-B9B7-8BC980E82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4181475"/>
            <a:ext cx="7581900" cy="3028950"/>
          </a:xfrm>
        </p:spPr>
        <p:txBody>
          <a:bodyPr>
            <a:normAutofit/>
          </a:bodyPr>
          <a:lstStyle/>
          <a:p>
            <a:r>
              <a:rPr lang="it-IT" sz="2000" b="1" i="1">
                <a:highlight>
                  <a:srgbClr val="000000"/>
                </a:highlight>
              </a:rPr>
              <a:t> réalisé par :</a:t>
            </a:r>
          </a:p>
          <a:p>
            <a:r>
              <a:rPr lang="it-IT" sz="2000" b="1" i="1">
                <a:highlight>
                  <a:srgbClr val="000000"/>
                </a:highlight>
              </a:rPr>
              <a:t>-Moahamed-Amine Fatih (Grp4)</a:t>
            </a:r>
          </a:p>
          <a:p>
            <a:r>
              <a:rPr lang="it-IT" sz="2000" b="1" i="1">
                <a:highlight>
                  <a:srgbClr val="000000"/>
                </a:highlight>
              </a:rPr>
              <a:t>-Ayoub Jarhni(Grp4)</a:t>
            </a:r>
          </a:p>
          <a:p>
            <a:r>
              <a:rPr lang="it-IT" sz="2000" b="1" i="1">
                <a:highlight>
                  <a:srgbClr val="000000"/>
                </a:highlight>
              </a:rPr>
              <a:t>-Mohamed Haddad(Grp4)</a:t>
            </a:r>
          </a:p>
          <a:p>
            <a:r>
              <a:rPr lang="it-IT" sz="2000" b="1" i="1">
                <a:highlight>
                  <a:srgbClr val="000000"/>
                </a:highlight>
              </a:rPr>
              <a:t>-Anas Lamhadder (Grp5)</a:t>
            </a:r>
            <a:br>
              <a:rPr lang="it-IT" sz="1600" b="1" i="1">
                <a:highlight>
                  <a:srgbClr val="000000"/>
                </a:highlight>
              </a:rPr>
            </a:br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36713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EF88-1B2B-45AD-8110-59F6A877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23" y="890752"/>
            <a:ext cx="6267939" cy="5076496"/>
          </a:xfrm>
        </p:spPr>
        <p:txBody>
          <a:bodyPr>
            <a:normAutofit/>
          </a:bodyPr>
          <a:lstStyle/>
          <a:p>
            <a:r>
              <a:rPr lang="it-IT" sz="6600"/>
              <a:t>Partie 1 </a:t>
            </a:r>
            <a:r>
              <a:rPr lang="it-IT" sz="4400"/>
              <a:t>:</a:t>
            </a:r>
            <a:endParaRPr lang="fr-CA" sz="440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60A6366-2E9B-480A-A3E4-D981F9EF5507}"/>
              </a:ext>
            </a:extLst>
          </p:cNvPr>
          <p:cNvSpPr/>
          <p:nvPr/>
        </p:nvSpPr>
        <p:spPr>
          <a:xfrm>
            <a:off x="2133600" y="2333297"/>
            <a:ext cx="5370786" cy="2259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i="1" u="sng"/>
              <a:t>PARTIE 1 :</a:t>
            </a:r>
            <a:endParaRPr lang="fr-CA" sz="4800" b="1" i="1" u="sng"/>
          </a:p>
        </p:txBody>
      </p:sp>
    </p:spTree>
    <p:extLst>
      <p:ext uri="{BB962C8B-B14F-4D97-AF65-F5344CB8AC3E}">
        <p14:creationId xmlns:p14="http://schemas.microsoft.com/office/powerpoint/2010/main" val="61876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32B01B68-F367-4E28-ACCB-5DCFB059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1" y="657228"/>
            <a:ext cx="5948577" cy="950855"/>
          </a:xfrm>
        </p:spPr>
        <p:txBody>
          <a:bodyPr/>
          <a:lstStyle/>
          <a:p>
            <a:endParaRPr lang="fr-CA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A696D26-0429-4DC0-88BF-596B3384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5615"/>
            <a:ext cx="9088987" cy="517526"/>
          </a:xfrm>
        </p:spPr>
        <p:txBody>
          <a:bodyPr>
            <a:normAutofit fontScale="92500"/>
          </a:bodyPr>
          <a:lstStyle/>
          <a:p>
            <a:r>
              <a:rPr lang="it-IT"/>
              <a:t>      ______________________  le code   ____________________________</a:t>
            </a:r>
            <a:endParaRPr lang="fr-CA"/>
          </a:p>
          <a:p>
            <a:endParaRPr lang="fr-CA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F3CAF3-F8D7-4E77-8AC4-C6B05E32C53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99392" y="2364828"/>
            <a:ext cx="6810705" cy="517527"/>
          </a:xfrm>
        </p:spPr>
        <p:txBody>
          <a:bodyPr>
            <a:normAutofit fontScale="85000" lnSpcReduction="10000"/>
          </a:bodyPr>
          <a:lstStyle/>
          <a:p>
            <a:r>
              <a:rPr lang="fr-CA" sz="2400"/>
              <a:t>l'exécution du fonction ‘</a:t>
            </a:r>
            <a:r>
              <a:rPr lang="fr-CA" sz="2400" err="1"/>
              <a:t>AfficherImg</a:t>
            </a:r>
            <a:r>
              <a:rPr lang="fr-CA" sz="3200"/>
              <a:t>’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0967E3-B3C2-47F2-A446-434484855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0" y="565153"/>
            <a:ext cx="8421086" cy="167210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3567378-A917-4035-95B0-39D5C5A8F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0" y="2963917"/>
            <a:ext cx="8654776" cy="38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A40F-7CFA-4FD5-B8E4-2C8C0EE0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6" y="2207173"/>
            <a:ext cx="6119047" cy="641131"/>
          </a:xfrm>
        </p:spPr>
        <p:txBody>
          <a:bodyPr>
            <a:normAutofit/>
          </a:bodyPr>
          <a:lstStyle/>
          <a:p>
            <a:r>
              <a:rPr lang="fr-CA" sz="1800"/>
              <a:t>l'exécution du fonction ‘ouvrir l’image’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D0B253-5EC3-4D4F-892A-83FFADB9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7554721" cy="641131"/>
          </a:xfrm>
        </p:spPr>
        <p:txBody>
          <a:bodyPr>
            <a:normAutofit/>
          </a:bodyPr>
          <a:lstStyle/>
          <a:p>
            <a:r>
              <a:rPr lang="it-IT" sz="2400"/>
              <a:t>_______________ le code__________________</a:t>
            </a:r>
            <a:endParaRPr lang="fr-CA" sz="24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37E67A-36E6-4D1F-83E0-AFE95511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8" y="641789"/>
            <a:ext cx="8515971" cy="1400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72CDF5-C2C8-48A0-9AE5-8765B3E28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57" r="24942"/>
          <a:stretch/>
        </p:blipFill>
        <p:spPr>
          <a:xfrm>
            <a:off x="640202" y="3166241"/>
            <a:ext cx="4807332" cy="2886075"/>
          </a:xfrm>
          <a:prstGeom prst="rect">
            <a:avLst/>
          </a:prstGeom>
        </p:spPr>
      </p:pic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B1779942-2C21-4DC9-BD3A-6FF2FF70B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80" y="3012228"/>
            <a:ext cx="2015028" cy="1377784"/>
          </a:xfrm>
          <a:prstGeom prst="bentConnector3">
            <a:avLst>
              <a:gd name="adj1" fmla="val 99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6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0BA9C499-AD02-44B1-8E81-4509B2F7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42" y="2175641"/>
            <a:ext cx="4753606" cy="924911"/>
          </a:xfrm>
        </p:spPr>
        <p:txBody>
          <a:bodyPr>
            <a:noAutofit/>
          </a:bodyPr>
          <a:lstStyle/>
          <a:p>
            <a:r>
              <a:rPr lang="fr-CA" sz="1600"/>
              <a:t>l'exécution du fonction ‘</a:t>
            </a:r>
            <a:r>
              <a:rPr lang="fr-CA" sz="1600" err="1"/>
              <a:t>SaveImage</a:t>
            </a:r>
            <a:r>
              <a:rPr lang="fr-CA" sz="1600"/>
              <a:t>’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33C8F3A-667F-41DF-BF67-6EE05D39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"/>
            <a:ext cx="7294179" cy="600962"/>
          </a:xfrm>
        </p:spPr>
        <p:txBody>
          <a:bodyPr>
            <a:normAutofit/>
          </a:bodyPr>
          <a:lstStyle/>
          <a:p>
            <a:r>
              <a:rPr lang="it-IT" sz="2400"/>
              <a:t>______________ Le code _____________________</a:t>
            </a:r>
            <a:endParaRPr lang="fr-CA" sz="240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BF5BB55-A838-4E85-8BA2-9C38F7E45EB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22" y="2864991"/>
            <a:ext cx="3533078" cy="346191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83EEA7-77A1-47EA-9BF5-0826D105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44" y="676275"/>
            <a:ext cx="6391274" cy="1323975"/>
          </a:xfrm>
          <a:prstGeom prst="rect">
            <a:avLst/>
          </a:prstGeom>
        </p:spPr>
      </p:pic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DDC5C0E8-3D4F-44E9-85AA-DBFA08639AEE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0800000">
            <a:off x="375442" y="2638098"/>
            <a:ext cx="1044480" cy="1957853"/>
          </a:xfrm>
          <a:prstGeom prst="bentConnector3">
            <a:avLst>
              <a:gd name="adj1" fmla="val 121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6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FE59FAAD-5B0B-4E51-A7AE-D921C9803F92}"/>
              </a:ext>
            </a:extLst>
          </p:cNvPr>
          <p:cNvSpPr/>
          <p:nvPr/>
        </p:nvSpPr>
        <p:spPr>
          <a:xfrm>
            <a:off x="2483069" y="1776247"/>
            <a:ext cx="4939862" cy="28693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i="1" u="sng"/>
              <a:t>PARTIE 2</a:t>
            </a:r>
            <a:endParaRPr lang="fr-CA" sz="4800" b="1" i="1" u="sng"/>
          </a:p>
        </p:txBody>
      </p:sp>
    </p:spTree>
    <p:extLst>
      <p:ext uri="{BB962C8B-B14F-4D97-AF65-F5344CB8AC3E}">
        <p14:creationId xmlns:p14="http://schemas.microsoft.com/office/powerpoint/2010/main" val="243750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BCFE3-5940-4E4D-8802-6E736B5B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5" y="3346099"/>
            <a:ext cx="8211040" cy="593798"/>
          </a:xfrm>
        </p:spPr>
        <p:txBody>
          <a:bodyPr>
            <a:normAutofit/>
          </a:bodyPr>
          <a:lstStyle/>
          <a:p>
            <a:r>
              <a:rPr lang="it-IT"/>
              <a:t>___imgnoire________Imgblnc____</a:t>
            </a:r>
            <a:endParaRPr lang="fr-CA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999A690-611C-42C9-BEB7-ED73343AD9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" y="4222981"/>
            <a:ext cx="3762704" cy="1743075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83E49997-3A8A-4B07-9FAB-57E3FE1E0E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60" y="4222982"/>
            <a:ext cx="3335115" cy="1743076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7D8752-1F1F-41BB-81CE-5366DBA7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6" y="1103585"/>
            <a:ext cx="8335169" cy="1959429"/>
          </a:xfrm>
          <a:prstGeom prst="rect">
            <a:avLst/>
          </a:prstGeom>
        </p:spPr>
      </p:pic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0F70622-0ECB-4BB3-BEBF-C394ADBDF483}"/>
              </a:ext>
            </a:extLst>
          </p:cNvPr>
          <p:cNvCxnSpPr>
            <a:cxnSpLocks/>
            <a:stCxn id="12" idx="1"/>
            <a:endCxn id="16" idx="1"/>
          </p:cNvCxnSpPr>
          <p:nvPr/>
        </p:nvCxnSpPr>
        <p:spPr>
          <a:xfrm rot="10800000">
            <a:off x="593506" y="2083301"/>
            <a:ext cx="79156" cy="3011219"/>
          </a:xfrm>
          <a:prstGeom prst="bentConnector3">
            <a:avLst>
              <a:gd name="adj1" fmla="val 388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B161E75-A794-42D4-BBB1-CC9403D444F9}"/>
              </a:ext>
            </a:extLst>
          </p:cNvPr>
          <p:cNvSpPr txBox="1"/>
          <p:nvPr/>
        </p:nvSpPr>
        <p:spPr>
          <a:xfrm>
            <a:off x="110550" y="323586"/>
            <a:ext cx="805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     _____________________________Le code</a:t>
            </a:r>
            <a:r>
              <a:rPr lang="it-IT" sz="2800"/>
              <a:t>________________</a:t>
            </a:r>
            <a:endParaRPr lang="fr-CA" sz="2000"/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239BA132-6339-492E-9A35-9A34C12511D7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8928675" y="2083300"/>
            <a:ext cx="12700" cy="30112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6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401C5-A630-4546-9130-C11CCF25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88830"/>
            <a:ext cx="9829800" cy="1402320"/>
          </a:xfrm>
        </p:spPr>
        <p:txBody>
          <a:bodyPr>
            <a:normAutofit fontScale="90000"/>
          </a:bodyPr>
          <a:lstStyle/>
          <a:p>
            <a:r>
              <a:rPr lang="it-IT" sz="2400"/>
              <a:t>Nb : </a:t>
            </a:r>
            <a:r>
              <a:rPr lang="it-IT" sz="1800"/>
              <a:t>pour afficher </a:t>
            </a:r>
            <a:r>
              <a:rPr lang="fr-FR" sz="1800"/>
              <a:t>ce genre des images , il faut utilisé le mode ‘Gray’ , et ajouter</a:t>
            </a:r>
            <a:r>
              <a:rPr lang="it-IT" sz="1800"/>
              <a:t> deux arguments à plt.imshow (vmin,vmax),ils sont utiisés pour définir la valeur minimale et maximale de la barre de coleur utilisée .</a:t>
            </a:r>
            <a:br>
              <a:rPr lang="it-IT" sz="1800"/>
            </a:br>
            <a:br>
              <a:rPr lang="it-IT" sz="1800"/>
            </a:br>
            <a:endParaRPr lang="fr-CA" sz="24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6C1FA8-4FDC-4718-971A-9AD70ADD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-1"/>
            <a:ext cx="4743450" cy="35242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B09190-57E6-4DAC-B9BB-A46DD71262F9}"/>
              </a:ext>
            </a:extLst>
          </p:cNvPr>
          <p:cNvSpPr txBox="1"/>
          <p:nvPr/>
        </p:nvSpPr>
        <p:spPr>
          <a:xfrm>
            <a:off x="1543050" y="352424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Image_Noire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273CAA-986B-4052-B582-6205566C7176}"/>
              </a:ext>
            </a:extLst>
          </p:cNvPr>
          <p:cNvSpPr txBox="1"/>
          <p:nvPr/>
        </p:nvSpPr>
        <p:spPr>
          <a:xfrm>
            <a:off x="6657974" y="35242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Image_blanche</a:t>
            </a:r>
            <a:endParaRPr lang="fr-CA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9F14F2-07E0-44DB-8D53-196BD3580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6351" cy="34772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C712058-7C7C-43D7-B734-FB0B9F9A6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09" y="5391150"/>
            <a:ext cx="7051765" cy="632242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F4EADD-B690-4014-8720-FD0AA267981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73668" y="4726930"/>
            <a:ext cx="1211472" cy="749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2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FA8314C-46E9-49E1-962A-53B7679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0" y="2669628"/>
            <a:ext cx="7357241" cy="358988"/>
          </a:xfrm>
        </p:spPr>
        <p:txBody>
          <a:bodyPr>
            <a:normAutofit fontScale="90000"/>
          </a:bodyPr>
          <a:lstStyle/>
          <a:p>
            <a:r>
              <a:rPr lang="fr-CA" sz="2000"/>
              <a:t>l'exécution du fonction ‘</a:t>
            </a:r>
            <a:r>
              <a:rPr lang="fr-CA" sz="2000" err="1"/>
              <a:t>creerImgblancNoir</a:t>
            </a:r>
            <a:r>
              <a:rPr lang="fr-CA" sz="2000"/>
              <a:t>’ :</a:t>
            </a:r>
            <a:endParaRPr lang="fr-CA" sz="240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253186-D2DA-48BB-916B-558C2820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7" y="73572"/>
            <a:ext cx="8718054" cy="1040525"/>
          </a:xfrm>
        </p:spPr>
        <p:txBody>
          <a:bodyPr>
            <a:normAutofit/>
          </a:bodyPr>
          <a:lstStyle/>
          <a:p>
            <a:r>
              <a:rPr lang="it-IT"/>
              <a:t>    ________________________le code_______________________</a:t>
            </a:r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290A2A-14B8-420B-9F7D-1389BE0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3" y="3225399"/>
            <a:ext cx="5994675" cy="36326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819A62-AF6B-47A4-8FF9-D99335BFA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3" y="629343"/>
            <a:ext cx="8946463" cy="1843502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9B735D4F-E40D-4732-8A36-48CC6EED5030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-420258" y="3906735"/>
            <a:ext cx="2192577" cy="77353"/>
          </a:xfrm>
          <a:prstGeom prst="bentConnector4">
            <a:avLst>
              <a:gd name="adj1" fmla="val 8581"/>
              <a:gd name="adj2" fmla="val 395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8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925A5-5D72-4C34-A6BB-67F4762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60" y="1397876"/>
            <a:ext cx="8412431" cy="537289"/>
          </a:xfrm>
        </p:spPr>
        <p:txBody>
          <a:bodyPr>
            <a:normAutofit fontScale="90000"/>
          </a:bodyPr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61325-9B93-4E94-8B69-3DD12910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41" y="2088319"/>
            <a:ext cx="4262826" cy="1127955"/>
          </a:xfrm>
        </p:spPr>
        <p:txBody>
          <a:bodyPr>
            <a:normAutofit/>
          </a:bodyPr>
          <a:lstStyle/>
          <a:p>
            <a:r>
              <a:rPr lang="it-IT" sz="2800"/>
              <a:t>Avant </a:t>
            </a:r>
            <a:r>
              <a:rPr lang="fr-CA" sz="2800"/>
              <a:t>l'exécution</a:t>
            </a:r>
            <a:r>
              <a:rPr lang="it-IT" sz="2800"/>
              <a:t> :</a:t>
            </a:r>
            <a:endParaRPr lang="fr-CA" sz="280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3107F95-BF6D-44B0-8104-36716560C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0" y="3321379"/>
            <a:ext cx="3683636" cy="2879725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80BCC-E8E5-4337-8FC9-D29406A1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828" y="2651324"/>
            <a:ext cx="3742062" cy="537289"/>
          </a:xfrm>
        </p:spPr>
        <p:txBody>
          <a:bodyPr>
            <a:normAutofit/>
          </a:bodyPr>
          <a:lstStyle/>
          <a:p>
            <a:r>
              <a:rPr lang="it-IT"/>
              <a:t>Aprés l’exécution:</a:t>
            </a:r>
            <a:endParaRPr lang="fr-CA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3F679DB-EE80-44AE-86D3-34CF1D368F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15" y="3321379"/>
            <a:ext cx="3740243" cy="2879725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CDBEF3-158B-4F98-87EB-11838B574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1" y="853973"/>
            <a:ext cx="8647518" cy="16297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4B69743-B26F-4C66-8A7B-4C3046DC5679}"/>
              </a:ext>
            </a:extLst>
          </p:cNvPr>
          <p:cNvSpPr txBox="1"/>
          <p:nvPr/>
        </p:nvSpPr>
        <p:spPr>
          <a:xfrm>
            <a:off x="409904" y="17759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  _________________Le code__________________</a:t>
            </a:r>
            <a:endParaRPr lang="fr-CA" sz="2800"/>
          </a:p>
        </p:txBody>
      </p:sp>
    </p:spTree>
    <p:extLst>
      <p:ext uri="{BB962C8B-B14F-4D97-AF65-F5344CB8AC3E}">
        <p14:creationId xmlns:p14="http://schemas.microsoft.com/office/powerpoint/2010/main" val="53563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F97F486-C10F-4C2C-B80C-A556777BA7D0}"/>
              </a:ext>
            </a:extLst>
          </p:cNvPr>
          <p:cNvSpPr/>
          <p:nvPr/>
        </p:nvSpPr>
        <p:spPr>
          <a:xfrm>
            <a:off x="3037490" y="2154621"/>
            <a:ext cx="4204138" cy="25329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b="1" i="1" u="sng"/>
              <a:t>PARTIE 3</a:t>
            </a:r>
            <a:endParaRPr lang="fr-CA" sz="4000" b="1" i="1" u="sng"/>
          </a:p>
        </p:txBody>
      </p:sp>
    </p:spTree>
    <p:extLst>
      <p:ext uri="{BB962C8B-B14F-4D97-AF65-F5344CB8AC3E}">
        <p14:creationId xmlns:p14="http://schemas.microsoft.com/office/powerpoint/2010/main" val="3152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345CB-BFAD-4E12-A2AB-E0F89BF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Introduction:</a:t>
            </a:r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516AF-3CE4-48E0-8ABE-A3BA33E396D2}"/>
              </a:ext>
            </a:extLst>
          </p:cNvPr>
          <p:cNvSpPr/>
          <p:nvPr/>
        </p:nvSpPr>
        <p:spPr>
          <a:xfrm>
            <a:off x="2490952" y="525517"/>
            <a:ext cx="4803227" cy="1326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b="1" u="sng"/>
              <a:t>INTRODUCTION </a:t>
            </a:r>
            <a:r>
              <a:rPr lang="it-IT"/>
              <a:t>:</a:t>
            </a:r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F914B-7E16-46C7-AE56-CE9408B99689}"/>
              </a:ext>
            </a:extLst>
          </p:cNvPr>
          <p:cNvSpPr txBox="1"/>
          <p:nvPr/>
        </p:nvSpPr>
        <p:spPr>
          <a:xfrm>
            <a:off x="430925" y="2020008"/>
            <a:ext cx="93542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b="1" i="1"/>
              <a:t>Le traitement des images est l'ensemble des opérations qui consistent à manipuler et analyser des images numériques afin d'améliorer leur qualité ou changer leur apparence .Cette technique a envahi de nombreux domaines comme la médecine, la robotique ,et les médias.</a:t>
            </a:r>
          </a:p>
        </p:txBody>
      </p:sp>
    </p:spTree>
    <p:extLst>
      <p:ext uri="{BB962C8B-B14F-4D97-AF65-F5344CB8AC3E}">
        <p14:creationId xmlns:p14="http://schemas.microsoft.com/office/powerpoint/2010/main" val="144681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>
            <a:extLst>
              <a:ext uri="{FF2B5EF4-FFF2-40B4-BE49-F238E27FC236}">
                <a16:creationId xmlns:a16="http://schemas.microsoft.com/office/drawing/2014/main" id="{91178AB2-F262-4450-90E4-19A41F54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047" y="609600"/>
            <a:ext cx="7558486" cy="194573"/>
          </a:xfrm>
        </p:spPr>
        <p:txBody>
          <a:bodyPr>
            <a:normAutofit fontScale="90000"/>
          </a:bodyPr>
          <a:lstStyle/>
          <a:p>
            <a:endParaRPr lang="fr-CA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E49A284-6325-4480-8272-F9D35F5C13F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332771D-DBDF-475A-AC92-B16D1DA0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456" y="2798297"/>
            <a:ext cx="9163543" cy="550264"/>
          </a:xfrm>
        </p:spPr>
        <p:txBody>
          <a:bodyPr>
            <a:normAutofit/>
          </a:bodyPr>
          <a:lstStyle/>
          <a:p>
            <a:r>
              <a:rPr lang="it-IT"/>
              <a:t>________________________________Le code____________________________________</a:t>
            </a:r>
            <a:endParaRPr lang="fr-CA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A18CA4-25C7-4AE1-BB65-C17BFDA7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7" y="96399"/>
            <a:ext cx="8069154" cy="283281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077E6CB-30F7-4619-80F0-D1F03767F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6" y="6136930"/>
            <a:ext cx="8069153" cy="7210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50D17C6-E7EA-4379-9EA9-DD04A12D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8" y="3429000"/>
            <a:ext cx="8069153" cy="177174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189BAD2-0E72-4073-AB3B-3105378C9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7" y="5341418"/>
            <a:ext cx="8069153" cy="579389"/>
          </a:xfrm>
          <a:prstGeom prst="rect">
            <a:avLst/>
          </a:prstGeom>
        </p:spPr>
      </p:pic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23C10AE1-420B-4584-97A5-AC33669DC9F8}"/>
              </a:ext>
            </a:extLst>
          </p:cNvPr>
          <p:cNvCxnSpPr>
            <a:cxnSpLocks/>
            <a:stCxn id="29" idx="1"/>
            <a:endCxn id="23" idx="1"/>
          </p:cNvCxnSpPr>
          <p:nvPr/>
        </p:nvCxnSpPr>
        <p:spPr>
          <a:xfrm rot="10800000" flipV="1">
            <a:off x="1172467" y="5631113"/>
            <a:ext cx="1" cy="86635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D0033A6A-91C8-4CFE-8535-3AC7951E4516}"/>
              </a:ext>
            </a:extLst>
          </p:cNvPr>
          <p:cNvCxnSpPr>
            <a:cxnSpLocks/>
            <a:stCxn id="29" idx="3"/>
            <a:endCxn id="23" idx="3"/>
          </p:cNvCxnSpPr>
          <p:nvPr/>
        </p:nvCxnSpPr>
        <p:spPr>
          <a:xfrm flipH="1">
            <a:off x="9241619" y="5631113"/>
            <a:ext cx="1" cy="86635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763A-05EA-4E22-B2F4-C5A9651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D6CB7A-6B78-4B1E-95B3-2D1E4C1B261F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r>
              <a:rPr lang="it-IT"/>
              <a:t>_____________________________________le code _________________________________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5F4FB-B967-4340-B5B5-E78DD0B9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2193" y="4204821"/>
            <a:ext cx="2827283" cy="1586380"/>
          </a:xfrm>
        </p:spPr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9CBCA0-2AA9-4D03-8FFC-7CC01973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7" y="602072"/>
            <a:ext cx="7558486" cy="29929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987CAF-E96F-482F-8608-E98CF54D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7" y="3990577"/>
            <a:ext cx="7558486" cy="19686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2CE72A-5FC8-423B-8143-CC8375ECA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2" y="6248400"/>
            <a:ext cx="5297214" cy="609600"/>
          </a:xfrm>
          <a:prstGeom prst="rect">
            <a:avLst/>
          </a:prstGeom>
        </p:spPr>
      </p:pic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A20ECC52-C4E0-4D8A-A8EC-9D402E4AF64D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H="1" flipV="1">
            <a:off x="1172466" y="4974878"/>
            <a:ext cx="1024195" cy="1578322"/>
          </a:xfrm>
          <a:prstGeom prst="bentConnector3">
            <a:avLst>
              <a:gd name="adj1" fmla="val -22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B859960F-1497-4DC9-8B10-A9211F4BD676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7493876" y="4974878"/>
            <a:ext cx="1237077" cy="1578322"/>
          </a:xfrm>
          <a:prstGeom prst="bentConnector3">
            <a:avLst>
              <a:gd name="adj1" fmla="val -18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98284-C7FF-4AAA-AAB2-A142FEE0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35" y="2459421"/>
            <a:ext cx="5512734" cy="472965"/>
          </a:xfrm>
        </p:spPr>
        <p:txBody>
          <a:bodyPr>
            <a:normAutofit fontScale="90000"/>
          </a:bodyPr>
          <a:lstStyle/>
          <a:p>
            <a:r>
              <a:rPr lang="it-IT" sz="2800"/>
              <a:t>La matrice de l’image</a:t>
            </a:r>
            <a:endParaRPr lang="fr-CA" sz="280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EAAEC8D-210A-42A3-A3F3-1118717B4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8" r="26158"/>
          <a:stretch>
            <a:fillRect/>
          </a:stretch>
        </p:blipFill>
        <p:spPr>
          <a:xfrm>
            <a:off x="6384911" y="2196662"/>
            <a:ext cx="3214183" cy="4164117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DECD1A-FEB3-46B3-94FA-7DC8404E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458" y="4571999"/>
            <a:ext cx="487252" cy="546539"/>
          </a:xfrm>
        </p:spPr>
        <p:txBody>
          <a:bodyPr/>
          <a:lstStyle/>
          <a:p>
            <a:r>
              <a:rPr lang="it-IT"/>
              <a:t>x</a:t>
            </a:r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117C08-F9B2-4DA4-A5E6-9A2EDCA8D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7" y="2932386"/>
            <a:ext cx="4514902" cy="35104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3440B2-B30B-429F-98F1-0B2BBBAC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08"/>
            <a:ext cx="9734326" cy="12106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B5961B-20E9-48E5-9371-1C58FCC2F5ED}"/>
              </a:ext>
            </a:extLst>
          </p:cNvPr>
          <p:cNvSpPr txBox="1"/>
          <p:nvPr/>
        </p:nvSpPr>
        <p:spPr>
          <a:xfrm>
            <a:off x="0" y="224502"/>
            <a:ext cx="88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__________________le code_________________</a:t>
            </a:r>
            <a:endParaRPr lang="fr-CA" sz="320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2E0F2D7-D39D-46B8-84B9-46663C90234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387079" y="4278720"/>
            <a:ext cx="1118824" cy="408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8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708F86-DD14-411F-80EC-40F86515BC87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3600" b="1" i="1">
                <a:solidFill>
                  <a:srgbClr val="FF0000"/>
                </a:solidFill>
              </a:rPr>
              <a:t>NB :  lorsque on veut retourner la matrice d’une image en niveau gris , il est nécessaire d’utilisé la bibliothéque‘CV2’...cette biblio a une fonction </a:t>
            </a:r>
            <a:r>
              <a:rPr lang="it-IT" sz="3600" b="1" i="1" u="sng">
                <a:solidFill>
                  <a:srgbClr val="FF0000"/>
                </a:solidFill>
                <a:highlight>
                  <a:srgbClr val="808080"/>
                </a:highlight>
              </a:rPr>
              <a:t>imread</a:t>
            </a:r>
            <a:r>
              <a:rPr lang="it-IT" sz="3600" b="1" i="1">
                <a:solidFill>
                  <a:srgbClr val="FF0000"/>
                </a:solidFill>
              </a:rPr>
              <a:t> qui permet de prendre une paramétre suplémentaire  pour changer l’image de mode RGB à ‘Gray’.</a:t>
            </a:r>
          </a:p>
        </p:txBody>
      </p:sp>
    </p:spTree>
    <p:extLst>
      <p:ext uri="{BB962C8B-B14F-4D97-AF65-F5344CB8AC3E}">
        <p14:creationId xmlns:p14="http://schemas.microsoft.com/office/powerpoint/2010/main" val="256596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6DE06D09-67EC-4F30-BFA8-FAC2BC10FD9E}"/>
              </a:ext>
            </a:extLst>
          </p:cNvPr>
          <p:cNvSpPr/>
          <p:nvPr/>
        </p:nvSpPr>
        <p:spPr>
          <a:xfrm>
            <a:off x="2806262" y="1681655"/>
            <a:ext cx="4298731" cy="28483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i="1" u="sng"/>
              <a:t>PARTIE 4</a:t>
            </a:r>
            <a:endParaRPr lang="fr-CA" sz="4400" b="1" i="1" u="sng"/>
          </a:p>
        </p:txBody>
      </p:sp>
    </p:spTree>
    <p:extLst>
      <p:ext uri="{BB962C8B-B14F-4D97-AF65-F5344CB8AC3E}">
        <p14:creationId xmlns:p14="http://schemas.microsoft.com/office/powerpoint/2010/main" val="85650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C90D3-3D09-4CFF-970C-430DA013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58" y="4172606"/>
            <a:ext cx="3755969" cy="2196662"/>
          </a:xfrm>
        </p:spPr>
        <p:txBody>
          <a:bodyPr>
            <a:normAutofit/>
          </a:bodyPr>
          <a:lstStyle/>
          <a:p>
            <a:br>
              <a:rPr lang="fr-CA" sz="3200"/>
            </a:b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30A5AF-33D9-4267-AA2C-1FB4FA72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036" y="0"/>
            <a:ext cx="5784171" cy="662151"/>
          </a:xfrm>
        </p:spPr>
        <p:txBody>
          <a:bodyPr/>
          <a:lstStyle/>
          <a:p>
            <a:r>
              <a:rPr lang="it-IT"/>
              <a:t> </a:t>
            </a:r>
            <a:r>
              <a:rPr lang="it-IT" sz="2000"/>
              <a:t>______________LE CODE___________________</a:t>
            </a:r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500B93-909D-469E-A27D-1C26D5AA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2" y="662151"/>
            <a:ext cx="5784171" cy="17972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4553F8-2CFD-48AF-85F5-F8691215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2" y="2685394"/>
            <a:ext cx="5784171" cy="713182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D7F2C65-6A3F-4C02-B4E1-BEB78F183008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>
            <a:off x="6652753" y="1560786"/>
            <a:ext cx="12700" cy="14811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B35DC41A-5E16-4478-9C15-162969F6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0" t="14478" r="16510" b="2562"/>
          <a:stretch/>
        </p:blipFill>
        <p:spPr>
          <a:xfrm>
            <a:off x="868582" y="4023951"/>
            <a:ext cx="3095298" cy="28340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AFB56C5-A999-4488-96A4-374E8DEFCED7}"/>
              </a:ext>
            </a:extLst>
          </p:cNvPr>
          <p:cNvSpPr txBox="1"/>
          <p:nvPr/>
        </p:nvSpPr>
        <p:spPr>
          <a:xfrm>
            <a:off x="5696607" y="3439175"/>
            <a:ext cx="334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Aprés </a:t>
            </a:r>
            <a:r>
              <a:rPr lang="fr-CA" sz="2400"/>
              <a:t>l'exécution</a:t>
            </a:r>
            <a:r>
              <a:rPr lang="it-IT" sz="2400"/>
              <a:t> </a:t>
            </a:r>
            <a:r>
              <a:rPr lang="it-IT" sz="3600"/>
              <a:t>:</a:t>
            </a:r>
            <a:endParaRPr lang="fr-CA" sz="2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B47B44-43A7-4471-9017-3636D9464681}"/>
              </a:ext>
            </a:extLst>
          </p:cNvPr>
          <p:cNvSpPr txBox="1"/>
          <p:nvPr/>
        </p:nvSpPr>
        <p:spPr>
          <a:xfrm>
            <a:off x="742458" y="3500731"/>
            <a:ext cx="429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Avant l’exéctuion :</a:t>
            </a:r>
            <a:endParaRPr lang="fr-CA" sz="280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EEF970C-616E-4C37-A1EB-F48BD1B07F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t="10508" r="14216" b="12114"/>
          <a:stretch/>
        </p:blipFill>
        <p:spPr>
          <a:xfrm>
            <a:off x="5822730" y="4085506"/>
            <a:ext cx="3214687" cy="2772494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90AA9CB-32B2-4682-A627-F56C9D9F52E6}"/>
              </a:ext>
            </a:extLst>
          </p:cNvPr>
          <p:cNvCxnSpPr/>
          <p:nvPr/>
        </p:nvCxnSpPr>
        <p:spPr>
          <a:xfrm>
            <a:off x="11130455" y="156078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CBC2976-1C44-474B-A83A-DC05BC1374C3}"/>
              </a:ext>
            </a:extLst>
          </p:cNvPr>
          <p:cNvSpPr/>
          <p:nvPr/>
        </p:nvSpPr>
        <p:spPr>
          <a:xfrm>
            <a:off x="3963880" y="5270937"/>
            <a:ext cx="1858849" cy="3205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0148ED-A51A-412C-AFE0-E70486806D14}"/>
              </a:ext>
            </a:extLst>
          </p:cNvPr>
          <p:cNvSpPr txBox="1"/>
          <p:nvPr/>
        </p:nvSpPr>
        <p:spPr>
          <a:xfrm>
            <a:off x="7399282" y="840828"/>
            <a:ext cx="2506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highlight>
                  <a:srgbClr val="FF0000"/>
                </a:highlight>
              </a:rPr>
              <a:t>NB</a:t>
            </a:r>
            <a:r>
              <a:rPr lang="it-IT"/>
              <a:t>: Si vous vouler par exemple afficher une image En mode gris , il faut faut utliser l’argument&gt;&gt;&gt;</a:t>
            </a:r>
            <a:r>
              <a:rPr lang="it-IT">
                <a:sym typeface="Wingdings" panose="05000000000000000000" pitchFamily="2" charset="2"/>
              </a:rPr>
              <a:t>&gt;&gt;&gt;</a:t>
            </a:r>
            <a:r>
              <a:rPr lang="it-IT"/>
              <a:t> (</a:t>
            </a:r>
            <a:r>
              <a:rPr lang="it-IT">
                <a:solidFill>
                  <a:schemeClr val="accent6">
                    <a:lumMod val="75000"/>
                  </a:schemeClr>
                </a:solidFill>
              </a:rPr>
              <a:t>cmap=‘gray</a:t>
            </a:r>
            <a:r>
              <a:rPr lang="it-IT"/>
              <a:t>’) dans la fonction </a:t>
            </a:r>
            <a:r>
              <a:rPr lang="it-IT">
                <a:highlight>
                  <a:srgbClr val="008080"/>
                </a:highlight>
              </a:rPr>
              <a:t>AfficherImg</a:t>
            </a:r>
            <a:endParaRPr lang="fr-CA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781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89534-17F2-49C6-8412-1EB721F1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0" y="2469931"/>
            <a:ext cx="5633989" cy="725214"/>
          </a:xfrm>
        </p:spPr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EE537-7109-4443-9D93-6FF217D9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9522372" cy="620111"/>
          </a:xfrm>
        </p:spPr>
        <p:txBody>
          <a:bodyPr>
            <a:normAutofit lnSpcReduction="10000"/>
          </a:bodyPr>
          <a:lstStyle/>
          <a:p>
            <a:r>
              <a:rPr lang="it-IT" sz="3200"/>
              <a:t>___________________ LE CODE _______________</a:t>
            </a:r>
            <a:endParaRPr lang="fr-CA" sz="3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D473C6-D5F4-4B50-950F-5E9AC1B0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0" y="620110"/>
            <a:ext cx="9386182" cy="1629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0BF50C-34FB-44FC-A3D2-673707436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4177861"/>
            <a:ext cx="3778444" cy="222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095189-565D-4EA1-9B75-402C69B509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t="15230" r="16671"/>
          <a:stretch/>
        </p:blipFill>
        <p:spPr>
          <a:xfrm>
            <a:off x="357377" y="4177861"/>
            <a:ext cx="3778444" cy="22229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F77F63-B638-4644-B26E-BB1ED423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0" y="2430837"/>
            <a:ext cx="5764754" cy="803402"/>
          </a:xfrm>
          <a:prstGeom prst="rect">
            <a:avLst/>
          </a:prstGeom>
        </p:spPr>
      </p:pic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50C0609-6555-4D72-8D12-37EF302EDFC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770179" y="1434662"/>
            <a:ext cx="3752193" cy="1397876"/>
          </a:xfrm>
          <a:prstGeom prst="bentConnector3">
            <a:avLst>
              <a:gd name="adj1" fmla="val -6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6F1917-FBF7-4385-94F6-99A357B8D8A0}"/>
              </a:ext>
            </a:extLst>
          </p:cNvPr>
          <p:cNvSpPr/>
          <p:nvPr/>
        </p:nvSpPr>
        <p:spPr>
          <a:xfrm>
            <a:off x="4135821" y="5289330"/>
            <a:ext cx="1634358" cy="2496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D3381F-F98D-40B4-A665-2E973C8F8E21}"/>
              </a:ext>
            </a:extLst>
          </p:cNvPr>
          <p:cNvSpPr txBox="1"/>
          <p:nvPr/>
        </p:nvSpPr>
        <p:spPr>
          <a:xfrm>
            <a:off x="806138" y="3517281"/>
            <a:ext cx="375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Avant l’exécution </a:t>
            </a:r>
            <a:r>
              <a:rPr lang="it-IT"/>
              <a:t>:</a:t>
            </a:r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6413103-F2AC-4CD9-9DF9-5FD93E095383}"/>
              </a:ext>
            </a:extLst>
          </p:cNvPr>
          <p:cNvSpPr txBox="1"/>
          <p:nvPr/>
        </p:nvSpPr>
        <p:spPr>
          <a:xfrm>
            <a:off x="6220027" y="3562269"/>
            <a:ext cx="287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Aprés l’exécution </a:t>
            </a:r>
            <a:r>
              <a:rPr lang="it-IT"/>
              <a:t>: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168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9877464-5B3D-4E83-87B9-FB7D03F9F3F0}"/>
              </a:ext>
            </a:extLst>
          </p:cNvPr>
          <p:cNvSpPr txBox="1"/>
          <p:nvPr/>
        </p:nvSpPr>
        <p:spPr>
          <a:xfrm>
            <a:off x="304799" y="-73573"/>
            <a:ext cx="820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_______________LE CODE_______________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BFCBE5-2FE0-4471-B98B-4F9B6E2B4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14322"/>
          <a:stretch/>
        </p:blipFill>
        <p:spPr>
          <a:xfrm>
            <a:off x="304797" y="3567274"/>
            <a:ext cx="4372306" cy="3290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5CBD1B-2690-4BF3-BA22-AAEA7083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" y="1904434"/>
            <a:ext cx="6800195" cy="9131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F4C793-E1CF-43E5-B76B-F7A86F602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511202"/>
            <a:ext cx="8797161" cy="1265046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90F4050-7D0B-4EC1-A951-EDA361ECD552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>
            <a:off x="7104992" y="1143725"/>
            <a:ext cx="1996967" cy="1217298"/>
          </a:xfrm>
          <a:prstGeom prst="bentConnector3">
            <a:avLst>
              <a:gd name="adj1" fmla="val -11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9A4839E-B2E1-4826-BDFE-21A916413D47}"/>
              </a:ext>
            </a:extLst>
          </p:cNvPr>
          <p:cNvSpPr txBox="1"/>
          <p:nvPr/>
        </p:nvSpPr>
        <p:spPr>
          <a:xfrm>
            <a:off x="304797" y="288266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L’affichage:</a:t>
            </a:r>
            <a:endParaRPr lang="fr-CA" sz="3200"/>
          </a:p>
        </p:txBody>
      </p:sp>
    </p:spTree>
    <p:extLst>
      <p:ext uri="{BB962C8B-B14F-4D97-AF65-F5344CB8AC3E}">
        <p14:creationId xmlns:p14="http://schemas.microsoft.com/office/powerpoint/2010/main" val="388026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0CE12529-29E5-496C-BB3E-90ABF6607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655" y="0"/>
            <a:ext cx="9038897" cy="577850"/>
          </a:xfrm>
        </p:spPr>
        <p:txBody>
          <a:bodyPr>
            <a:normAutofit/>
          </a:bodyPr>
          <a:lstStyle/>
          <a:p>
            <a:r>
              <a:rPr lang="it-IT"/>
              <a:t>______________Le code________________</a:t>
            </a:r>
            <a:endParaRPr lang="fr-CA"/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3E8AA7E9-72CC-4A78-BB1D-33DF0570A9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577849"/>
            <a:ext cx="8744607" cy="1030233"/>
          </a:xfr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740FC81-0E9C-409E-BECC-F9B09E0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" y="1917583"/>
            <a:ext cx="7357241" cy="783576"/>
          </a:xfrm>
          <a:prstGeom prst="rect">
            <a:avLst/>
          </a:prstGeom>
        </p:spPr>
      </p:pic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23F972E-EADE-4CFD-8ABF-73C7272E6C8E}"/>
              </a:ext>
            </a:extLst>
          </p:cNvPr>
          <p:cNvCxnSpPr>
            <a:cxnSpLocks/>
            <a:stCxn id="20" idx="3"/>
            <a:endCxn id="30" idx="3"/>
          </p:cNvCxnSpPr>
          <p:nvPr/>
        </p:nvCxnSpPr>
        <p:spPr>
          <a:xfrm flipH="1">
            <a:off x="7809185" y="1092966"/>
            <a:ext cx="1387367" cy="1216405"/>
          </a:xfrm>
          <a:prstGeom prst="bentConnector3">
            <a:avLst>
              <a:gd name="adj1" fmla="val -16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B45EC28-EA55-4865-80B0-BE7C4956D66A}"/>
              </a:ext>
            </a:extLst>
          </p:cNvPr>
          <p:cNvSpPr txBox="1"/>
          <p:nvPr/>
        </p:nvSpPr>
        <p:spPr>
          <a:xfrm>
            <a:off x="451944" y="2718272"/>
            <a:ext cx="2580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L’Affichage :</a:t>
            </a:r>
            <a:endParaRPr lang="fr-CA" sz="320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F4453B8F-E744-4431-8FDE-CFAFD789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" y="3303048"/>
            <a:ext cx="5118539" cy="34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3F14B419-B173-4B76-A3A1-138E08E318F3}"/>
              </a:ext>
            </a:extLst>
          </p:cNvPr>
          <p:cNvSpPr/>
          <p:nvPr/>
        </p:nvSpPr>
        <p:spPr>
          <a:xfrm>
            <a:off x="2165131" y="1608083"/>
            <a:ext cx="5265683" cy="29428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i="1" u="sng"/>
              <a:t>PARTIE 5</a:t>
            </a:r>
            <a:endParaRPr lang="fr-CA" sz="4800" b="1" i="1" u="sng"/>
          </a:p>
        </p:txBody>
      </p:sp>
    </p:spTree>
    <p:extLst>
      <p:ext uri="{BB962C8B-B14F-4D97-AF65-F5344CB8AC3E}">
        <p14:creationId xmlns:p14="http://schemas.microsoft.com/office/powerpoint/2010/main" val="12078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D62E76F-AAF2-4D75-BDF9-A31FA9EA381F}"/>
              </a:ext>
            </a:extLst>
          </p:cNvPr>
          <p:cNvSpPr txBox="1"/>
          <p:nvPr/>
        </p:nvSpPr>
        <p:spPr>
          <a:xfrm>
            <a:off x="0" y="920621"/>
            <a:ext cx="990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b="1" i="1"/>
              <a:t>Or dans notre deuxiéme année préparatoire à l'école nationale des sciences appliquées .nous sommes chargés par la réalisation d'un projet dans ce domaine en langage python .C'est pour cela on a travaillé sur différentes manipulations sur les images à savoir l'affichage ,  l'inversion, la symétrie suivant plusieurs axes ,la création des images en mode noir blan ,transformation d'image  d'un mode vers un autre.....etc.C'est ça ce qu'on va voir dans les pages suivantes.</a:t>
            </a:r>
          </a:p>
        </p:txBody>
      </p:sp>
    </p:spTree>
    <p:extLst>
      <p:ext uri="{BB962C8B-B14F-4D97-AF65-F5344CB8AC3E}">
        <p14:creationId xmlns:p14="http://schemas.microsoft.com/office/powerpoint/2010/main" val="3712532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6C07B8-0D73-4406-9FE3-C5A6B40175F4}"/>
              </a:ext>
            </a:extLst>
          </p:cNvPr>
          <p:cNvSpPr txBox="1"/>
          <p:nvPr/>
        </p:nvSpPr>
        <p:spPr>
          <a:xfrm>
            <a:off x="304800" y="136633"/>
            <a:ext cx="92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__________________LE CODE _________________</a:t>
            </a:r>
            <a:endParaRPr lang="fr-CA" sz="32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08D5AC-7C42-430C-8495-42624785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840894"/>
            <a:ext cx="9133490" cy="26800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3DD1F5-F276-4200-8BA2-C7541EC310A6}"/>
              </a:ext>
            </a:extLst>
          </p:cNvPr>
          <p:cNvSpPr txBox="1"/>
          <p:nvPr/>
        </p:nvSpPr>
        <p:spPr>
          <a:xfrm>
            <a:off x="409904" y="3741683"/>
            <a:ext cx="236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L’exécution :</a:t>
            </a:r>
            <a:endParaRPr lang="fr-CA" sz="2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E08527-EEC1-470A-8686-EB73A68B0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4264903"/>
            <a:ext cx="4677104" cy="2593097"/>
          </a:xfrm>
          <a:prstGeom prst="rect">
            <a:avLst/>
          </a:prstGeom>
        </p:spPr>
      </p:pic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B8AD1F06-ADD5-4E25-A26E-F2E7F87CCCB5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flipH="1">
            <a:off x="5087008" y="2180930"/>
            <a:ext cx="4456385" cy="3380522"/>
          </a:xfrm>
          <a:prstGeom prst="bentConnector3">
            <a:avLst>
              <a:gd name="adj1" fmla="val -5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50132F3-E39C-4BFE-A00A-3358A668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" y="599090"/>
            <a:ext cx="9906000" cy="1082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F56AC-7EDA-4DEC-8791-59298370F11C}"/>
              </a:ext>
            </a:extLst>
          </p:cNvPr>
          <p:cNvSpPr/>
          <p:nvPr/>
        </p:nvSpPr>
        <p:spPr>
          <a:xfrm>
            <a:off x="0" y="2459420"/>
            <a:ext cx="9906000" cy="3541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La quantité de mémoire nécessaire en octet ( 8 bits )</a:t>
            </a:r>
          </a:p>
          <a:p>
            <a:pPr algn="ctr"/>
            <a:r>
              <a:rPr lang="it-IT"/>
              <a:t>Pour stocker le tableau représentant une image ‘RGB’ est : 3 x 6 x pixels = 3 x 6 x 3 =</a:t>
            </a:r>
            <a:r>
              <a:rPr lang="it-IT">
                <a:highlight>
                  <a:srgbClr val="FF0000"/>
                </a:highlight>
              </a:rPr>
              <a:t>54 octet.</a:t>
            </a:r>
          </a:p>
          <a:p>
            <a:pPr algn="ctr"/>
            <a:r>
              <a:rPr lang="it-IT"/>
              <a:t>Car on a la relation est : Nbr_desLignes x Nbr_Des_Colonnes x 3</a:t>
            </a:r>
          </a:p>
          <a:p>
            <a:pPr algn="ctr"/>
            <a:r>
              <a:rPr lang="it-IT"/>
              <a:t>On a (x3) lorsque on a chaque pixel contient 3 valeurs(</a:t>
            </a:r>
            <a:r>
              <a:rPr lang="it-IT">
                <a:highlight>
                  <a:srgbClr val="FF0000"/>
                </a:highlight>
              </a:rPr>
              <a:t>red</a:t>
            </a:r>
            <a:r>
              <a:rPr lang="it-IT"/>
              <a:t>-</a:t>
            </a:r>
            <a:r>
              <a:rPr lang="it-IT">
                <a:highlight>
                  <a:srgbClr val="00FF00"/>
                </a:highlight>
              </a:rPr>
              <a:t>green</a:t>
            </a:r>
            <a:r>
              <a:rPr lang="it-IT"/>
              <a:t>-</a:t>
            </a:r>
            <a:r>
              <a:rPr lang="it-IT">
                <a:highlight>
                  <a:srgbClr val="0000FF"/>
                </a:highlight>
              </a:rPr>
              <a:t>blue</a:t>
            </a:r>
            <a:r>
              <a:rPr lang="it-IT"/>
              <a:t>)</a:t>
            </a:r>
            <a:endParaRPr lang="fr-CA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74C2E30D-120F-48FD-A5BE-41D343C07EE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4560943" y="2067363"/>
            <a:ext cx="777764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98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4A73D19-7521-49E5-A2E5-D3FDDBFA877B}"/>
              </a:ext>
            </a:extLst>
          </p:cNvPr>
          <p:cNvSpPr txBox="1"/>
          <p:nvPr/>
        </p:nvSpPr>
        <p:spPr>
          <a:xfrm>
            <a:off x="136635" y="-160256"/>
            <a:ext cx="8502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/>
              <a:t>_______________LE CODE ____________</a:t>
            </a:r>
            <a:endParaRPr lang="fr-CA" sz="36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663FB-5D20-4390-A24A-F74FB1AFA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6" y="486075"/>
            <a:ext cx="9513369" cy="26249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54F2E8-D2C6-4088-9B7E-B737010CB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6" y="3333590"/>
            <a:ext cx="2963917" cy="35244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A068BC-8370-4B86-B62B-1ECD04320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69" y="4282968"/>
            <a:ext cx="5264716" cy="22750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FB59C0-835E-4FF9-83FE-A486E3979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69" y="3333590"/>
            <a:ext cx="5381296" cy="794086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A1DD3AD5-1F41-4D5C-9AE4-A2AB3501FE51}"/>
              </a:ext>
            </a:extLst>
          </p:cNvPr>
          <p:cNvCxnSpPr>
            <a:cxnSpLocks/>
          </p:cNvCxnSpPr>
          <p:nvPr/>
        </p:nvCxnSpPr>
        <p:spPr>
          <a:xfrm>
            <a:off x="3219913" y="4960883"/>
            <a:ext cx="1168156" cy="935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3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D5462-0173-4AE7-BC89-F8E21E2D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60" y="609602"/>
            <a:ext cx="8412431" cy="555997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0000"/>
                </a:solidFill>
              </a:rPr>
              <a:t>Nb</a:t>
            </a:r>
            <a:r>
              <a:rPr lang="it-IT"/>
              <a:t> : lorsque on veut afficher une image avec les coleurs on va changer l’argument de </a:t>
            </a:r>
            <a:r>
              <a:rPr lang="it-IT">
                <a:highlight>
                  <a:srgbClr val="008080"/>
                </a:highlight>
              </a:rPr>
              <a:t>plt.imshow </a:t>
            </a:r>
            <a:r>
              <a:rPr lang="it-IT"/>
              <a:t>et on utilise (</a:t>
            </a:r>
            <a:r>
              <a:rPr lang="it-IT">
                <a:solidFill>
                  <a:srgbClr val="FFFF00"/>
                </a:solidFill>
              </a:rPr>
              <a:t>interpolation = ‘nearest’)</a:t>
            </a:r>
            <a:endParaRPr lang="fr-CA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B59662D-CC58-45B7-BB31-FB0E76D95A83}"/>
              </a:ext>
            </a:extLst>
          </p:cNvPr>
          <p:cNvSpPr txBox="1"/>
          <p:nvPr/>
        </p:nvSpPr>
        <p:spPr>
          <a:xfrm>
            <a:off x="136634" y="-74308"/>
            <a:ext cx="9133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/>
              <a:t>______________LE CODE ____________</a:t>
            </a:r>
            <a:endParaRPr lang="fr-CA" sz="4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C35CAF-C09F-43A3-9968-33741F60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5" y="3321268"/>
            <a:ext cx="1720938" cy="35367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AA1892-AD9A-4964-B1C2-100143F3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87" y="3290755"/>
            <a:ext cx="1568531" cy="3567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CCC9BC-6798-4096-9717-AA3BFBB7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6" y="2238704"/>
            <a:ext cx="4382762" cy="8670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066ED8-A823-43D1-94C7-1585802F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1" y="818565"/>
            <a:ext cx="4466847" cy="1235152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C530762-2D64-4B0C-BB2A-EDF31056A275}"/>
              </a:ext>
            </a:extLst>
          </p:cNvPr>
          <p:cNvSpPr/>
          <p:nvPr/>
        </p:nvSpPr>
        <p:spPr>
          <a:xfrm>
            <a:off x="2243983" y="4824248"/>
            <a:ext cx="932904" cy="2417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BA4411-AEF4-4FDA-AF0B-474BE704A625}"/>
              </a:ext>
            </a:extLst>
          </p:cNvPr>
          <p:cNvSpPr txBox="1"/>
          <p:nvPr/>
        </p:nvSpPr>
        <p:spPr>
          <a:xfrm>
            <a:off x="5081754" y="797578"/>
            <a:ext cx="5019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||</a:t>
            </a:r>
          </a:p>
          <a:p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  <a:br>
              <a:rPr lang="it-IT"/>
            </a:br>
            <a:r>
              <a:rPr lang="it-IT"/>
              <a:t>||</a:t>
            </a:r>
          </a:p>
          <a:p>
            <a:r>
              <a:rPr lang="it-IT"/>
              <a:t>||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4DF59F7-D41A-421F-9A12-43B39845C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39" y="3290755"/>
            <a:ext cx="1454225" cy="35672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3290BA2-91E4-46E9-9395-35D8B8464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70" y="3321267"/>
            <a:ext cx="1435174" cy="353673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B9CFF9B-CA26-45BC-9360-85C2D4983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54" y="877312"/>
            <a:ext cx="3550088" cy="14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8D46DE-69EB-4C1D-8532-0688D4D5362B}"/>
              </a:ext>
            </a:extLst>
          </p:cNvPr>
          <p:cNvSpPr txBox="1"/>
          <p:nvPr/>
        </p:nvSpPr>
        <p:spPr>
          <a:xfrm>
            <a:off x="798786" y="-126860"/>
            <a:ext cx="9270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/>
              <a:t>   ____________LE CODE __________</a:t>
            </a:r>
            <a:endParaRPr lang="fr-CA" sz="4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5EDB30-87B8-4526-9B42-F608F456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6" y="581026"/>
            <a:ext cx="8470081" cy="28479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5EEA4B-627C-441C-87CD-370FECF8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6" y="3544612"/>
            <a:ext cx="4145074" cy="2847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F375E5-6F31-4041-88DC-9E91F0AB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00" y="3544612"/>
            <a:ext cx="3652768" cy="284797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95C73AD-F699-45C8-9710-02501D392297}"/>
              </a:ext>
            </a:extLst>
          </p:cNvPr>
          <p:cNvSpPr/>
          <p:nvPr/>
        </p:nvSpPr>
        <p:spPr>
          <a:xfrm>
            <a:off x="4943860" y="4824248"/>
            <a:ext cx="672240" cy="1681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752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D28E341-922F-441D-8E39-A93EDAA7E12C}"/>
              </a:ext>
            </a:extLst>
          </p:cNvPr>
          <p:cNvSpPr/>
          <p:nvPr/>
        </p:nvSpPr>
        <p:spPr>
          <a:xfrm>
            <a:off x="5864772" y="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4316D-E318-460F-9657-EAB619215B6A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EFB724-7DF0-4A52-83CA-4A08B50C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03" y="0"/>
            <a:ext cx="7321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5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69013-E511-4FBE-8E06-5B3EE9D15592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E8E00A-477F-4424-A951-15EB67AF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49" y="0"/>
            <a:ext cx="698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5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F638E37-A85F-4C84-B514-6DB1979AE1BB}"/>
              </a:ext>
            </a:extLst>
          </p:cNvPr>
          <p:cNvSpPr/>
          <p:nvPr/>
        </p:nvSpPr>
        <p:spPr>
          <a:xfrm>
            <a:off x="1513490" y="767255"/>
            <a:ext cx="7325710" cy="502394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b="1" i="1" u="sng">
                <a:solidFill>
                  <a:srgbClr val="C00000"/>
                </a:solidFill>
              </a:rPr>
              <a:t>FIN :</a:t>
            </a:r>
          </a:p>
          <a:p>
            <a:pPr algn="ctr"/>
            <a:r>
              <a:rPr lang="it-IT" sz="4000" b="1" i="1" u="sng">
                <a:solidFill>
                  <a:srgbClr val="C00000"/>
                </a:solidFill>
              </a:rPr>
              <a:t>MERCI POUR VOTRE ATTENTION</a:t>
            </a:r>
            <a:endParaRPr lang="fr-CA" sz="4000" b="1" i="1" u="sn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6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03B53-593B-4CFB-8B9A-5E1A3AF6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6858000"/>
          </a:xfrm>
        </p:spPr>
        <p:txBody>
          <a:bodyPr>
            <a:normAutofit/>
          </a:bodyPr>
          <a:lstStyle/>
          <a:p>
            <a:r>
              <a:rPr lang="en-US" sz="6000" b="1" i="1" u="sng">
                <a:solidFill>
                  <a:srgbClr val="FFFF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Ce programme contient plusieurs fonctions qui permettent de manipuler des images . Voici quelque  fonctions présentes dans ce code AVEC LEUR ROLES :</a:t>
            </a:r>
            <a:endParaRPr lang="fr-CA" sz="6000" i="1" u="sng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476EF-8730-4EE2-BE3B-4D4646043FAC}"/>
              </a:ext>
            </a:extLst>
          </p:cNvPr>
          <p:cNvSpPr/>
          <p:nvPr/>
        </p:nvSpPr>
        <p:spPr>
          <a:xfrm>
            <a:off x="0" y="10510"/>
            <a:ext cx="9906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b="1" i="1" u="sng">
              <a:effectLst/>
              <a:highlight>
                <a:srgbClr val="008080"/>
              </a:highligh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AfficherImg(</a:t>
            </a:r>
            <a:r>
              <a:rPr lang="en-US" sz="2800" b="1" i="1" u="sng" err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sz="28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2800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affiche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l'image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passée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paramètre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niveaux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gris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 la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bibliothèque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matplotlib</a:t>
            </a:r>
            <a:r>
              <a:rPr lang="en-US" sz="28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fr-CA" sz="28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i="1" u="sng" err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ouvrirImage</a:t>
            </a:r>
            <a:r>
              <a:rPr lang="en-US" sz="2800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(chemin)</a:t>
            </a:r>
            <a:r>
              <a:rPr lang="en-US" sz="2800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permet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retourner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l'image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située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à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l'emplacement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spécifié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 le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paramètre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chemin  sous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forme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matrice</a:t>
            </a:r>
            <a:r>
              <a:rPr lang="en-US" sz="28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fr-CA" sz="280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saveImage(</a:t>
            </a:r>
            <a:r>
              <a:rPr lang="en-US" sz="2800" i="1" u="sng" err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sz="2800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3600" b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b="1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enregistre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l'image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" par la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bibliothèque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matplotlib sous un nom </a:t>
            </a:r>
            <a:r>
              <a:rPr lang="en-US" sz="2800" b="1" i="1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comme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"image.png".</a:t>
            </a:r>
            <a:endParaRPr lang="fr-CA" b="1" i="1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3A9040F-3B3F-4A4B-AD64-6A0D5BE778C1}"/>
              </a:ext>
            </a:extLst>
          </p:cNvPr>
          <p:cNvSpPr/>
          <p:nvPr/>
        </p:nvSpPr>
        <p:spPr>
          <a:xfrm>
            <a:off x="3573517" y="557048"/>
            <a:ext cx="2963917" cy="11666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/>
              <a:t>PARTIE 1 </a:t>
            </a:r>
            <a:endParaRPr lang="fr-CA" sz="4000"/>
          </a:p>
        </p:txBody>
      </p:sp>
    </p:spTree>
    <p:extLst>
      <p:ext uri="{BB962C8B-B14F-4D97-AF65-F5344CB8AC3E}">
        <p14:creationId xmlns:p14="http://schemas.microsoft.com/office/powerpoint/2010/main" val="29239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54A09B-318C-4347-9F43-3C8EB95681C0}"/>
              </a:ext>
            </a:extLst>
          </p:cNvPr>
          <p:cNvSpPr/>
          <p:nvPr/>
        </p:nvSpPr>
        <p:spPr>
          <a:xfrm>
            <a:off x="0" y="1"/>
            <a:ext cx="9906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CA" sz="3200" b="1" i="1">
              <a:effectLst/>
              <a:highlight>
                <a:srgbClr val="008080"/>
              </a:highligh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image_noire(h, l) </a:t>
            </a:r>
            <a:r>
              <a:rPr lang="en-US" sz="36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retourne une image noire de dimensions h lignes et l colonnes sous forme de martrice tel que chaque element  de ce matrice repésente un pixel.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i="1"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image_blanche(h, l) </a:t>
            </a:r>
            <a:r>
              <a:rPr lang="en-US" sz="3600" b="1"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32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retourne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une image blanche de   dimensions h lignes et l colonnes sous forme de martrice tel que chaque element  de ce matrice repésente un pixel.</a:t>
            </a:r>
            <a:endParaRPr lang="fr-CA" sz="2800" b="1" i="1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creerImgBlancNoir(h, l</a:t>
            </a:r>
            <a:r>
              <a:rPr lang="en-US" sz="28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retourne une image en noir et blanc comme une table d'échecs de dimensions h lignes et l colonnes sous forme de matrice </a:t>
            </a:r>
            <a:endParaRPr lang="fr-CA" sz="20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negatif(Img) 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retourne le négatif de l'image "img" , c'est à dire inverser les valeurs du matrice (le noir devient blanch et le blanch devient noir).</a:t>
            </a:r>
            <a:endParaRPr lang="fr-CA" sz="1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1C0727-2764-4DDD-ACDF-6A8F20EAFC1A}"/>
              </a:ext>
            </a:extLst>
          </p:cNvPr>
          <p:cNvSpPr/>
          <p:nvPr/>
        </p:nvSpPr>
        <p:spPr>
          <a:xfrm>
            <a:off x="3812627" y="126124"/>
            <a:ext cx="2280745" cy="10300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/>
              <a:t>PARTIE 2</a:t>
            </a:r>
            <a:endParaRPr lang="fr-CA" sz="3200"/>
          </a:p>
        </p:txBody>
      </p:sp>
    </p:spTree>
    <p:extLst>
      <p:ext uri="{BB962C8B-B14F-4D97-AF65-F5344CB8AC3E}">
        <p14:creationId xmlns:p14="http://schemas.microsoft.com/office/powerpoint/2010/main" val="2263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95E864C-EE9C-477C-AB0E-8540ADEE49D8}"/>
              </a:ext>
            </a:extLst>
          </p:cNvPr>
          <p:cNvSpPr txBox="1"/>
          <p:nvPr/>
        </p:nvSpPr>
        <p:spPr>
          <a:xfrm>
            <a:off x="-336330" y="620110"/>
            <a:ext cx="9906000" cy="562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b="1" i="1" u="sng">
              <a:solidFill>
                <a:schemeClr val="tx1">
                  <a:lumMod val="95000"/>
                </a:schemeClr>
              </a:solidFill>
              <a:effectLst/>
              <a:highlight>
                <a:srgbClr val="008080"/>
              </a:highligh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b="1" i="1" u="sng">
              <a:solidFill>
                <a:schemeClr val="tx1">
                  <a:lumMod val="95000"/>
                </a:schemeClr>
              </a:solidFill>
              <a:highlight>
                <a:srgbClr val="008080"/>
              </a:highligh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solidFill>
                  <a:schemeClr val="tx1">
                    <a:lumMod val="95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luminance(Img):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la luminance (brillance) d'une image "Img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>
                <a:solidFill>
                  <a:schemeClr val="tx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constrast(Img):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le contraste d'une image "Img".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>
                <a:solidFill>
                  <a:schemeClr val="tx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profondeur(Img):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la valeur maximale d'un pixel dans l'image Img.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Ouvrir(Img):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la matrice représentant l'image "Img".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CA" sz="1800">
              <a:effectLst/>
              <a:highlight>
                <a:srgbClr val="C0C0C0"/>
              </a:highligh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7F55D50-9666-4003-A37D-9DDD98502992}"/>
              </a:ext>
            </a:extLst>
          </p:cNvPr>
          <p:cNvSpPr/>
          <p:nvPr/>
        </p:nvSpPr>
        <p:spPr>
          <a:xfrm>
            <a:off x="3573517" y="557048"/>
            <a:ext cx="2659117" cy="12086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/>
              <a:t>PARTIE 3</a:t>
            </a:r>
            <a:endParaRPr lang="fr-CA" sz="3200"/>
          </a:p>
        </p:txBody>
      </p:sp>
    </p:spTree>
    <p:extLst>
      <p:ext uri="{BB962C8B-B14F-4D97-AF65-F5344CB8AC3E}">
        <p14:creationId xmlns:p14="http://schemas.microsoft.com/office/powerpoint/2010/main" val="40774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BED7DC-955B-46F7-AEBC-9552FAD1ED2C}"/>
              </a:ext>
            </a:extLst>
          </p:cNvPr>
          <p:cNvSpPr txBox="1"/>
          <p:nvPr/>
        </p:nvSpPr>
        <p:spPr>
          <a:xfrm>
            <a:off x="105103" y="450941"/>
            <a:ext cx="9906000" cy="595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i="1" u="sng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 4</a:t>
            </a:r>
            <a:endParaRPr lang="fr-CA" sz="3600" b="1" i="1" u="sng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inverser(img):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renvoie l’image inverse de l’image img,c'est à dire que le gris foncé devient clair et le gris clair devient foncé 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flipH(img):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retourne la transformée de l’image img par la symétrie d’axe vertical passant par le milieu de l’image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i="1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poserV(img1,img2): 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prend en arguments deux images img1 et img2 de même largeur et profondeur, et qui renvoie la nouvelle image obtenue en posant img1 sur img2.</a:t>
            </a:r>
            <a:endParaRPr lang="fr-CA" sz="24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i="1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poserH(img1, img2) 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prend en arguments deux images img1 et img2 de même hauteur et profondeur, et qui renvoie la nouvelle image obtenue en posant img2 à droite de img1.</a:t>
            </a:r>
            <a:endParaRPr lang="fr-CA" sz="24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47BA30-FB86-4905-A3EC-91977C4D96B1}"/>
              </a:ext>
            </a:extLst>
          </p:cNvPr>
          <p:cNvSpPr/>
          <p:nvPr/>
        </p:nvSpPr>
        <p:spPr>
          <a:xfrm>
            <a:off x="3502572" y="168166"/>
            <a:ext cx="3111062" cy="10405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/>
              <a:t>PARTIE 4</a:t>
            </a:r>
            <a:endParaRPr lang="fr-CA" sz="3600"/>
          </a:p>
        </p:txBody>
      </p:sp>
    </p:spTree>
    <p:extLst>
      <p:ext uri="{BB962C8B-B14F-4D97-AF65-F5344CB8AC3E}">
        <p14:creationId xmlns:p14="http://schemas.microsoft.com/office/powerpoint/2010/main" val="136522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1C279E-B76B-4814-80D8-3895503A8E72}"/>
              </a:ext>
            </a:extLst>
          </p:cNvPr>
          <p:cNvSpPr txBox="1"/>
          <p:nvPr/>
        </p:nvSpPr>
        <p:spPr>
          <a:xfrm>
            <a:off x="0" y="875673"/>
            <a:ext cx="9906000" cy="5106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i="1" u="sng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 5</a:t>
            </a:r>
            <a:endParaRPr lang="fr-CA" sz="3600" b="1" i="1" u="sng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initImageRGB(imageRGB): </a:t>
            </a:r>
            <a:r>
              <a:rPr lang="en-US" sz="24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permet de renvoyer le tableau imageRGB à trois dimensions d'une manière aléatoire (par la fonction randrange(p)).</a:t>
            </a:r>
            <a:endParaRPr lang="fr-CA" sz="24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symetrieV(img):</a:t>
            </a:r>
            <a:r>
              <a:rPr lang="en-US" sz="2800" b="1" i="1" u="sng"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une image symétrique à l'image "img" par rapport à l'axe horizontal situé au milieu de l'image.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symetrieH(img):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qui retourne une image symétrique à l'image "img" par rapport à l'axe vertical situé au milieu de l'image.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i="1" u="sng">
                <a:solidFill>
                  <a:schemeClr val="tx2">
                    <a:lumMod val="90000"/>
                  </a:schemeClr>
                </a:solidFill>
                <a:effectLst/>
                <a:highlight>
                  <a:srgbClr val="00808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grayscale(imageRGB): </a:t>
            </a:r>
            <a:r>
              <a:rPr lang="en-US" sz="2800" b="1" i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permet de convertir une image RGB en une image de niveau de gris .</a:t>
            </a:r>
            <a:endParaRPr lang="fr-CA" sz="2800" b="1" i="1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3E8F683-429F-443C-8B70-5ABEF51B98A3}"/>
              </a:ext>
            </a:extLst>
          </p:cNvPr>
          <p:cNvSpPr/>
          <p:nvPr/>
        </p:nvSpPr>
        <p:spPr>
          <a:xfrm>
            <a:off x="3647090" y="231228"/>
            <a:ext cx="2701158" cy="12507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/>
              <a:t>PARTIE 5</a:t>
            </a:r>
            <a:endParaRPr lang="fr-CA" sz="3600"/>
          </a:p>
        </p:txBody>
      </p:sp>
    </p:spTree>
    <p:extLst>
      <p:ext uri="{BB962C8B-B14F-4D97-AF65-F5344CB8AC3E}">
        <p14:creationId xmlns:p14="http://schemas.microsoft.com/office/powerpoint/2010/main" val="31184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1365</TotalTime>
  <Words>1098</Words>
  <Application>Microsoft Office PowerPoint</Application>
  <PresentationFormat>Format A4 (210 x 297 mm)</PresentationFormat>
  <Paragraphs>96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Bookman Old Style</vt:lpstr>
      <vt:lpstr>Calibri</vt:lpstr>
      <vt:lpstr>Rockwell</vt:lpstr>
      <vt:lpstr>Damask</vt:lpstr>
      <vt:lpstr>traitement des images en python </vt:lpstr>
      <vt:lpstr>Introduction:</vt:lpstr>
      <vt:lpstr>Présentation PowerPoint</vt:lpstr>
      <vt:lpstr>Ce programme contient plusieurs fonctions qui permettent de manipuler des images . Voici quelque  fonctions présentes dans ce code AVEC LEUR ROLES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Partie 1 :</vt:lpstr>
      <vt:lpstr>Présentation PowerPoint</vt:lpstr>
      <vt:lpstr>l'exécution du fonction ‘ouvrir l’image’</vt:lpstr>
      <vt:lpstr>l'exécution du fonction ‘SaveImage’</vt:lpstr>
      <vt:lpstr>Présentation PowerPoint</vt:lpstr>
      <vt:lpstr>___imgnoire________Imgblnc____</vt:lpstr>
      <vt:lpstr>Nb : pour afficher ce genre des images , il faut utilisé le mode ‘Gray’ , et ajouter deux arguments à plt.imshow (vmin,vmax),ils sont utiisés pour définir la valeur minimale et maximale de la barre de coleur utilisée .  </vt:lpstr>
      <vt:lpstr>l'exécution du fonction ‘creerImgblancNoir’ :</vt:lpstr>
      <vt:lpstr>Présentation PowerPoint</vt:lpstr>
      <vt:lpstr>Présentation PowerPoint</vt:lpstr>
      <vt:lpstr>Présentation PowerPoint</vt:lpstr>
      <vt:lpstr>Présentation PowerPoint</vt:lpstr>
      <vt:lpstr>La matrice de l’image</vt:lpstr>
      <vt:lpstr>Présentation PowerPoint</vt:lpstr>
      <vt:lpstr>Présentation PowerPoint</vt:lpstr>
      <vt:lpstr> </vt:lpstr>
      <vt:lpstr>Présentation PowerPoint</vt:lpstr>
      <vt:lpstr>Présentation PowerPoint</vt:lpstr>
      <vt:lpstr>______________Le code________________</vt:lpstr>
      <vt:lpstr>Présentation PowerPoint</vt:lpstr>
      <vt:lpstr>Présentation PowerPoint</vt:lpstr>
      <vt:lpstr>Présentation PowerPoint</vt:lpstr>
      <vt:lpstr>Présentation PowerPoint</vt:lpstr>
      <vt:lpstr>Nb : lorsque on veut afficher une image avec les coleurs on va changer l’argument de plt.imshow et on utilise (interpolation = ‘nearest’)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Mohamed-Amine Fatih</dc:creator>
  <cp:lastModifiedBy>Mohamed-Amine Fatih</cp:lastModifiedBy>
  <cp:revision>58</cp:revision>
  <dcterms:created xsi:type="dcterms:W3CDTF">2023-01-06T22:35:15Z</dcterms:created>
  <dcterms:modified xsi:type="dcterms:W3CDTF">2023-01-08T18:59:18Z</dcterms:modified>
</cp:coreProperties>
</file>