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90" r:id="rId6"/>
    <p:sldId id="291" r:id="rId7"/>
    <p:sldId id="28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8A8A8A"/>
    <a:srgbClr val="5F5F5F"/>
    <a:srgbClr val="5F4637"/>
    <a:srgbClr val="963D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7" autoAdjust="0"/>
    <p:restoredTop sz="95951" autoAdjust="0"/>
  </p:normalViewPr>
  <p:slideViewPr>
    <p:cSldViewPr>
      <p:cViewPr varScale="1">
        <p:scale>
          <a:sx n="67" d="100"/>
          <a:sy n="67" d="100"/>
        </p:scale>
        <p:origin x="-8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0" y="4241800"/>
            <a:ext cx="9144000" cy="2616200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0" y="0"/>
            <a:ext cx="9144000" cy="45085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gray">
          <a:xfrm>
            <a:off x="7439025" y="4508500"/>
            <a:ext cx="1704975" cy="93663"/>
          </a:xfrm>
          <a:prstGeom prst="rect">
            <a:avLst/>
          </a:prstGeom>
          <a:solidFill>
            <a:schemeClr val="accent1">
              <a:alpha val="8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gray">
          <a:xfrm>
            <a:off x="1619250" y="404813"/>
            <a:ext cx="7524750" cy="1655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gray">
          <a:xfrm>
            <a:off x="0" y="2781300"/>
            <a:ext cx="7451725" cy="2303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84" name="Picture 12" descr="11"/>
          <p:cNvPicPr>
            <a:picLocks noChangeAspect="1" noChangeArrowheads="1"/>
          </p:cNvPicPr>
          <p:nvPr/>
        </p:nvPicPr>
        <p:blipFill>
          <a:blip r:embed="rId3" cstate="print"/>
          <a:srcRect b="16513"/>
          <a:stretch>
            <a:fillRect/>
          </a:stretch>
        </p:blipFill>
        <p:spPr bwMode="gray">
          <a:xfrm>
            <a:off x="533400" y="5567363"/>
            <a:ext cx="1435100" cy="1155700"/>
          </a:xfrm>
          <a:prstGeom prst="rect">
            <a:avLst/>
          </a:prstGeom>
          <a:noFill/>
        </p:spPr>
      </p:pic>
      <p:grpSp>
        <p:nvGrpSpPr>
          <p:cNvPr id="3098" name="Group 26"/>
          <p:cNvGrpSpPr>
            <a:grpSpLocks/>
          </p:cNvGrpSpPr>
          <p:nvPr/>
        </p:nvGrpSpPr>
        <p:grpSpPr bwMode="auto">
          <a:xfrm>
            <a:off x="0" y="2781300"/>
            <a:ext cx="4235450" cy="2295525"/>
            <a:chOff x="0" y="1752"/>
            <a:chExt cx="2668" cy="1446"/>
          </a:xfrm>
        </p:grpSpPr>
        <p:pic>
          <p:nvPicPr>
            <p:cNvPr id="3087" name="Picture 15" descr="2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0" y="1752"/>
              <a:ext cx="2668" cy="1446"/>
            </a:xfrm>
            <a:prstGeom prst="rect">
              <a:avLst/>
            </a:prstGeom>
            <a:noFill/>
          </p:spPr>
        </p:pic>
        <p:pic>
          <p:nvPicPr>
            <p:cNvPr id="3090" name="Picture 18" descr="5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gray">
            <a:xfrm>
              <a:off x="0" y="1752"/>
              <a:ext cx="2562" cy="102"/>
            </a:xfrm>
            <a:prstGeom prst="rect">
              <a:avLst/>
            </a:prstGeom>
            <a:noFill/>
          </p:spPr>
        </p:pic>
      </p:grp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2843213" y="404813"/>
            <a:ext cx="6300787" cy="1660525"/>
            <a:chOff x="1791" y="255"/>
            <a:chExt cx="3969" cy="1046"/>
          </a:xfrm>
        </p:grpSpPr>
        <p:pic>
          <p:nvPicPr>
            <p:cNvPr id="3086" name="Picture 14" descr="3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gray">
            <a:xfrm>
              <a:off x="1791" y="255"/>
              <a:ext cx="3969" cy="1046"/>
            </a:xfrm>
            <a:prstGeom prst="rect">
              <a:avLst/>
            </a:prstGeom>
            <a:noFill/>
          </p:spPr>
        </p:pic>
        <p:pic>
          <p:nvPicPr>
            <p:cNvPr id="3091" name="Picture 19" descr="6"/>
            <p:cNvPicPr>
              <a:picLocks noChangeAspect="1" noChangeArrowheads="1"/>
            </p:cNvPicPr>
            <p:nvPr userDrawn="1"/>
          </p:nvPicPr>
          <p:blipFill>
            <a:blip r:embed="rId7"/>
            <a:srcRect/>
            <a:stretch>
              <a:fillRect/>
            </a:stretch>
          </p:blipFill>
          <p:spPr bwMode="gray">
            <a:xfrm>
              <a:off x="2200" y="255"/>
              <a:ext cx="3560" cy="117"/>
            </a:xfrm>
            <a:prstGeom prst="rect">
              <a:avLst/>
            </a:prstGeom>
            <a:noFill/>
          </p:spPr>
        </p:pic>
      </p:grpSp>
      <p:pic>
        <p:nvPicPr>
          <p:cNvPr id="3092" name="Picture 20" descr="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0" y="0"/>
            <a:ext cx="2990850" cy="24288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5257800"/>
            <a:ext cx="7772400" cy="990600"/>
          </a:xfrm>
        </p:spPr>
        <p:txBody>
          <a:bodyPr/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6096000"/>
            <a:ext cx="4419600" cy="533400"/>
          </a:xfrm>
        </p:spPr>
        <p:txBody>
          <a:bodyPr/>
          <a:lstStyle>
            <a:lvl1pPr marL="0" indent="0">
              <a:buFontTx/>
              <a:buNone/>
              <a:defRPr sz="180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505575"/>
            <a:ext cx="12192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371600" y="6505575"/>
            <a:ext cx="12192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667000" y="6505575"/>
            <a:ext cx="1219200" cy="244475"/>
          </a:xfrm>
        </p:spPr>
        <p:txBody>
          <a:bodyPr/>
          <a:lstStyle>
            <a:lvl1pPr>
              <a:defRPr/>
            </a:lvl1pPr>
          </a:lstStyle>
          <a:p>
            <a:fld id="{A3222765-8AFC-47B5-8685-22673915D02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gray">
          <a:xfrm>
            <a:off x="63500" y="293688"/>
            <a:ext cx="13033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FFFF"/>
                </a:solidFill>
                <a:latin typeface="Arial Black" pitchFamily="34" charset="0"/>
              </a:rPr>
              <a:t>L/O/G/O</a:t>
            </a:r>
          </a:p>
        </p:txBody>
      </p:sp>
      <p:pic>
        <p:nvPicPr>
          <p:cNvPr id="3088" name="Picture 16" descr="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gray">
          <a:xfrm rot="2324177" flipH="1">
            <a:off x="1733550" y="3008313"/>
            <a:ext cx="822325" cy="3721100"/>
          </a:xfrm>
          <a:prstGeom prst="rect">
            <a:avLst/>
          </a:prstGeom>
          <a:noFill/>
        </p:spPr>
      </p:pic>
      <p:pic>
        <p:nvPicPr>
          <p:cNvPr id="3089" name="Picture 17" descr="4"/>
          <p:cNvPicPr>
            <a:picLocks noChangeAspect="1" noChangeArrowheads="1"/>
          </p:cNvPicPr>
          <p:nvPr/>
        </p:nvPicPr>
        <p:blipFill>
          <a:blip r:embed="rId10"/>
          <a:srcRect l="23305" b="32939"/>
          <a:stretch>
            <a:fillRect/>
          </a:stretch>
        </p:blipFill>
        <p:spPr bwMode="gray">
          <a:xfrm>
            <a:off x="2268538" y="0"/>
            <a:ext cx="6875462" cy="450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AA0FE-5DCB-4BFF-B4EF-B113CB39B5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239713"/>
            <a:ext cx="2066925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9713"/>
            <a:ext cx="60515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F0258-A490-4162-A28F-E1E70EB148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239713"/>
            <a:ext cx="7773987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7356D4-88F2-41CE-BACC-A8612D9E4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239713"/>
            <a:ext cx="7773987" cy="688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D302FEF-8A0C-4071-9ACA-5FF781315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95EEA-F86F-4CAF-AB2C-5463BFCC69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4D7AF-FD21-4761-9DD8-9B43128313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7B43A-B73B-4E85-A6C4-27C21202AC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C2804-2FCE-44A8-B556-E3A255AE83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D18CF-FF99-455F-A95E-A879CDBE8B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B5ABF-7F59-422B-ABDB-2EB3FDD06F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866E2-CA11-48AC-A462-02F6664616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6AFB7-4A96-4905-9384-158FA1C468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1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gray">
          <a:xfrm>
            <a:off x="0" y="828675"/>
            <a:ext cx="9144000" cy="602932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685800"/>
            <a:ext cx="9144000" cy="381000"/>
          </a:xfrm>
          <a:prstGeom prst="rect">
            <a:avLst/>
          </a:prstGeom>
          <a:solidFill>
            <a:schemeClr val="accent1">
              <a:alpha val="8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0" y="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gray">
          <a:xfrm>
            <a:off x="838200" y="146050"/>
            <a:ext cx="8305800" cy="815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6" name="Picture 12" descr="6"/>
          <p:cNvPicPr>
            <a:picLocks noChangeAspect="1" noChangeArrowheads="1"/>
          </p:cNvPicPr>
          <p:nvPr/>
        </p:nvPicPr>
        <p:blipFill>
          <a:blip r:embed="rId16"/>
          <a:srcRect r="48404" b="35051"/>
          <a:stretch>
            <a:fillRect/>
          </a:stretch>
        </p:blipFill>
        <p:spPr bwMode="gray">
          <a:xfrm>
            <a:off x="7046913" y="127000"/>
            <a:ext cx="2097087" cy="84138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4FA0505B-B4BE-4CD6-99EF-2282FB9AC56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11"/>
          <p:cNvPicPr>
            <a:picLocks noChangeAspect="1" noChangeArrowheads="1"/>
          </p:cNvPicPr>
          <p:nvPr/>
        </p:nvPicPr>
        <p:blipFill>
          <a:blip r:embed="rId17" cstate="print"/>
          <a:srcRect b="16513"/>
          <a:stretch>
            <a:fillRect/>
          </a:stretch>
        </p:blipFill>
        <p:spPr bwMode="gray">
          <a:xfrm rot="10395266">
            <a:off x="228600" y="1306513"/>
            <a:ext cx="860425" cy="404812"/>
          </a:xfrm>
          <a:prstGeom prst="rect">
            <a:avLst/>
          </a:prstGeom>
          <a:noFill/>
        </p:spPr>
      </p:pic>
      <p:pic>
        <p:nvPicPr>
          <p:cNvPr id="1039" name="Picture 15" descr="1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gray">
          <a:xfrm rot="-936155">
            <a:off x="304800" y="-76200"/>
            <a:ext cx="442913" cy="1676400"/>
          </a:xfrm>
          <a:prstGeom prst="rect">
            <a:avLst/>
          </a:prstGeom>
          <a:noFill/>
        </p:spPr>
      </p:pic>
      <p:pic>
        <p:nvPicPr>
          <p:cNvPr id="1035" name="Picture 11" descr="3"/>
          <p:cNvPicPr>
            <a:picLocks noChangeAspect="1" noChangeArrowheads="1"/>
          </p:cNvPicPr>
          <p:nvPr/>
        </p:nvPicPr>
        <p:blipFill>
          <a:blip r:embed="rId19"/>
          <a:srcRect r="32556"/>
          <a:stretch>
            <a:fillRect/>
          </a:stretch>
        </p:blipFill>
        <p:spPr bwMode="gray">
          <a:xfrm>
            <a:off x="6096000" y="127000"/>
            <a:ext cx="3048000" cy="93662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54088" y="239713"/>
            <a:ext cx="7773987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(RPL) </a:t>
            </a:r>
            <a:r>
              <a:rPr lang="en-US" sz="4000" dirty="0" err="1" smtClean="0"/>
              <a:t>Rekayasa</a:t>
            </a:r>
            <a:r>
              <a:rPr lang="en-US" sz="4000" dirty="0" smtClean="0"/>
              <a:t> </a:t>
            </a:r>
            <a:r>
              <a:rPr lang="en-US" sz="4000" dirty="0" err="1" smtClean="0"/>
              <a:t>Perangkat</a:t>
            </a:r>
            <a:r>
              <a:rPr lang="en-US" sz="4000" dirty="0" smtClean="0"/>
              <a:t> </a:t>
            </a:r>
            <a:r>
              <a:rPr lang="en-US" sz="4000" dirty="0" err="1" smtClean="0"/>
              <a:t>Lunak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53200" y="6172200"/>
            <a:ext cx="4419600" cy="533400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Choirul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Fatikhin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MI-7/ 3 AKN </a:t>
            </a:r>
            <a:r>
              <a:rPr lang="en-US" dirty="0" err="1" smtClean="0">
                <a:solidFill>
                  <a:schemeClr val="tx2"/>
                </a:solidFill>
              </a:rPr>
              <a:t>Bojonegoro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 descr="logo-ak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59" y="-57150"/>
            <a:ext cx="1641259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914400" y="2038350"/>
            <a:ext cx="7239000" cy="2457450"/>
          </a:xfrm>
          <a:prstGeom prst="roundRect">
            <a:avLst>
              <a:gd name="adj" fmla="val 7315"/>
            </a:avLst>
          </a:prstGeom>
          <a:noFill/>
          <a:ln w="19050" cap="rnd">
            <a:solidFill>
              <a:srgbClr val="1C1C1C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AutoShape 21"/>
          <p:cNvSpPr>
            <a:spLocks noChangeArrowheads="1"/>
          </p:cNvSpPr>
          <p:nvPr/>
        </p:nvSpPr>
        <p:spPr bwMode="gray">
          <a:xfrm>
            <a:off x="1066800" y="2362200"/>
            <a:ext cx="6858000" cy="2362200"/>
          </a:xfrm>
          <a:prstGeom prst="roundRect">
            <a:avLst>
              <a:gd name="adj" fmla="val 7574"/>
            </a:avLst>
          </a:prstGeom>
          <a:noFill/>
          <a:ln w="28575" cap="rnd">
            <a:noFill/>
            <a:prstDash val="sysDot"/>
            <a:round/>
            <a:headEnd/>
            <a:tailEnd/>
          </a:ln>
          <a:effectLst/>
        </p:spPr>
        <p:txBody>
          <a:bodyPr wrap="none" anchor="t"/>
          <a:lstStyle/>
          <a:p>
            <a:pPr algn="just"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Sistem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Operasi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atau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yang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disebut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dengan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OS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</a:rPr>
              <a:t>dibuat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algn="just"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Menggunakan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bahasa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mesin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atau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yang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lebih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dikenal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dengan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</a:p>
          <a:p>
            <a:pPr algn="just"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Bahasa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Assembly yang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didalamnya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terdapat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sebuah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</a:p>
          <a:p>
            <a:pPr algn="just"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Algoritma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pemrograman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  <a:cs typeface="Arial" charset="0"/>
              </a:rPr>
              <a:t>.</a:t>
            </a:r>
            <a:endParaRPr lang="en-US" b="1" dirty="0">
              <a:solidFill>
                <a:schemeClr val="bg1">
                  <a:lumMod val="10000"/>
                </a:schemeClr>
              </a:solidFill>
              <a:cs typeface="Arial" charset="0"/>
            </a:endParaRPr>
          </a:p>
        </p:txBody>
      </p:sp>
      <p:sp>
        <p:nvSpPr>
          <p:cNvPr id="7190" name="AutoShape 22"/>
          <p:cNvSpPr>
            <a:spLocks noChangeArrowheads="1"/>
          </p:cNvSpPr>
          <p:nvPr/>
        </p:nvSpPr>
        <p:spPr bwMode="auto">
          <a:xfrm>
            <a:off x="1219200" y="1773238"/>
            <a:ext cx="6553200" cy="568325"/>
          </a:xfrm>
          <a:prstGeom prst="roundRect">
            <a:avLst>
              <a:gd name="adj" fmla="val 42181"/>
            </a:avLst>
          </a:prstGeom>
          <a:solidFill>
            <a:schemeClr val="tx2"/>
          </a:solidFill>
          <a:ln w="19050" cap="rnd">
            <a:solidFill>
              <a:srgbClr val="1C1C1C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err="1" smtClean="0">
                <a:solidFill>
                  <a:srgbClr val="FFFFFF"/>
                </a:solidFill>
                <a:cs typeface="Arial" charset="0"/>
              </a:rPr>
              <a:t>Sistem</a:t>
            </a: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cs typeface="Arial" charset="0"/>
              </a:rPr>
              <a:t>Operasi</a:t>
            </a: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cs typeface="Arial" charset="0"/>
              </a:rPr>
              <a:t>dibuat</a:t>
            </a: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cs typeface="Arial" charset="0"/>
              </a:rPr>
              <a:t>pakai</a:t>
            </a: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cs typeface="Arial" charset="0"/>
              </a:rPr>
              <a:t>apa</a:t>
            </a:r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?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title"/>
          </p:nvPr>
        </p:nvSpPr>
        <p:spPr>
          <a:xfrm>
            <a:off x="685800" y="239713"/>
            <a:ext cx="7772400" cy="639762"/>
          </a:xfrm>
        </p:spPr>
        <p:txBody>
          <a:bodyPr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39713"/>
            <a:ext cx="7773987" cy="688975"/>
          </a:xfrm>
        </p:spPr>
        <p:txBody>
          <a:bodyPr/>
          <a:lstStyle/>
          <a:p>
            <a:pPr algn="ctr"/>
            <a:r>
              <a:rPr lang="en-US" sz="3600" dirty="0" err="1" smtClean="0"/>
              <a:t>Rekayasa</a:t>
            </a:r>
            <a:r>
              <a:rPr lang="en-US" sz="3600" dirty="0" smtClean="0"/>
              <a:t> </a:t>
            </a:r>
            <a:r>
              <a:rPr lang="en-US" sz="3600" dirty="0" err="1" smtClean="0"/>
              <a:t>Perangkat</a:t>
            </a:r>
            <a:r>
              <a:rPr lang="en-US" sz="3600" dirty="0" smtClean="0"/>
              <a:t> </a:t>
            </a:r>
            <a:r>
              <a:rPr lang="en-US" sz="3600" dirty="0" err="1" smtClean="0"/>
              <a:t>Lunak</a:t>
            </a:r>
            <a:endParaRPr lang="en-US" sz="3600" dirty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148513" y="3116263"/>
            <a:ext cx="1754187" cy="1704975"/>
            <a:chOff x="2457" y="2000"/>
            <a:chExt cx="901" cy="888"/>
          </a:xfrm>
        </p:grpSpPr>
        <p:pic>
          <p:nvPicPr>
            <p:cNvPr id="12293" name="Picture 5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294" name="Oval 6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Freeform 7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96" name="Group 8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12297" name="Group 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298" name="AutoShape 1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9" name="AutoShape 1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0" name="AutoShape 1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1" name="AutoShape 1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02" name="Group 1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03" name="AutoShape 1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4" name="AutoShape 1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5" name="AutoShape 1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6" name="AutoShape 1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307" name="Group 19"/>
          <p:cNvGrpSpPr>
            <a:grpSpLocks/>
          </p:cNvGrpSpPr>
          <p:nvPr/>
        </p:nvGrpSpPr>
        <p:grpSpPr bwMode="auto">
          <a:xfrm rot="16200000">
            <a:off x="4397376" y="3278187"/>
            <a:ext cx="4043362" cy="1420813"/>
            <a:chOff x="564" y="1992"/>
            <a:chExt cx="2658" cy="984"/>
          </a:xfrm>
        </p:grpSpPr>
        <p:sp>
          <p:nvSpPr>
            <p:cNvPr id="12308" name="Freeform 20"/>
            <p:cNvSpPr>
              <a:spLocks/>
            </p:cNvSpPr>
            <p:nvPr/>
          </p:nvSpPr>
          <p:spPr bwMode="ltGray">
            <a:xfrm>
              <a:off x="564" y="2003"/>
              <a:ext cx="1197" cy="8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2" y="202"/>
                </a:cxn>
                <a:cxn ang="0">
                  <a:pos x="577" y="202"/>
                </a:cxn>
                <a:cxn ang="0">
                  <a:pos x="637" y="249"/>
                </a:cxn>
                <a:cxn ang="0">
                  <a:pos x="639" y="402"/>
                </a:cxn>
                <a:cxn ang="0">
                  <a:pos x="598" y="400"/>
                </a:cxn>
                <a:cxn ang="0">
                  <a:pos x="669" y="532"/>
                </a:cxn>
                <a:cxn ang="0">
                  <a:pos x="735" y="402"/>
                </a:cxn>
                <a:cxn ang="0">
                  <a:pos x="696" y="402"/>
                </a:cxn>
                <a:cxn ang="0">
                  <a:pos x="694" y="226"/>
                </a:cxn>
                <a:cxn ang="0">
                  <a:pos x="616" y="150"/>
                </a:cxn>
                <a:cxn ang="0">
                  <a:pos x="335" y="149"/>
                </a:cxn>
                <a:cxn ang="0">
                  <a:pos x="69" y="0"/>
                </a:cxn>
                <a:cxn ang="0">
                  <a:pos x="0" y="0"/>
                </a:cxn>
              </a:cxnLst>
              <a:rect l="0" t="0" r="r" b="b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0"/>
                    <a:invGamma/>
                    <a:alpha val="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ltGray">
            <a:xfrm>
              <a:off x="1773" y="1992"/>
              <a:ext cx="231" cy="984"/>
            </a:xfrm>
            <a:custGeom>
              <a:avLst/>
              <a:gdLst/>
              <a:ahLst/>
              <a:cxnLst>
                <a:cxn ang="0">
                  <a:pos x="37" y="1"/>
                </a:cxn>
                <a:cxn ang="0">
                  <a:pos x="45" y="472"/>
                </a:cxn>
                <a:cxn ang="0">
                  <a:pos x="0" y="474"/>
                </a:cxn>
                <a:cxn ang="0">
                  <a:pos x="72" y="604"/>
                </a:cxn>
                <a:cxn ang="0">
                  <a:pos x="142" y="474"/>
                </a:cxn>
                <a:cxn ang="0">
                  <a:pos x="100" y="474"/>
                </a:cxn>
                <a:cxn ang="0">
                  <a:pos x="99" y="0"/>
                </a:cxn>
                <a:cxn ang="0">
                  <a:pos x="37" y="1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0"/>
                    <a:invGamma/>
                    <a:alpha val="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Freeform 22"/>
            <p:cNvSpPr>
              <a:spLocks/>
            </p:cNvSpPr>
            <p:nvPr/>
          </p:nvSpPr>
          <p:spPr bwMode="ltGray">
            <a:xfrm flipH="1">
              <a:off x="2025" y="2003"/>
              <a:ext cx="1197" cy="8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2" y="202"/>
                </a:cxn>
                <a:cxn ang="0">
                  <a:pos x="577" y="202"/>
                </a:cxn>
                <a:cxn ang="0">
                  <a:pos x="637" y="249"/>
                </a:cxn>
                <a:cxn ang="0">
                  <a:pos x="639" y="402"/>
                </a:cxn>
                <a:cxn ang="0">
                  <a:pos x="598" y="400"/>
                </a:cxn>
                <a:cxn ang="0">
                  <a:pos x="669" y="532"/>
                </a:cxn>
                <a:cxn ang="0">
                  <a:pos x="735" y="402"/>
                </a:cxn>
                <a:cxn ang="0">
                  <a:pos x="696" y="402"/>
                </a:cxn>
                <a:cxn ang="0">
                  <a:pos x="694" y="226"/>
                </a:cxn>
                <a:cxn ang="0">
                  <a:pos x="616" y="150"/>
                </a:cxn>
                <a:cxn ang="0">
                  <a:pos x="335" y="149"/>
                </a:cxn>
                <a:cxn ang="0">
                  <a:pos x="69" y="0"/>
                </a:cxn>
                <a:cxn ang="0">
                  <a:pos x="0" y="0"/>
                </a:cxn>
              </a:cxnLst>
              <a:rect l="0" t="0" r="r" b="b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0"/>
                    <a:invGamma/>
                    <a:alpha val="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2657475" y="3843338"/>
            <a:ext cx="522288" cy="398462"/>
            <a:chOff x="2180" y="1267"/>
            <a:chExt cx="1350" cy="1030"/>
          </a:xfrm>
        </p:grpSpPr>
        <p:sp>
          <p:nvSpPr>
            <p:cNvPr id="12312" name="Oval 24"/>
            <p:cNvSpPr>
              <a:spLocks noChangeArrowheads="1"/>
            </p:cNvSpPr>
            <p:nvPr/>
          </p:nvSpPr>
          <p:spPr bwMode="gray">
            <a:xfrm>
              <a:off x="2301" y="1267"/>
              <a:ext cx="1021" cy="1030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6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2700000" scaled="1"/>
            </a:gradFill>
            <a:ln w="28575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13" name="Group 25"/>
            <p:cNvGrpSpPr>
              <a:grpSpLocks/>
            </p:cNvGrpSpPr>
            <p:nvPr/>
          </p:nvGrpSpPr>
          <p:grpSpPr bwMode="auto">
            <a:xfrm rot="10082854">
              <a:off x="2180" y="2013"/>
              <a:ext cx="926" cy="237"/>
              <a:chOff x="2598" y="1026"/>
              <a:chExt cx="957" cy="242"/>
            </a:xfrm>
          </p:grpSpPr>
          <p:grpSp>
            <p:nvGrpSpPr>
              <p:cNvPr id="12314" name="Group 26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12315" name="Group 2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2316" name="AutoShape 28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17" name="AutoShape 29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18" name="AutoShape 30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19" name="AutoShape 31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20" name="Group 3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2321" name="AutoShape 33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22" name="AutoShape 34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23" name="AutoShape 35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24" name="AutoShape 36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25" name="Group 37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12326" name="Group 3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2327" name="AutoShape 3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28" name="AutoShape 4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29" name="AutoShape 4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30" name="AutoShape 4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31" name="Group 4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2332" name="AutoShape 4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33" name="AutoShape 4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34" name="AutoShape 4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35" name="AutoShape 4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2336" name="Group 48"/>
            <p:cNvGrpSpPr>
              <a:grpSpLocks/>
            </p:cNvGrpSpPr>
            <p:nvPr/>
          </p:nvGrpSpPr>
          <p:grpSpPr bwMode="auto">
            <a:xfrm>
              <a:off x="2604" y="1361"/>
              <a:ext cx="926" cy="237"/>
              <a:chOff x="2598" y="1026"/>
              <a:chExt cx="957" cy="242"/>
            </a:xfrm>
          </p:grpSpPr>
          <p:grpSp>
            <p:nvGrpSpPr>
              <p:cNvPr id="12337" name="Group 49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12338" name="Group 5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2339" name="AutoShape 51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40" name="AutoShape 52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41" name="AutoShape 53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42" name="AutoShape 54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43" name="Group 5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2344" name="AutoShape 56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45" name="AutoShape 57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46" name="AutoShape 58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47" name="AutoShape 59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48" name="Group 60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12349" name="Group 6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2350" name="AutoShape 6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1" name="AutoShape 6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2" name="AutoShape 6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3" name="AutoShape 6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54" name="Group 6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2355" name="AutoShape 6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6" name="AutoShape 6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7" name="AutoShape 6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8" name="AutoShape 7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cxnSp>
        <p:nvCxnSpPr>
          <p:cNvPr id="12359" name="AutoShape 71"/>
          <p:cNvCxnSpPr>
            <a:cxnSpLocks noChangeShapeType="1"/>
            <a:stCxn id="12312" idx="0"/>
          </p:cNvCxnSpPr>
          <p:nvPr/>
        </p:nvCxnSpPr>
        <p:spPr bwMode="auto">
          <a:xfrm rot="16200000">
            <a:off x="2536032" y="2793206"/>
            <a:ext cx="1401762" cy="6699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360" name="AutoShape 72"/>
          <p:cNvCxnSpPr>
            <a:cxnSpLocks noChangeShapeType="1"/>
            <a:stCxn id="12312" idx="4"/>
          </p:cNvCxnSpPr>
          <p:nvPr/>
        </p:nvCxnSpPr>
        <p:spPr bwMode="auto">
          <a:xfrm rot="16200000" flipH="1">
            <a:off x="2539207" y="4618831"/>
            <a:ext cx="1395412" cy="6699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361" name="Line 73"/>
          <p:cNvSpPr>
            <a:spLocks noChangeShapeType="1"/>
          </p:cNvSpPr>
          <p:nvPr/>
        </p:nvSpPr>
        <p:spPr bwMode="auto">
          <a:xfrm>
            <a:off x="3133725" y="4051300"/>
            <a:ext cx="450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2362" name="Group 74"/>
          <p:cNvGrpSpPr>
            <a:grpSpLocks/>
          </p:cNvGrpSpPr>
          <p:nvPr/>
        </p:nvGrpSpPr>
        <p:grpSpPr bwMode="auto">
          <a:xfrm>
            <a:off x="3581400" y="1870075"/>
            <a:ext cx="2239963" cy="1127125"/>
            <a:chOff x="2289" y="1260"/>
            <a:chExt cx="1335" cy="672"/>
          </a:xfrm>
        </p:grpSpPr>
        <p:sp>
          <p:nvSpPr>
            <p:cNvPr id="12363" name="AutoShape 75"/>
            <p:cNvSpPr>
              <a:spLocks noChangeArrowheads="1"/>
            </p:cNvSpPr>
            <p:nvPr/>
          </p:nvSpPr>
          <p:spPr bwMode="ltGray">
            <a:xfrm>
              <a:off x="2289" y="1260"/>
              <a:ext cx="1335" cy="6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64" name="Picture 76" descr="Picture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ltGray">
            <a:xfrm>
              <a:off x="2313" y="1280"/>
              <a:ext cx="386" cy="424"/>
            </a:xfrm>
            <a:prstGeom prst="rect">
              <a:avLst/>
            </a:prstGeom>
            <a:noFill/>
          </p:spPr>
        </p:pic>
      </p:grpSp>
      <p:grpSp>
        <p:nvGrpSpPr>
          <p:cNvPr id="12365" name="Group 77"/>
          <p:cNvGrpSpPr>
            <a:grpSpLocks/>
          </p:cNvGrpSpPr>
          <p:nvPr/>
        </p:nvGrpSpPr>
        <p:grpSpPr bwMode="auto">
          <a:xfrm>
            <a:off x="3584575" y="3494088"/>
            <a:ext cx="2239963" cy="1127125"/>
            <a:chOff x="2291" y="2228"/>
            <a:chExt cx="1335" cy="672"/>
          </a:xfrm>
        </p:grpSpPr>
        <p:sp>
          <p:nvSpPr>
            <p:cNvPr id="12366" name="AutoShape 78"/>
            <p:cNvSpPr>
              <a:spLocks noChangeArrowheads="1"/>
            </p:cNvSpPr>
            <p:nvPr/>
          </p:nvSpPr>
          <p:spPr bwMode="ltGray">
            <a:xfrm>
              <a:off x="2291" y="2228"/>
              <a:ext cx="1335" cy="6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67" name="Picture 79" descr="Picture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ltGray">
            <a:xfrm>
              <a:off x="2313" y="2250"/>
              <a:ext cx="386" cy="424"/>
            </a:xfrm>
            <a:prstGeom prst="rect">
              <a:avLst/>
            </a:prstGeom>
            <a:noFill/>
          </p:spPr>
        </p:pic>
      </p:grpSp>
      <p:grpSp>
        <p:nvGrpSpPr>
          <p:cNvPr id="12368" name="Group 80"/>
          <p:cNvGrpSpPr>
            <a:grpSpLocks/>
          </p:cNvGrpSpPr>
          <p:nvPr/>
        </p:nvGrpSpPr>
        <p:grpSpPr bwMode="auto">
          <a:xfrm>
            <a:off x="3587750" y="5121275"/>
            <a:ext cx="2239963" cy="1127125"/>
            <a:chOff x="2293" y="3198"/>
            <a:chExt cx="1335" cy="672"/>
          </a:xfrm>
        </p:grpSpPr>
        <p:sp>
          <p:nvSpPr>
            <p:cNvPr id="12369" name="AutoShape 81"/>
            <p:cNvSpPr>
              <a:spLocks noChangeArrowheads="1"/>
            </p:cNvSpPr>
            <p:nvPr/>
          </p:nvSpPr>
          <p:spPr bwMode="ltGray">
            <a:xfrm>
              <a:off x="2293" y="3198"/>
              <a:ext cx="1335" cy="6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70" name="Picture 82" descr="Picture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ltGray">
            <a:xfrm>
              <a:off x="2313" y="3216"/>
              <a:ext cx="386" cy="424"/>
            </a:xfrm>
            <a:prstGeom prst="rect">
              <a:avLst/>
            </a:prstGeom>
            <a:noFill/>
          </p:spPr>
        </p:pic>
      </p:grpSp>
      <p:sp>
        <p:nvSpPr>
          <p:cNvPr id="12371" name="Rectangle 83"/>
          <p:cNvSpPr>
            <a:spLocks noChangeArrowheads="1"/>
          </p:cNvSpPr>
          <p:nvPr/>
        </p:nvSpPr>
        <p:spPr bwMode="auto">
          <a:xfrm>
            <a:off x="3641725" y="2087563"/>
            <a:ext cx="2114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Mitos</a:t>
            </a:r>
            <a:r>
              <a:rPr lang="en-US" b="1" dirty="0" smtClean="0">
                <a:solidFill>
                  <a:srgbClr val="FFFFFF"/>
                </a:solidFill>
                <a:cs typeface="Arial" charset="0"/>
              </a:rPr>
              <a:t> </a:t>
            </a:r>
          </a:p>
          <a:p>
            <a:pPr algn="ctr"/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Managemen</a:t>
            </a:r>
            <a:endParaRPr lang="en-US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372" name="Rectangle 84"/>
          <p:cNvSpPr>
            <a:spLocks noChangeArrowheads="1"/>
          </p:cNvSpPr>
          <p:nvPr/>
        </p:nvSpPr>
        <p:spPr bwMode="auto">
          <a:xfrm>
            <a:off x="3641725" y="3687763"/>
            <a:ext cx="2114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Mitos</a:t>
            </a:r>
            <a:endParaRPr lang="en-US" b="1" dirty="0" smtClean="0">
              <a:solidFill>
                <a:srgbClr val="FFFFFF"/>
              </a:solidFill>
              <a:cs typeface="Arial" charset="0"/>
            </a:endParaRPr>
          </a:p>
          <a:p>
            <a:pPr algn="ctr"/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Klien</a:t>
            </a:r>
            <a:endParaRPr lang="en-US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373" name="Rectangle 85"/>
          <p:cNvSpPr>
            <a:spLocks noChangeArrowheads="1"/>
          </p:cNvSpPr>
          <p:nvPr/>
        </p:nvSpPr>
        <p:spPr bwMode="auto">
          <a:xfrm>
            <a:off x="3641725" y="5338763"/>
            <a:ext cx="2114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Mitos</a:t>
            </a:r>
            <a:endParaRPr lang="en-US" b="1" dirty="0" smtClean="0">
              <a:solidFill>
                <a:srgbClr val="FFFFFF"/>
              </a:solidFill>
              <a:cs typeface="Arial" charset="0"/>
            </a:endParaRPr>
          </a:p>
          <a:p>
            <a:pPr algn="ctr"/>
            <a:r>
              <a:rPr lang="en-US" b="1" dirty="0" err="1" smtClean="0">
                <a:solidFill>
                  <a:srgbClr val="FFFFFF"/>
                </a:solidFill>
                <a:cs typeface="Arial" charset="0"/>
              </a:rPr>
              <a:t>Pengembang</a:t>
            </a:r>
            <a:endParaRPr lang="en-US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374" name="Rectangle 86"/>
          <p:cNvSpPr>
            <a:spLocks noChangeArrowheads="1"/>
          </p:cNvSpPr>
          <p:nvPr/>
        </p:nvSpPr>
        <p:spPr bwMode="auto">
          <a:xfrm>
            <a:off x="152400" y="3267075"/>
            <a:ext cx="25479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cs typeface="Arial" charset="0"/>
              </a:rPr>
              <a:t>Di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dalam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Arial" charset="0"/>
              </a:rPr>
              <a:t>RPL</a:t>
            </a:r>
          </a:p>
          <a:p>
            <a:pPr algn="ctr"/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terdapat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beberapa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mitos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antara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lain :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375" name="Rectangle 87"/>
          <p:cNvSpPr>
            <a:spLocks noChangeArrowheads="1"/>
          </p:cNvSpPr>
          <p:nvPr/>
        </p:nvSpPr>
        <p:spPr bwMode="auto">
          <a:xfrm>
            <a:off x="7224712" y="3581400"/>
            <a:ext cx="16906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solidFill>
                  <a:srgbClr val="080808"/>
                </a:solidFill>
                <a:latin typeface="Arial Black" pitchFamily="34" charset="0"/>
                <a:cs typeface="Arial" charset="0"/>
              </a:rPr>
              <a:t>MITOS</a:t>
            </a:r>
          </a:p>
          <a:p>
            <a:pPr algn="ctr"/>
            <a:r>
              <a:rPr lang="en-US" sz="2200" dirty="0" smtClean="0">
                <a:solidFill>
                  <a:srgbClr val="080808"/>
                </a:solidFill>
                <a:latin typeface="Arial Black" pitchFamily="34" charset="0"/>
                <a:cs typeface="Arial" charset="0"/>
              </a:rPr>
              <a:t>RPL</a:t>
            </a:r>
            <a:endParaRPr lang="en-US" sz="2200" dirty="0">
              <a:solidFill>
                <a:srgbClr val="080808"/>
              </a:solidFill>
              <a:latin typeface="Arial Black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MITOS 1 - </a:t>
            </a:r>
            <a:r>
              <a:rPr lang="en-US" dirty="0" err="1" smtClean="0"/>
              <a:t>Managemen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839912"/>
            <a:ext cx="4040188" cy="1589088"/>
          </a:xfrm>
          <a:ln>
            <a:solidFill>
              <a:schemeClr val="bg2"/>
            </a:solidFill>
          </a:ln>
        </p:spPr>
        <p:txBody>
          <a:bodyPr anchor="t"/>
          <a:lstStyle/>
          <a:p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PM (</a:t>
            </a:r>
            <a:r>
              <a:rPr lang="en-US" sz="2000" b="0" dirty="0" err="1" smtClean="0">
                <a:solidFill>
                  <a:schemeClr val="accent5">
                    <a:lumMod val="50000"/>
                  </a:schemeClr>
                </a:solidFill>
              </a:rPr>
              <a:t>Projek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sz="2000" b="0" dirty="0" err="1" smtClean="0">
                <a:solidFill>
                  <a:schemeClr val="accent5">
                    <a:lumMod val="50000"/>
                  </a:schemeClr>
                </a:solidFill>
              </a:rPr>
              <a:t>anajer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membelikan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alat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bantu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pengembangan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yang super </a:t>
            </a:r>
            <a:r>
              <a:rPr lang="en-US" sz="2000" b="0" dirty="0" err="1" smtClean="0">
                <a:solidFill>
                  <a:schemeClr val="accent5">
                    <a:lumMod val="50000"/>
                  </a:schemeClr>
                </a:solidFill>
              </a:rPr>
              <a:t>canggih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bahkan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komputer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generasi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terbaru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3886199"/>
            <a:ext cx="4040188" cy="2743201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Masalah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pengembangan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software yang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berkualitas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lebih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penting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dari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sebuah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komputer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yang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terbaru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. CASE tools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lebih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penting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daripada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hardware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untuk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mendapatkan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kualitas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dan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produktifitas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yang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baik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,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tapi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banyak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pengembang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software yang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tidak</a:t>
            </a:r>
            <a:r>
              <a:rPr lang="en-US" sz="1600" i="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i="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menyadarinya</a:t>
            </a:r>
            <a:endParaRPr lang="en-US" sz="1600" i="0" dirty="0" smtClean="0">
              <a:solidFill>
                <a:schemeClr val="accent5">
                  <a:lumMod val="50000"/>
                </a:schemeClr>
              </a:solidFill>
              <a:cs typeface="Arial" charset="0"/>
            </a:endParaRP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839913"/>
            <a:ext cx="4041775" cy="1589087"/>
          </a:xfrm>
          <a:noFill/>
          <a:ln>
            <a:solidFill>
              <a:schemeClr val="bg2"/>
            </a:solidFill>
          </a:ln>
        </p:spPr>
        <p:txBody>
          <a:bodyPr anchor="t"/>
          <a:lstStyle/>
          <a:p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Jika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dikejar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jadwal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apakah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solusinya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menambah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programmer yang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mengerjakan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?</a:t>
            </a:r>
            <a:b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20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3886199"/>
            <a:ext cx="4041775" cy="2743201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Membuat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perangkat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lunak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bukan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proses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mekanis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seperti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industri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manufaktur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.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Jika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kita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menambah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orang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pada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proyek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yang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terlambat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itu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justru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akan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lebih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  <a:effectLst/>
              </a:rPr>
              <a:t>terlambat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effectLst/>
              </a:rPr>
              <a:t>.</a:t>
            </a:r>
            <a:endParaRPr lang="en-US" sz="1800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1371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stellar" pitchFamily="18" charset="0"/>
              </a:rPr>
              <a:t>MITOS 1</a:t>
            </a:r>
            <a:endParaRPr lang="en-US" dirty="0">
              <a:solidFill>
                <a:schemeClr val="bg1">
                  <a:lumMod val="10000"/>
                </a:schemeClr>
              </a:solidFill>
              <a:latin typeface="Castellar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371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stellar" pitchFamily="18" charset="0"/>
              </a:rPr>
              <a:t>MITOS 2</a:t>
            </a:r>
            <a:endParaRPr lang="en-US" dirty="0">
              <a:solidFill>
                <a:schemeClr val="bg1">
                  <a:lumMod val="10000"/>
                </a:schemeClr>
              </a:solidFill>
              <a:latin typeface="Castellar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3505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stellar" pitchFamily="18" charset="0"/>
              </a:rPr>
              <a:t>KENYATAAN 1</a:t>
            </a:r>
            <a:endParaRPr lang="en-US" dirty="0">
              <a:solidFill>
                <a:schemeClr val="bg1">
                  <a:lumMod val="10000"/>
                </a:schemeClr>
              </a:solidFill>
              <a:latin typeface="Castellar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505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stellar" pitchFamily="18" charset="0"/>
              </a:rPr>
              <a:t>KENYATAAN 2</a:t>
            </a:r>
            <a:endParaRPr lang="en-US" dirty="0">
              <a:solidFill>
                <a:schemeClr val="bg1">
                  <a:lumMod val="10000"/>
                </a:schemeClr>
              </a:solidFill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MITOS 2 - </a:t>
            </a:r>
            <a:r>
              <a:rPr lang="en-US" dirty="0" err="1" smtClean="0"/>
              <a:t>Klien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839912"/>
            <a:ext cx="4040188" cy="1589088"/>
          </a:xfrm>
          <a:ln>
            <a:solidFill>
              <a:schemeClr val="bg2"/>
            </a:solidFill>
          </a:ln>
        </p:spPr>
        <p:txBody>
          <a:bodyPr anchor="t"/>
          <a:lstStyle/>
          <a:p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Kalimat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umum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yang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menyatakan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objektif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sudah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cukup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untuk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</a:rPr>
              <a:t>coding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. “</a:t>
            </a:r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</a:rPr>
              <a:t>Lain </a:t>
            </a:r>
            <a:r>
              <a:rPr lang="en-US" sz="2000" b="0" i="1" dirty="0" err="1">
                <a:solidFill>
                  <a:schemeClr val="accent5">
                    <a:lumMod val="50000"/>
                  </a:schemeClr>
                </a:solidFill>
              </a:rPr>
              <a:t>waktu</a:t>
            </a:r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i="1" dirty="0" err="1">
                <a:solidFill>
                  <a:schemeClr val="accent5">
                    <a:lumMod val="50000"/>
                  </a:schemeClr>
                </a:solidFill>
              </a:rPr>
              <a:t>nanti</a:t>
            </a:r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i="1" dirty="0" err="1">
                <a:solidFill>
                  <a:schemeClr val="accent5">
                    <a:lumMod val="50000"/>
                  </a:schemeClr>
                </a:solidFill>
              </a:rPr>
              <a:t>kita</a:t>
            </a:r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i="1" dirty="0" err="1">
                <a:solidFill>
                  <a:schemeClr val="accent5">
                    <a:lumMod val="50000"/>
                  </a:schemeClr>
                </a:solidFill>
              </a:rPr>
              <a:t>perinci</a:t>
            </a:r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i="1" dirty="0" err="1">
                <a:solidFill>
                  <a:schemeClr val="accent5">
                    <a:lumMod val="50000"/>
                  </a:schemeClr>
                </a:solidFill>
              </a:rPr>
              <a:t>lagi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”.</a:t>
            </a:r>
            <a:endParaRPr lang="en-US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3886199"/>
            <a:ext cx="4040188" cy="2743201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Definisi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tidak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jelas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justru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akan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menggagalkan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usaha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pengembangan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perangkat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lunak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Justru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diperlukan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deskripsi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formal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detil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dari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domain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informasi,fungsi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performansi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antarmuka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batasan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desain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kriteria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validasi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Karakteristik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inihanya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bias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didapat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melalui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komunikasi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total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antara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pelanggan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dan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pengembang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1400" i="0" dirty="0" smtClean="0">
              <a:solidFill>
                <a:schemeClr val="accent5">
                  <a:lumMod val="50000"/>
                </a:schemeClr>
              </a:solidFill>
              <a:cs typeface="Arial" charset="0"/>
            </a:endParaRP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839913"/>
            <a:ext cx="4041775" cy="1589087"/>
          </a:xfrm>
          <a:noFill/>
          <a:ln>
            <a:solidFill>
              <a:schemeClr val="bg2"/>
            </a:solidFill>
          </a:ln>
        </p:spPr>
        <p:txBody>
          <a:bodyPr anchor="t"/>
          <a:lstStyle/>
          <a:p>
            <a:pPr algn="just"/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Kebutuhan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proyek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akan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terus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berubah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000" b="0" dirty="0" err="1" smtClean="0">
                <a:solidFill>
                  <a:schemeClr val="accent5">
                    <a:lumMod val="50000"/>
                  </a:schemeClr>
                </a:solidFill>
              </a:rPr>
              <a:t>tapi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 smtClean="0">
                <a:solidFill>
                  <a:schemeClr val="accent5">
                    <a:lumMod val="50000"/>
                  </a:schemeClr>
                </a:solidFill>
              </a:rPr>
              <a:t>perubahan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ini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akan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dapat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ditanggapi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dengan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mudah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karena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PL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itu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bersifat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fleksibel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20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3886199"/>
            <a:ext cx="4041775" cy="2743201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memang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betul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kebutuhan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perangkat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lunak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akan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berubah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namun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dampaknya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tergantung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pada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waktu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pemunculannya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Jika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muncul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pada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tahap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definisi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pengaruhnya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tidak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banyak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lebih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kebelakang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dampaknya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akan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lebih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besar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1371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stellar" pitchFamily="18" charset="0"/>
              </a:rPr>
              <a:t>MITOS 1</a:t>
            </a:r>
            <a:endParaRPr lang="en-US" dirty="0">
              <a:solidFill>
                <a:schemeClr val="bg1">
                  <a:lumMod val="10000"/>
                </a:schemeClr>
              </a:solidFill>
              <a:latin typeface="Castellar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371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stellar" pitchFamily="18" charset="0"/>
              </a:rPr>
              <a:t>MITOS 2</a:t>
            </a:r>
            <a:endParaRPr lang="en-US" dirty="0">
              <a:solidFill>
                <a:schemeClr val="bg1">
                  <a:lumMod val="10000"/>
                </a:schemeClr>
              </a:solidFill>
              <a:latin typeface="Castellar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3505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stellar" pitchFamily="18" charset="0"/>
              </a:rPr>
              <a:t>KENYATAAN 1</a:t>
            </a:r>
            <a:endParaRPr lang="en-US" dirty="0">
              <a:solidFill>
                <a:schemeClr val="bg1">
                  <a:lumMod val="10000"/>
                </a:schemeClr>
              </a:solidFill>
              <a:latin typeface="Castellar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505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stellar" pitchFamily="18" charset="0"/>
              </a:rPr>
              <a:t>KENYATAAN 2</a:t>
            </a:r>
            <a:endParaRPr lang="en-US" dirty="0">
              <a:solidFill>
                <a:schemeClr val="bg1">
                  <a:lumMod val="10000"/>
                </a:schemeClr>
              </a:solidFill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MITOS 3 - </a:t>
            </a:r>
            <a:r>
              <a:rPr lang="en-US" dirty="0" err="1" smtClean="0"/>
              <a:t>Pengembang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839912"/>
            <a:ext cx="4040188" cy="1589088"/>
          </a:xfrm>
          <a:ln>
            <a:solidFill>
              <a:schemeClr val="bg2"/>
            </a:solidFill>
          </a:ln>
        </p:spPr>
        <p:txBody>
          <a:bodyPr anchor="t"/>
          <a:lstStyle/>
          <a:p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Selama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program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belum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berjalan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sulit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 smtClean="0">
                <a:solidFill>
                  <a:schemeClr val="accent5">
                    <a:lumMod val="50000"/>
                  </a:schemeClr>
                </a:solidFill>
              </a:rPr>
              <a:t>untuk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 smtClean="0">
                <a:solidFill>
                  <a:schemeClr val="accent5">
                    <a:lumMod val="50000"/>
                  </a:schemeClr>
                </a:solidFill>
              </a:rPr>
              <a:t>mengetahui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 smtClean="0">
                <a:solidFill>
                  <a:schemeClr val="accent5">
                    <a:lumMod val="50000"/>
                  </a:schemeClr>
                </a:solidFill>
              </a:rPr>
              <a:t>kualitasnya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3886199"/>
            <a:ext cx="4040188" cy="2743201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Software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review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adalah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cara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efektif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untuk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mencari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Software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defect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daripada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tahap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pengujian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839913"/>
            <a:ext cx="4041775" cy="1589087"/>
          </a:xfrm>
          <a:noFill/>
          <a:ln>
            <a:solidFill>
              <a:schemeClr val="bg2"/>
            </a:solidFill>
          </a:ln>
        </p:spPr>
        <p:txBody>
          <a:bodyPr anchor="t"/>
          <a:lstStyle/>
          <a:p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Faktor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penentu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suksesnya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proyek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adalah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program </a:t>
            </a:r>
            <a:r>
              <a:rPr lang="en-US" sz="2000" b="0" dirty="0" err="1" smtClean="0">
                <a:solidFill>
                  <a:schemeClr val="accent5">
                    <a:lumMod val="50000"/>
                  </a:schemeClr>
                </a:solidFill>
              </a:rPr>
              <a:t>berjalan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accent5">
                    <a:lumMod val="50000"/>
                  </a:schemeClr>
                </a:solidFill>
              </a:rPr>
              <a:t>tanpa</a:t>
            </a:r>
            <a:r>
              <a:rPr lang="en-US"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</a:rPr>
              <a:t>error</a:t>
            </a:r>
            <a:r>
              <a:rPr lang="en-US" sz="2000" b="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20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3886199"/>
            <a:ext cx="4041775" cy="2743201"/>
          </a:xfrm>
          <a:ln>
            <a:solidFill>
              <a:schemeClr val="bg2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Program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hanyalah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salah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satu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komponen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dari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perangkat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lunak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Dokumentasi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penting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sebagai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dasar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pengembangan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sukses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serta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sebagai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penunjuk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untuk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pemeliharaan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perangkat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lunak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1371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stellar" pitchFamily="18" charset="0"/>
              </a:rPr>
              <a:t>MITOS 1</a:t>
            </a:r>
            <a:endParaRPr lang="en-US" dirty="0">
              <a:solidFill>
                <a:schemeClr val="bg1">
                  <a:lumMod val="10000"/>
                </a:schemeClr>
              </a:solidFill>
              <a:latin typeface="Castellar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1371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stellar" pitchFamily="18" charset="0"/>
              </a:rPr>
              <a:t>MITOS 2</a:t>
            </a:r>
            <a:endParaRPr lang="en-US" dirty="0">
              <a:solidFill>
                <a:schemeClr val="bg1">
                  <a:lumMod val="10000"/>
                </a:schemeClr>
              </a:solidFill>
              <a:latin typeface="Castellar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3505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stellar" pitchFamily="18" charset="0"/>
              </a:rPr>
              <a:t>KENYATAAN 1</a:t>
            </a:r>
            <a:endParaRPr lang="en-US" dirty="0">
              <a:solidFill>
                <a:schemeClr val="bg1">
                  <a:lumMod val="10000"/>
                </a:schemeClr>
              </a:solidFill>
              <a:latin typeface="Castellar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505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stellar" pitchFamily="18" charset="0"/>
              </a:rPr>
              <a:t>KENYATAAN 2</a:t>
            </a:r>
            <a:endParaRPr lang="en-US" dirty="0">
              <a:solidFill>
                <a:schemeClr val="bg1">
                  <a:lumMod val="10000"/>
                </a:schemeClr>
              </a:solidFill>
              <a:latin typeface="Castella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67000" y="5181600"/>
            <a:ext cx="6172200" cy="990600"/>
          </a:xfrm>
        </p:spPr>
        <p:txBody>
          <a:bodyPr/>
          <a:lstStyle/>
          <a:p>
            <a:r>
              <a:rPr lang="en-US" sz="5700" dirty="0"/>
              <a:t>Thank You!</a:t>
            </a:r>
          </a:p>
        </p:txBody>
      </p:sp>
      <p:pic>
        <p:nvPicPr>
          <p:cNvPr id="7" name="Picture 6" descr="logo-ak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59" y="-57150"/>
            <a:ext cx="1641259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gas RPL">
  <a:themeElements>
    <a:clrScheme name="Default Design 3">
      <a:dk1>
        <a:srgbClr val="B2B9AF"/>
      </a:dk1>
      <a:lt1>
        <a:srgbClr val="D1D7C7"/>
      </a:lt1>
      <a:dk2>
        <a:srgbClr val="4F506D"/>
      </a:dk2>
      <a:lt2>
        <a:srgbClr val="333333"/>
      </a:lt2>
      <a:accent1>
        <a:srgbClr val="8C9484"/>
      </a:accent1>
      <a:accent2>
        <a:srgbClr val="A56F73"/>
      </a:accent2>
      <a:accent3>
        <a:srgbClr val="E5E8E0"/>
      </a:accent3>
      <a:accent4>
        <a:srgbClr val="979E95"/>
      </a:accent4>
      <a:accent5>
        <a:srgbClr val="C5C8C2"/>
      </a:accent5>
      <a:accent6>
        <a:srgbClr val="956468"/>
      </a:accent6>
      <a:hlink>
        <a:srgbClr val="6B7FAD"/>
      </a:hlink>
      <a:folHlink>
        <a:srgbClr val="A1836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BCB5AC"/>
        </a:dk1>
        <a:lt1>
          <a:srgbClr val="D9D3C5"/>
        </a:lt1>
        <a:dk2>
          <a:srgbClr val="537568"/>
        </a:dk2>
        <a:lt2>
          <a:srgbClr val="333333"/>
        </a:lt2>
        <a:accent1>
          <a:srgbClr val="9A9180"/>
        </a:accent1>
        <a:accent2>
          <a:srgbClr val="7573A1"/>
        </a:accent2>
        <a:accent3>
          <a:srgbClr val="E9E6DF"/>
        </a:accent3>
        <a:accent4>
          <a:srgbClr val="A09A92"/>
        </a:accent4>
        <a:accent5>
          <a:srgbClr val="CAC7C0"/>
        </a:accent5>
        <a:accent6>
          <a:srgbClr val="696891"/>
        </a:accent6>
        <a:hlink>
          <a:srgbClr val="AD6B83"/>
        </a:hlink>
        <a:folHlink>
          <a:srgbClr val="699F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ACB4BC"/>
        </a:dk1>
        <a:lt1>
          <a:srgbClr val="C5CFD9"/>
        </a:lt1>
        <a:dk2>
          <a:srgbClr val="674553"/>
        </a:dk2>
        <a:lt2>
          <a:srgbClr val="333333"/>
        </a:lt2>
        <a:accent1>
          <a:srgbClr val="778EA1"/>
        </a:accent1>
        <a:accent2>
          <a:srgbClr val="A68A6E"/>
        </a:accent2>
        <a:accent3>
          <a:srgbClr val="DFE4E9"/>
        </a:accent3>
        <a:accent4>
          <a:srgbClr val="9299A0"/>
        </a:accent4>
        <a:accent5>
          <a:srgbClr val="BDC6CD"/>
        </a:accent5>
        <a:accent6>
          <a:srgbClr val="967D63"/>
        </a:accent6>
        <a:hlink>
          <a:srgbClr val="6AAE92"/>
        </a:hlink>
        <a:folHlink>
          <a:srgbClr val="AE7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B2B9AF"/>
        </a:dk1>
        <a:lt1>
          <a:srgbClr val="D1D7C7"/>
        </a:lt1>
        <a:dk2>
          <a:srgbClr val="4F506D"/>
        </a:dk2>
        <a:lt2>
          <a:srgbClr val="333333"/>
        </a:lt2>
        <a:accent1>
          <a:srgbClr val="8C9484"/>
        </a:accent1>
        <a:accent2>
          <a:srgbClr val="A56F73"/>
        </a:accent2>
        <a:accent3>
          <a:srgbClr val="E5E8E0"/>
        </a:accent3>
        <a:accent4>
          <a:srgbClr val="979E95"/>
        </a:accent4>
        <a:accent5>
          <a:srgbClr val="C5C8C2"/>
        </a:accent5>
        <a:accent6>
          <a:srgbClr val="956468"/>
        </a:accent6>
        <a:hlink>
          <a:srgbClr val="6B7FAD"/>
        </a:hlink>
        <a:folHlink>
          <a:srgbClr val="A183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tugas RPL</Template>
  <TotalTime>133</TotalTime>
  <Words>344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Times New Roman</vt:lpstr>
      <vt:lpstr>Arial Black</vt:lpstr>
      <vt:lpstr>Wingdings</vt:lpstr>
      <vt:lpstr>Calibri</vt:lpstr>
      <vt:lpstr>Verdana</vt:lpstr>
      <vt:lpstr>tugas RPL</vt:lpstr>
      <vt:lpstr>(RPL) Rekayasa Perangkat Lunak</vt:lpstr>
      <vt:lpstr>Sistem Operasi</vt:lpstr>
      <vt:lpstr>Rekayasa Perangkat Lunak</vt:lpstr>
      <vt:lpstr>MITOS 1 - Managemen</vt:lpstr>
      <vt:lpstr>MITOS 2 - Klien</vt:lpstr>
      <vt:lpstr>MITOS 3 - Pengembang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Nickname</dc:creator>
  <cp:lastModifiedBy>Nickname</cp:lastModifiedBy>
  <cp:revision>20</cp:revision>
  <dcterms:created xsi:type="dcterms:W3CDTF">2015-09-28T01:17:47Z</dcterms:created>
  <dcterms:modified xsi:type="dcterms:W3CDTF">2015-09-28T03:31:36Z</dcterms:modified>
</cp:coreProperties>
</file>