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60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9" r:id="rId20"/>
    <p:sldId id="31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25" r:id="rId29"/>
    <p:sldId id="330" r:id="rId30"/>
    <p:sldId id="326" r:id="rId31"/>
    <p:sldId id="327" r:id="rId32"/>
    <p:sldId id="328" r:id="rId33"/>
    <p:sldId id="333" r:id="rId34"/>
    <p:sldId id="334" r:id="rId35"/>
    <p:sldId id="335" r:id="rId36"/>
    <p:sldId id="33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76523" autoAdjust="0"/>
  </p:normalViewPr>
  <p:slideViewPr>
    <p:cSldViewPr snapToGrid="0" showGuides="1">
      <p:cViewPr>
        <p:scale>
          <a:sx n="50" d="100"/>
          <a:sy n="50" d="100"/>
        </p:scale>
        <p:origin x="-136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9/1/2017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CF528A-F57A-478B-A08B-C01DAA2616A9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09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D4D9AE-050F-4AEB-B6E1-6A8F35851065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Note: 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0 represents Positive Value.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1 Represents</a:t>
            </a:r>
            <a:r>
              <a:rPr lang="en-US" baseline="0" dirty="0" smtClean="0">
                <a:latin typeface="Times New Roman" panose="02020603050405020304" pitchFamily="18" charset="0"/>
              </a:rPr>
              <a:t> Negative Value.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632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61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42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411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2423F-1580-4B19-BD65-35F641FA36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6068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04F15-4A18-4765-8D57-185A6864156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9671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3FF2A-DE0D-42D6-8836-8ED8E7A8EB9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3765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9/1/2017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" y="2292094"/>
            <a:ext cx="7329055" cy="2219691"/>
          </a:xfrm>
        </p:spPr>
        <p:txBody>
          <a:bodyPr anchor="ctr"/>
          <a:lstStyle/>
          <a:p>
            <a:pPr marL="1427163" indent="-1427163"/>
            <a:r>
              <a:rPr lang="en-US" dirty="0" smtClean="0"/>
              <a:t>   Data Manipulation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1673" y="4031674"/>
            <a:ext cx="6617277" cy="1435676"/>
          </a:xfrm>
        </p:spPr>
        <p:txBody>
          <a:bodyPr/>
          <a:lstStyle/>
          <a:p>
            <a:r>
              <a:rPr lang="en-US" dirty="0" smtClean="0"/>
              <a:t>Course Code: CSC -101       Credit Hrs:3+1</a:t>
            </a:r>
          </a:p>
          <a:p>
            <a:endParaRPr lang="en-US" dirty="0" smtClean="0"/>
          </a:p>
          <a:p>
            <a:r>
              <a:rPr lang="en-US" dirty="0" smtClean="0"/>
              <a:t>Course Teacher: Javeria Farooq</a:t>
            </a:r>
            <a:endParaRPr lang="en-US" dirty="0"/>
          </a:p>
        </p:txBody>
      </p:sp>
      <p:pic>
        <p:nvPicPr>
          <p:cNvPr id="9" name="Picture 6" descr="C:\Documents and Settings\All Users\Documents\Home\Bentley\cs220\IrvTextbookV3\Images\Ch07\c07f02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 cstate="print"/>
          <a:srcRect l="2157" r="215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4057" y="1571178"/>
            <a:ext cx="8799255" cy="434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Evaluates conditions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Makes comparisons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compare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 characters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WordArt 4"/>
          <p:cNvSpPr>
            <a:spLocks noChangeArrowheads="1" noChangeShapeType="1" noTextEdit="1"/>
          </p:cNvSpPr>
          <p:nvPr/>
        </p:nvSpPr>
        <p:spPr bwMode="auto">
          <a:xfrm>
            <a:off x="8425512" y="17526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NOT</a:t>
            </a:r>
          </a:p>
        </p:txBody>
      </p:sp>
      <p:sp>
        <p:nvSpPr>
          <p:cNvPr id="17" name="WordArt 5"/>
          <p:cNvSpPr>
            <a:spLocks noChangeArrowheads="1" noChangeShapeType="1" noTextEdit="1"/>
          </p:cNvSpPr>
          <p:nvPr/>
        </p:nvSpPr>
        <p:spPr bwMode="auto">
          <a:xfrm>
            <a:off x="7206312" y="27432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AND</a:t>
            </a:r>
          </a:p>
        </p:txBody>
      </p:sp>
      <p:sp>
        <p:nvSpPr>
          <p:cNvPr id="18" name="WordArt 6"/>
          <p:cNvSpPr>
            <a:spLocks noChangeArrowheads="1" noChangeShapeType="1" noTextEdit="1"/>
          </p:cNvSpPr>
          <p:nvPr/>
        </p:nvSpPr>
        <p:spPr bwMode="auto">
          <a:xfrm>
            <a:off x="8577912" y="36576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OR</a:t>
            </a:r>
          </a:p>
        </p:txBody>
      </p:sp>
      <p:sp>
        <p:nvSpPr>
          <p:cNvPr id="19" name="WordArt 7"/>
          <p:cNvSpPr>
            <a:spLocks noChangeArrowheads="1" noChangeShapeType="1" noTextEdit="1"/>
          </p:cNvSpPr>
          <p:nvPr/>
        </p:nvSpPr>
        <p:spPr bwMode="auto">
          <a:xfrm>
            <a:off x="3980508" y="5257800"/>
            <a:ext cx="885825" cy="639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20" name="WordArt 8"/>
          <p:cNvSpPr>
            <a:spLocks noChangeArrowheads="1" noChangeShapeType="1" noTextEdit="1"/>
          </p:cNvSpPr>
          <p:nvPr/>
        </p:nvSpPr>
        <p:spPr bwMode="auto">
          <a:xfrm>
            <a:off x="5537160" y="5257800"/>
            <a:ext cx="885825" cy="639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21" name="WordArt 9"/>
          <p:cNvSpPr>
            <a:spLocks noChangeArrowheads="1" noChangeShapeType="1" noTextEdit="1"/>
          </p:cNvSpPr>
          <p:nvPr/>
        </p:nvSpPr>
        <p:spPr bwMode="auto">
          <a:xfrm>
            <a:off x="7663512" y="5181600"/>
            <a:ext cx="887413" cy="639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22" name="WordArt 10"/>
          <p:cNvSpPr>
            <a:spLocks noChangeArrowheads="1" noChangeShapeType="1" noTextEdit="1"/>
          </p:cNvSpPr>
          <p:nvPr/>
        </p:nvSpPr>
        <p:spPr bwMode="auto">
          <a:xfrm>
            <a:off x="8882712" y="5181600"/>
            <a:ext cx="885825" cy="639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23" name="WordArt 11"/>
          <p:cNvSpPr>
            <a:spLocks noChangeArrowheads="1" noChangeShapeType="1" noTextEdit="1"/>
          </p:cNvSpPr>
          <p:nvPr/>
        </p:nvSpPr>
        <p:spPr bwMode="auto">
          <a:xfrm>
            <a:off x="2558112" y="5334000"/>
            <a:ext cx="885825" cy="487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Output Unit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104900" y="1498602"/>
            <a:ext cx="99822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  <a:latin typeface="Comic Sans MS" pitchFamily="66" charset="0"/>
              </a:rPr>
              <a:t>Computers represent information in a binary form. </a:t>
            </a:r>
          </a:p>
          <a:p>
            <a:r>
              <a:rPr lang="en-US" dirty="0" smtClean="0">
                <a:latin typeface="Comic Sans MS" pitchFamily="66" charset="0"/>
              </a:rPr>
              <a:t>Accept processed results provided by the computer in binary form.</a:t>
            </a:r>
          </a:p>
          <a:p>
            <a:r>
              <a:rPr lang="en-US" dirty="0" smtClean="0">
                <a:latin typeface="Comic Sans MS" pitchFamily="66" charset="0"/>
              </a:rPr>
              <a:t>Convert the information in binary form to be understood by an Output device.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93143" y="3788238"/>
            <a:ext cx="6741174" cy="253500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 flipH="1">
            <a:off x="5528551" y="4354512"/>
            <a:ext cx="1557338" cy="1662112"/>
          </a:xfrm>
          <a:prstGeom prst="rect">
            <a:avLst/>
          </a:prstGeom>
          <a:solidFill>
            <a:srgbClr val="CCFFFF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Output </a:t>
            </a:r>
            <a:r>
              <a:rPr lang="en-US" dirty="0">
                <a:latin typeface="Comic Sans MS" pitchFamily="66" charset="0"/>
              </a:rPr>
              <a:t>Unit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flipH="1">
            <a:off x="3315799" y="5210612"/>
            <a:ext cx="1227169" cy="1030515"/>
          </a:xfrm>
          <a:prstGeom prst="rect">
            <a:avLst/>
          </a:prstGeom>
          <a:solidFill>
            <a:srgbClr val="CCFFFF"/>
          </a:solidFill>
          <a:ln w="254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Processor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 flipH="1">
            <a:off x="3301289" y="3933381"/>
            <a:ext cx="1241682" cy="997168"/>
          </a:xfrm>
          <a:prstGeom prst="rect">
            <a:avLst/>
          </a:prstGeom>
          <a:solidFill>
            <a:srgbClr val="CCFFFF"/>
          </a:solidFill>
          <a:ln w="254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Memory</a:t>
            </a:r>
            <a:endParaRPr lang="en-US" dirty="0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 flipV="1">
            <a:off x="4513941" y="4572008"/>
            <a:ext cx="928915" cy="2467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flipH="1">
            <a:off x="4851135" y="3858759"/>
            <a:ext cx="12049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Computer</a:t>
            </a: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 flipH="1">
            <a:off x="7454642" y="3921352"/>
            <a:ext cx="1703387" cy="2278062"/>
            <a:chOff x="744" y="2422"/>
            <a:chExt cx="1073" cy="1435"/>
          </a:xfrm>
        </p:grpSpPr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804" y="2448"/>
              <a:ext cx="13" cy="1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44" y="2422"/>
              <a:ext cx="8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Real world</a:t>
              </a:r>
            </a:p>
          </p:txBody>
        </p:sp>
      </p:grp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770554" y="4766553"/>
            <a:ext cx="19113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Printer</a:t>
            </a:r>
          </a:p>
          <a:p>
            <a:r>
              <a:rPr lang="en-US" dirty="0">
                <a:latin typeface="Comic Sans MS" pitchFamily="66" charset="0"/>
              </a:rPr>
              <a:t>Graphics display</a:t>
            </a:r>
          </a:p>
          <a:p>
            <a:r>
              <a:rPr lang="en-US" dirty="0">
                <a:latin typeface="Comic Sans MS" pitchFamily="66" charset="0"/>
              </a:rPr>
              <a:t>Speakers</a:t>
            </a:r>
          </a:p>
          <a:p>
            <a:r>
              <a:rPr lang="en-US" dirty="0">
                <a:latin typeface="Comic Sans MS" pitchFamily="66" charset="0"/>
              </a:rPr>
              <a:t>……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3817257" y="4963894"/>
            <a:ext cx="29029" cy="232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5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Operations of Input unit, Memory, ALU and Output unit are coordinated by Control unit.</a:t>
            </a:r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</a:rPr>
              <a:t>Instructions control “what” operations</a:t>
            </a:r>
            <a:r>
              <a:rPr lang="en-US" dirty="0" smtClean="0"/>
              <a:t> take place (e.g. data transfer, processing).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Control unit generates timing signals which determines “when” a particular operation</a:t>
            </a:r>
            <a:r>
              <a:rPr lang="en-US" dirty="0" smtClean="0"/>
              <a:t> takes place.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RAM(Random Access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Program currently running</a:t>
            </a:r>
          </a:p>
          <a:p>
            <a:r>
              <a:rPr lang="en-US" dirty="0" smtClean="0"/>
              <a:t>Data needed by the program</a:t>
            </a:r>
          </a:p>
          <a:p>
            <a:r>
              <a:rPr lang="en-US" dirty="0" smtClean="0"/>
              <a:t>Intermediate results waiting to be output</a:t>
            </a:r>
          </a:p>
          <a:p>
            <a:endParaRPr lang="en-US" dirty="0"/>
          </a:p>
        </p:txBody>
      </p:sp>
      <p:pic>
        <p:nvPicPr>
          <p:cNvPr id="4" name="Picture 3" descr="ram-1-w6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0015" y="3521528"/>
            <a:ext cx="59817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ROM(Read Only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Non-volatile</a:t>
            </a:r>
          </a:p>
          <a:p>
            <a:r>
              <a:rPr lang="en-US" dirty="0" smtClean="0"/>
              <a:t>Instructions for booting the computer</a:t>
            </a:r>
          </a:p>
          <a:p>
            <a:r>
              <a:rPr lang="en-US" dirty="0" smtClean="0"/>
              <a:t>Data and instructions can be read, but not modified</a:t>
            </a:r>
          </a:p>
          <a:p>
            <a:endParaRPr lang="en-US" dirty="0"/>
          </a:p>
        </p:txBody>
      </p:sp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8250" y="4010025"/>
            <a:ext cx="3333750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Executing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</a:p>
          <a:p>
            <a:pPr lvl="1"/>
            <a:r>
              <a:rPr lang="en-US" dirty="0" smtClean="0"/>
              <a:t>CU </a:t>
            </a:r>
            <a:r>
              <a:rPr lang="en-US" dirty="0" smtClean="0"/>
              <a:t>gets an instruction</a:t>
            </a:r>
          </a:p>
          <a:p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CU </a:t>
            </a:r>
            <a:r>
              <a:rPr lang="en-US" dirty="0" smtClean="0"/>
              <a:t>decodes the instruction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CU </a:t>
            </a:r>
            <a:r>
              <a:rPr lang="en-US" dirty="0" smtClean="0"/>
              <a:t>notifies the appropriate part of hardware to take action</a:t>
            </a:r>
          </a:p>
          <a:p>
            <a:r>
              <a:rPr lang="en-US" dirty="0" smtClean="0"/>
              <a:t>Control is transferred to the appropriate part of hardware</a:t>
            </a:r>
          </a:p>
          <a:p>
            <a:r>
              <a:rPr lang="en-US" dirty="0" smtClean="0"/>
              <a:t>Task is </a:t>
            </a:r>
            <a:r>
              <a:rPr lang="en-US" dirty="0" smtClean="0"/>
              <a:t>performed</a:t>
            </a:r>
          </a:p>
          <a:p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Control is returned to the CU</a:t>
            </a:r>
          </a:p>
          <a:p>
            <a:endParaRPr lang="en-US" dirty="0"/>
          </a:p>
        </p:txBody>
      </p:sp>
      <p:pic>
        <p:nvPicPr>
          <p:cNvPr id="4" name="Picture 4" descr="7713d04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831" y="3141750"/>
            <a:ext cx="3730169" cy="37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en-US" dirty="0" smtClean="0"/>
              <a:t>Performing the fetch step of the machine cycle</a:t>
            </a:r>
          </a:p>
        </p:txBody>
      </p:sp>
      <p:pic>
        <p:nvPicPr>
          <p:cNvPr id="23557" name="Picture 6" descr="fig_02_11"/>
          <p:cNvPicPr preferRelativeResize="0">
            <a:picLocks noChangeAspect="1" noChangeArrowheads="1"/>
          </p:cNvPicPr>
          <p:nvPr/>
        </p:nvPicPr>
        <p:blipFill>
          <a:blip r:embed="rId3" cstate="print"/>
          <a:srcRect b="52942"/>
          <a:stretch>
            <a:fillRect/>
          </a:stretch>
        </p:blipFill>
        <p:spPr bwMode="auto">
          <a:xfrm>
            <a:off x="1016000" y="1885950"/>
            <a:ext cx="9711267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72341" y="325120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Representing 16 Bits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5998" y="2881086"/>
            <a:ext cx="203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Representing Memory in Bytes 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8 bits = 1 Byte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composition of an instruction for the machine</a:t>
            </a:r>
            <a:endParaRPr lang="en-US" dirty="0"/>
          </a:p>
        </p:txBody>
      </p:sp>
      <p:pic>
        <p:nvPicPr>
          <p:cNvPr id="5" name="Content Placeholder 4" descr="fig_02_05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3500" y="2505075"/>
            <a:ext cx="9525000" cy="2762250"/>
          </a:xfr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en-US" dirty="0" smtClean="0"/>
              <a:t>Performing the fetch step of the machine cycle (cont’d)</a:t>
            </a:r>
          </a:p>
        </p:txBody>
      </p:sp>
      <p:pic>
        <p:nvPicPr>
          <p:cNvPr id="24581" name="Picture 6" descr="fig_02_11"/>
          <p:cNvPicPr preferRelativeResize="0">
            <a:picLocks noChangeAspect="1" noChangeArrowheads="1"/>
          </p:cNvPicPr>
          <p:nvPr/>
        </p:nvPicPr>
        <p:blipFill>
          <a:blip r:embed="rId3" cstate="print"/>
          <a:srcRect t="47058"/>
          <a:stretch>
            <a:fillRect/>
          </a:stretch>
        </p:blipFill>
        <p:spPr bwMode="auto">
          <a:xfrm>
            <a:off x="1320800" y="1524000"/>
            <a:ext cx="946573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2007 Pearson Addison-Wesley. All rights reserved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0-</a:t>
            </a:r>
            <a:fld id="{DA67BBC2-E659-4DFB-8D5B-956A6C086ED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en-US" dirty="0" smtClean="0"/>
              <a:t>Decoding the instruction 35A7</a:t>
            </a:r>
          </a:p>
        </p:txBody>
      </p:sp>
      <p:pic>
        <p:nvPicPr>
          <p:cNvPr id="17413" name="Picture 4" descr="fig_02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981200"/>
            <a:ext cx="10668000" cy="3713163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Computer : Key Components</a:t>
            </a:r>
            <a:endParaRPr lang="en-US" dirty="0"/>
          </a:p>
        </p:txBody>
      </p:sp>
      <p:pic>
        <p:nvPicPr>
          <p:cNvPr id="19" name="Picture 18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1099" y="1823813"/>
            <a:ext cx="8249802" cy="3210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671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Common Number Systems</a:t>
            </a:r>
          </a:p>
        </p:txBody>
      </p:sp>
      <p:graphicFrame>
        <p:nvGraphicFramePr>
          <p:cNvPr id="6" name="Group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1963139"/>
              </p:ext>
            </p:extLst>
          </p:nvPr>
        </p:nvGraphicFramePr>
        <p:xfrm>
          <a:off x="2535382" y="1839190"/>
          <a:ext cx="7333832" cy="3930988"/>
        </p:xfrm>
        <a:graphic>
          <a:graphicData uri="http://schemas.openxmlformats.org/drawingml/2006/table">
            <a:tbl>
              <a:tblPr/>
              <a:tblGrid>
                <a:gridCol w="3108673"/>
                <a:gridCol w="1631320"/>
                <a:gridCol w="2593839"/>
              </a:tblGrid>
              <a:tr h="1028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606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1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44989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possibilities: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Conversion Among Bases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78165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64780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Decimal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76260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64780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516082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516082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805642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86542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rot="5400000" flipV="1">
            <a:off x="599902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5400000" flipV="1">
            <a:off x="599902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686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Binary to Decimal and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en-US" dirty="0" smtClean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dirty="0" smtClean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anose="02070309020205020404" pitchFamily="49" charset="0"/>
              </a:rPr>
              <a:t>101011</a:t>
            </a:r>
            <a:r>
              <a:rPr lang="en-US" baseline="-25000" dirty="0" smtClean="0">
                <a:latin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=&gt; </a:t>
            </a:r>
            <a:r>
              <a:rPr lang="en-US" dirty="0" smtClean="0">
                <a:latin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1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	 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 = 	 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 =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 = 	32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</a:rPr>
              <a:t>=43</a:t>
            </a:r>
            <a:r>
              <a:rPr lang="en-US" baseline="-25000" dirty="0" smtClean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86559" y="1600200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Bit “0”</a:t>
            </a:r>
          </a:p>
        </p:txBody>
      </p:sp>
      <p:sp>
        <p:nvSpPr>
          <p:cNvPr id="82" name="Text Box 1027"/>
          <p:cNvSpPr txBox="1">
            <a:spLocks noChangeArrowheads="1"/>
          </p:cNvSpPr>
          <p:nvPr/>
        </p:nvSpPr>
        <p:spPr bwMode="auto">
          <a:xfrm>
            <a:off x="9421087" y="2604646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3" name="Text Box 1029"/>
          <p:cNvSpPr txBox="1">
            <a:spLocks noChangeArrowheads="1"/>
          </p:cNvSpPr>
          <p:nvPr/>
        </p:nvSpPr>
        <p:spPr bwMode="auto">
          <a:xfrm>
            <a:off x="7311742" y="2722416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2 </a:t>
            </a:r>
            <a:r>
              <a:rPr lang="en-US" dirty="0" smtClean="0">
                <a:latin typeface="Courier New" panose="02070309020205020404" pitchFamily="49" charset="0"/>
              </a:rPr>
              <a:t>125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62   1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84" name="Line 1030"/>
          <p:cNvSpPr>
            <a:spLocks noChangeShapeType="1"/>
          </p:cNvSpPr>
          <p:nvPr/>
        </p:nvSpPr>
        <p:spPr bwMode="auto">
          <a:xfrm>
            <a:off x="7654642" y="277995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1031"/>
          <p:cNvSpPr>
            <a:spLocks noChangeShapeType="1"/>
          </p:cNvSpPr>
          <p:nvPr/>
        </p:nvSpPr>
        <p:spPr bwMode="auto">
          <a:xfrm>
            <a:off x="7654642" y="3103416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Text Box 1033"/>
          <p:cNvSpPr txBox="1">
            <a:spLocks noChangeArrowheads="1"/>
          </p:cNvSpPr>
          <p:nvPr/>
        </p:nvSpPr>
        <p:spPr bwMode="auto">
          <a:xfrm>
            <a:off x="7311742" y="3103416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2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31   0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87" name="Line 1034"/>
          <p:cNvSpPr>
            <a:spLocks noChangeShapeType="1"/>
          </p:cNvSpPr>
          <p:nvPr/>
        </p:nvSpPr>
        <p:spPr bwMode="auto">
          <a:xfrm>
            <a:off x="7654642" y="312363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1035"/>
          <p:cNvSpPr>
            <a:spLocks noChangeShapeType="1"/>
          </p:cNvSpPr>
          <p:nvPr/>
        </p:nvSpPr>
        <p:spPr bwMode="auto">
          <a:xfrm>
            <a:off x="7654642" y="3484416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1037"/>
          <p:cNvSpPr txBox="1">
            <a:spLocks noChangeArrowheads="1"/>
          </p:cNvSpPr>
          <p:nvPr/>
        </p:nvSpPr>
        <p:spPr bwMode="auto">
          <a:xfrm>
            <a:off x="7311742" y="3484416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anose="02070309020205020404" pitchFamily="49" charset="0"/>
              </a:rPr>
              <a:t>2    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</a:rPr>
              <a:t>15   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90" name="Line 1038"/>
          <p:cNvSpPr>
            <a:spLocks noChangeShapeType="1"/>
          </p:cNvSpPr>
          <p:nvPr/>
        </p:nvSpPr>
        <p:spPr bwMode="auto">
          <a:xfrm>
            <a:off x="7654642" y="348597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1039"/>
          <p:cNvSpPr>
            <a:spLocks noChangeShapeType="1"/>
          </p:cNvSpPr>
          <p:nvPr/>
        </p:nvSpPr>
        <p:spPr bwMode="auto">
          <a:xfrm>
            <a:off x="7654642" y="3865416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Text Box 1041"/>
          <p:cNvSpPr txBox="1">
            <a:spLocks noChangeArrowheads="1"/>
          </p:cNvSpPr>
          <p:nvPr/>
        </p:nvSpPr>
        <p:spPr bwMode="auto">
          <a:xfrm>
            <a:off x="7295867" y="3878116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2  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7   1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94" name="Line 1042"/>
          <p:cNvSpPr>
            <a:spLocks noChangeShapeType="1"/>
          </p:cNvSpPr>
          <p:nvPr/>
        </p:nvSpPr>
        <p:spPr bwMode="auto">
          <a:xfrm>
            <a:off x="7676867" y="389833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" name="Line 1043"/>
          <p:cNvSpPr>
            <a:spLocks noChangeShapeType="1"/>
          </p:cNvSpPr>
          <p:nvPr/>
        </p:nvSpPr>
        <p:spPr bwMode="auto">
          <a:xfrm>
            <a:off x="7676867" y="4259116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Text Box 1045"/>
          <p:cNvSpPr txBox="1">
            <a:spLocks noChangeArrowheads="1"/>
          </p:cNvSpPr>
          <p:nvPr/>
        </p:nvSpPr>
        <p:spPr bwMode="auto">
          <a:xfrm>
            <a:off x="7327617" y="4273404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2    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    3   1</a:t>
            </a:r>
            <a:endParaRPr lang="en-US" baseline="-25000">
              <a:latin typeface="Courier New" panose="02070309020205020404" pitchFamily="49" charset="0"/>
            </a:endParaRPr>
          </a:p>
        </p:txBody>
      </p:sp>
      <p:sp>
        <p:nvSpPr>
          <p:cNvPr id="97" name="Line 1046"/>
          <p:cNvSpPr>
            <a:spLocks noChangeShapeType="1"/>
          </p:cNvSpPr>
          <p:nvPr/>
        </p:nvSpPr>
        <p:spPr bwMode="auto">
          <a:xfrm>
            <a:off x="7670517" y="434960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1047"/>
          <p:cNvSpPr>
            <a:spLocks noChangeShapeType="1"/>
          </p:cNvSpPr>
          <p:nvPr/>
        </p:nvSpPr>
        <p:spPr bwMode="auto">
          <a:xfrm>
            <a:off x="7670517" y="465440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1049"/>
          <p:cNvSpPr txBox="1">
            <a:spLocks noChangeArrowheads="1"/>
          </p:cNvSpPr>
          <p:nvPr/>
        </p:nvSpPr>
        <p:spPr bwMode="auto">
          <a:xfrm>
            <a:off x="7327617" y="4655991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2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1   1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1" name="Line 1050"/>
          <p:cNvSpPr>
            <a:spLocks noChangeShapeType="1"/>
          </p:cNvSpPr>
          <p:nvPr/>
        </p:nvSpPr>
        <p:spPr bwMode="auto">
          <a:xfrm>
            <a:off x="7670517" y="4695679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1051"/>
          <p:cNvSpPr>
            <a:spLocks noChangeShapeType="1"/>
          </p:cNvSpPr>
          <p:nvPr/>
        </p:nvSpPr>
        <p:spPr bwMode="auto">
          <a:xfrm>
            <a:off x="7670517" y="5036991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Text Box 1056"/>
          <p:cNvSpPr txBox="1">
            <a:spLocks noChangeArrowheads="1"/>
          </p:cNvSpPr>
          <p:nvPr/>
        </p:nvSpPr>
        <p:spPr bwMode="auto">
          <a:xfrm>
            <a:off x="9324103" y="576810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 1111101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04" name="Freeform 1057"/>
          <p:cNvSpPr>
            <a:spLocks/>
          </p:cNvSpPr>
          <p:nvPr/>
        </p:nvSpPr>
        <p:spPr bwMode="auto">
          <a:xfrm>
            <a:off x="8825345" y="3273280"/>
            <a:ext cx="2008910" cy="2310102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77075" y="5587376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to Decimal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69488" y="5647440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Decimal to Binary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41112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</a:t>
            </a:r>
            <a:r>
              <a:rPr lang="en-US" dirty="0" smtClean="0"/>
              <a:t>Decimal and Decimal to Octal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9709" y="1600200"/>
            <a:ext cx="6629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724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=&gt; 	4 x 8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 4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2 x 8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 	 16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7 x 8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448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</a:t>
            </a:r>
            <a:r>
              <a:rPr lang="en-US" dirty="0" smtClean="0">
                <a:latin typeface="Courier New" panose="02070309020205020404" pitchFamily="49" charset="0"/>
              </a:rPr>
              <a:t>=468</a:t>
            </a:r>
            <a:r>
              <a:rPr lang="en-US" baseline="-25000" dirty="0" smtClean="0">
                <a:latin typeface="Courier New" panose="02070309020205020404" pitchFamily="49" charset="0"/>
              </a:rPr>
              <a:t>10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4581" y="3793534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8  1234</a:t>
            </a:r>
          </a:p>
          <a:p>
            <a:r>
              <a:rPr lang="en-US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21456" y="3879259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021456" y="4184059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07119" y="4184059"/>
            <a:ext cx="2192337" cy="822325"/>
            <a:chOff x="1056" y="2688"/>
            <a:chExt cx="1381" cy="51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610294" y="4580934"/>
            <a:ext cx="2192337" cy="822325"/>
            <a:chOff x="2640" y="2688"/>
            <a:chExt cx="1381" cy="51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610294" y="4971459"/>
            <a:ext cx="2192337" cy="822325"/>
            <a:chOff x="4224" y="2688"/>
            <a:chExt cx="1381" cy="518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dirty="0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091556" y="6470059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2322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4939156" y="4336459"/>
            <a:ext cx="1558636" cy="1953505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19460" y="4808163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Decimal to Octal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893173" y="3395147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1234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1860" y="2051133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Octal to Decimal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699877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Decimal and Decimal to Hexadecimal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104900" y="1600200"/>
            <a:ext cx="99822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ABC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=&gt;	C x 16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12 x   1 =   12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	B x 16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 11 x  16 =  176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		A x 16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10 x 256 = 2560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Courier New" panose="02070309020205020404" pitchFamily="49" charset="0"/>
              </a:rPr>
              <a:t>		                     =2748</a:t>
            </a:r>
            <a:r>
              <a:rPr lang="en-US" baseline="-25000" dirty="0" smtClean="0">
                <a:latin typeface="Courier New" panose="02070309020205020404" pitchFamily="49" charset="0"/>
              </a:rPr>
              <a:t>10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47709" y="1787886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Hexadecimal to Decimal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04800" y="322809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019800" y="628996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1234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4D2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5867400" y="4037300"/>
            <a:ext cx="2395538" cy="2211387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3276600" y="3613437"/>
            <a:ext cx="3581400" cy="1593850"/>
            <a:chOff x="2064" y="1482"/>
            <a:chExt cx="2256" cy="1004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16  1234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34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007927" y="4641917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Decimal to Hexadecimal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61844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The hexadecimal coding system</a:t>
            </a:r>
            <a:endParaRPr lang="en-US" dirty="0"/>
          </a:p>
        </p:txBody>
      </p:sp>
      <p:pic>
        <p:nvPicPr>
          <p:cNvPr id="4" name="Content Placeholder 3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35" y="1600200"/>
            <a:ext cx="279633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1091" y="6320043"/>
            <a:ext cx="360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Example: 10100011 becomes A3</a:t>
            </a:r>
          </a:p>
        </p:txBody>
      </p:sp>
    </p:spTree>
    <p:extLst>
      <p:ext uri="{BB962C8B-B14F-4D97-AF65-F5344CB8AC3E}">
        <p14:creationId xmlns="" xmlns:p14="http://schemas.microsoft.com/office/powerpoint/2010/main" val="2096338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Octal to Binary and Hexadecimal to Binary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20437" y="1462881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705</a:t>
            </a:r>
            <a:r>
              <a:rPr lang="en-US" baseline="-25000">
                <a:latin typeface="Courier New" panose="02070309020205020404" pitchFamily="49" charset="0"/>
              </a:rPr>
              <a:t>8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96836" y="1462881"/>
            <a:ext cx="2667000" cy="1552575"/>
            <a:chOff x="2208" y="1680"/>
            <a:chExt cx="1680" cy="97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52109" y="1996281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705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 111000101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43345" y="3726872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10AF</a:t>
            </a:r>
            <a:r>
              <a:rPr lang="en-US" baseline="-25000">
                <a:latin typeface="Courier New" panose="02070309020205020404" pitchFamily="49" charset="0"/>
              </a:rPr>
              <a:t>16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154382" y="3949591"/>
            <a:ext cx="3810000" cy="1552575"/>
            <a:chOff x="2208" y="1680"/>
            <a:chExt cx="2400" cy="97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534890" y="4559191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10AF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0001000010101111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6478" y="1996281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Octal to Binary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4396" y="5210526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Hexadecimal to Binary</a:t>
            </a:r>
          </a:p>
        </p:txBody>
      </p:sp>
    </p:spTree>
    <p:extLst>
      <p:ext uri="{BB962C8B-B14F-4D97-AF65-F5344CB8AC3E}">
        <p14:creationId xmlns="" xmlns:p14="http://schemas.microsoft.com/office/powerpoint/2010/main" val="3746405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Octal and Hexadecimal to Octal</a:t>
            </a:r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1011010111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719945" y="1411286"/>
            <a:ext cx="426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anose="02070309020205020404" pitchFamily="49" charset="0"/>
              </a:rPr>
              <a:t>001 </a:t>
            </a:r>
            <a:r>
              <a:rPr lang="en-US" dirty="0">
                <a:latin typeface="Courier New" panose="02070309020205020404" pitchFamily="49" charset="0"/>
              </a:rPr>
              <a:t>011 010 111</a:t>
            </a:r>
          </a:p>
          <a:p>
            <a:pPr>
              <a:spcBef>
                <a:spcPct val="50000"/>
              </a:spcBef>
            </a:pP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anose="02070309020205020404" pitchFamily="49" charset="0"/>
              </a:rPr>
              <a:t> 1    3   2   7</a:t>
            </a:r>
            <a:r>
              <a:rPr lang="en-US" baseline="-25000" dirty="0" smtClean="0">
                <a:latin typeface="Courier New" panose="02070309020205020404" pitchFamily="49" charset="0"/>
              </a:rPr>
              <a:t>  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877554" y="1844673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526395" y="1830386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5097895" y="1849436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5676320" y="1830386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98473" y="1828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1011010111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1327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43345" y="3229694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764395" y="3381375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Courier New" panose="02070309020205020404" pitchFamily="49" charset="0"/>
              </a:rPr>
              <a:t>0010 </a:t>
            </a:r>
            <a:r>
              <a:rPr lang="en-US" dirty="0">
                <a:latin typeface="Courier New" panose="02070309020205020404" pitchFamily="49" charset="0"/>
              </a:rPr>
              <a:t>1011 1011</a:t>
            </a:r>
          </a:p>
          <a:p>
            <a:pPr>
              <a:spcBef>
                <a:spcPct val="50000"/>
              </a:spcBef>
            </a:pP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</a:rPr>
              <a:t>B   </a:t>
            </a:r>
            <a:r>
              <a:rPr lang="en-US" dirty="0" err="1" smtClean="0">
                <a:latin typeface="Courier New" panose="02070309020205020404" pitchFamily="49" charset="0"/>
              </a:rPr>
              <a:t>B</a:t>
            </a:r>
            <a:r>
              <a:rPr lang="en-US" baseline="-25000" dirty="0" smtClean="0">
                <a:latin typeface="Courier New" panose="02070309020205020404" pitchFamily="49" charset="0"/>
              </a:rPr>
              <a:t>  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853545" y="3674624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2BB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43784" y="2426314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to Octal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38487" y="4393649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to Hexadecimal</a:t>
            </a:r>
            <a:endParaRPr lang="en-US" b="1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997037" y="3788924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063837" y="3788924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5825837" y="3788924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4668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Octal and Octal to Hexadecimal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1076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 smtClean="0">
                <a:latin typeface="Courier New" panose="02070309020205020404" pitchFamily="49" charset="0"/>
              </a:rPr>
              <a:t>16 </a:t>
            </a:r>
            <a:endParaRPr lang="en-US" baseline="-25000" dirty="0">
              <a:latin typeface="Courier New" panose="02070309020205020404" pitchFamily="49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46764" y="1563111"/>
            <a:ext cx="4267200" cy="2286000"/>
            <a:chOff x="1920" y="1326"/>
            <a:chExt cx="2688" cy="144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1    0     7     6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001  000   111   110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140036" y="1972686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1076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 23E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04800" y="33943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1F0C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?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28" name="Group 144"/>
          <p:cNvGrpSpPr>
            <a:grpSpLocks/>
          </p:cNvGrpSpPr>
          <p:nvPr/>
        </p:nvGrpSpPr>
        <p:grpSpPr bwMode="auto">
          <a:xfrm>
            <a:off x="3048000" y="4127775"/>
            <a:ext cx="4876800" cy="2286000"/>
            <a:chOff x="1920" y="1326"/>
            <a:chExt cx="3072" cy="1440"/>
          </a:xfrm>
        </p:grpSpPr>
        <p:sp>
          <p:nvSpPr>
            <p:cNvPr id="29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 1     F      0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0001  1111   0000   1100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30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145"/>
          <p:cNvGrpSpPr>
            <a:grpSpLocks/>
          </p:cNvGrpSpPr>
          <p:nvPr/>
        </p:nvGrpSpPr>
        <p:grpSpPr bwMode="auto">
          <a:xfrm>
            <a:off x="3324225" y="5346975"/>
            <a:ext cx="4403725" cy="1092200"/>
            <a:chOff x="2094" y="2094"/>
            <a:chExt cx="2774" cy="688"/>
          </a:xfrm>
        </p:grpSpPr>
        <p:sp>
          <p:nvSpPr>
            <p:cNvPr id="35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1   7    4</a:t>
              </a:r>
              <a:r>
                <a:rPr lang="en-US" dirty="0" smtClean="0">
                  <a:latin typeface="Courier New" panose="02070309020205020404" pitchFamily="49" charset="0"/>
                </a:rPr>
                <a:t>   		 </a:t>
              </a:r>
              <a:r>
                <a:rPr lang="en-US" dirty="0">
                  <a:latin typeface="Courier New" panose="02070309020205020404" pitchFamily="49" charset="0"/>
                </a:rPr>
                <a:t>1   </a:t>
              </a:r>
              <a:r>
                <a:rPr lang="en-US" dirty="0" smtClean="0">
                  <a:latin typeface="Courier New" panose="02070309020205020404" pitchFamily="49" charset="0"/>
                </a:rPr>
                <a:t>4</a:t>
              </a:r>
              <a:endParaRPr 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36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40"/>
            <p:cNvSpPr>
              <a:spLocks noChangeShapeType="1"/>
            </p:cNvSpPr>
            <p:nvPr/>
          </p:nvSpPr>
          <p:spPr bwMode="auto">
            <a:xfrm>
              <a:off x="2996" y="209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" name="Text Box 143"/>
          <p:cNvSpPr txBox="1">
            <a:spLocks noChangeArrowheads="1"/>
          </p:cNvSpPr>
          <p:nvPr/>
        </p:nvSpPr>
        <p:spPr bwMode="auto">
          <a:xfrm>
            <a:off x="5680364" y="531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1F0C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 17414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28363" y="2564307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Octal to </a:t>
            </a:r>
            <a:r>
              <a:rPr lang="en-US" b="1" dirty="0" smtClean="0"/>
              <a:t>Hexadecimal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28363" y="5855170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Hexadecimal to Octal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559233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4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Computer Components: Types of Memory</a:t>
            </a:r>
            <a:endParaRPr lang="en-US" dirty="0"/>
          </a:p>
        </p:txBody>
      </p:sp>
      <p:pic>
        <p:nvPicPr>
          <p:cNvPr id="6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24372" y="1600200"/>
            <a:ext cx="8343255" cy="4572000"/>
          </a:xfrm>
        </p:spPr>
      </p:pic>
    </p:spTree>
    <p:extLst>
      <p:ext uri="{BB962C8B-B14F-4D97-AF65-F5344CB8AC3E}">
        <p14:creationId xmlns=""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spcAft>
                <a:spcPts val="13"/>
              </a:spcAft>
            </a:pPr>
            <a:r>
              <a:rPr lang="en-US" dirty="0" smtClean="0"/>
              <a:t>Ones-complement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4900" y="1422400"/>
            <a:ext cx="9980682" cy="5435600"/>
          </a:xfrm>
        </p:spPr>
        <p:txBody>
          <a:bodyPr/>
          <a:lstStyle/>
          <a:p>
            <a:pPr marL="354013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Negative number</a:t>
            </a:r>
          </a:p>
          <a:p>
            <a:pPr marL="822325" lvl="1" indent="-365125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0011 </a:t>
            </a:r>
            <a:r>
              <a:rPr lang="en-US" dirty="0" smtClean="0">
                <a:latin typeface="Σψμβολ"/>
                <a:ea typeface="ヒラギノ角ゴ Pro W3"/>
                <a:cs typeface="ヒラギノ角ゴ Pro W3"/>
              </a:rPr>
              <a:t>≡</a:t>
            </a:r>
            <a:r>
              <a:rPr lang="en-US" dirty="0" smtClean="0"/>
              <a:t> 3</a:t>
            </a:r>
            <a:r>
              <a:rPr lang="en-US" baseline="-25000" dirty="0" smtClean="0"/>
              <a:t>10</a:t>
            </a:r>
          </a:p>
          <a:p>
            <a:pPr marL="822325" lvl="1" indent="-365125">
              <a:spcAft>
                <a:spcPts val="1200"/>
              </a:spcAft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1100 </a:t>
            </a:r>
            <a:r>
              <a:rPr lang="en-US" dirty="0" smtClean="0">
                <a:latin typeface="Σψμβολ"/>
                <a:ea typeface="ヒラギノ角ゴ Pro W3"/>
                <a:cs typeface="ヒラギノ角ゴ Pro W3"/>
              </a:rPr>
              <a:t>≡</a:t>
            </a:r>
            <a:r>
              <a:rPr lang="en-US" dirty="0" smtClean="0"/>
              <a:t> –3</a:t>
            </a:r>
            <a:r>
              <a:rPr lang="en-US" baseline="-25000" dirty="0" smtClean="0"/>
              <a:t>10</a:t>
            </a:r>
          </a:p>
          <a:p>
            <a:pPr marL="822325" lvl="1" indent="-365125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  <a:p>
            <a:pPr marL="354013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  <a:p>
            <a:pPr marL="354013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  <a:p>
            <a:pPr marL="822325" lvl="1" indent="-365125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  <a:p>
            <a:pPr marL="822325" lvl="1" indent="-365125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  <a:p>
            <a:pPr marL="822325" lvl="1" indent="-365125">
              <a:tabLst>
                <a:tab pos="342900" algn="l"/>
                <a:tab pos="7429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6805" y="2965872"/>
            <a:ext cx="5596035" cy="252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04572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55" y="2603913"/>
            <a:ext cx="6391075" cy="37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spcAft>
                <a:spcPts val="13"/>
              </a:spcAft>
            </a:pPr>
            <a:r>
              <a:rPr lang="en-US" dirty="0" smtClean="0"/>
              <a:t>Twos-complement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4900" y="1422400"/>
            <a:ext cx="9980682" cy="3513138"/>
          </a:xfrm>
        </p:spPr>
        <p:txBody>
          <a:bodyPr/>
          <a:lstStyle/>
          <a:p>
            <a:pPr marL="354013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08585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Arithmetic is easy</a:t>
            </a:r>
          </a:p>
          <a:p>
            <a:pPr marL="822325" lvl="1" indent="-365125">
              <a:lnSpc>
                <a:spcPts val="3000"/>
              </a:lnSpc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08585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Subtraction </a:t>
            </a:r>
            <a:r>
              <a:rPr lang="en-US" sz="2400" dirty="0"/>
              <a:t>=</a:t>
            </a:r>
            <a:r>
              <a:rPr lang="en-US" dirty="0" smtClean="0"/>
              <a:t> negation and addition</a:t>
            </a:r>
          </a:p>
          <a:p>
            <a:pPr lvl="2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08585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Easy to implement in hardware</a:t>
            </a:r>
          </a:p>
          <a:p>
            <a:pPr lvl="2">
              <a:spcAft>
                <a:spcPts val="13"/>
              </a:spcAft>
              <a:tabLst>
                <a:tab pos="342900" algn="l"/>
                <a:tab pos="742950" algn="l"/>
                <a:tab pos="914400" algn="l"/>
                <a:tab pos="108585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/>
              <a:t>Used almost universally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0050" y="59245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7</a:t>
            </a:r>
            <a:endParaRPr lang="en-US" sz="20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91050" y="59245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6</a:t>
            </a:r>
            <a:endParaRPr lang="en-US" sz="2000" b="1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9245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5</a:t>
            </a:r>
            <a:endParaRPr lang="en-US" sz="2000" b="1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53050" y="5943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4</a:t>
            </a:r>
            <a:endParaRPr lang="en-US" sz="2000" b="1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5810250" y="59245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3</a:t>
            </a:r>
            <a:endParaRPr lang="en-US" sz="2000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91250" y="5943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2</a:t>
            </a:r>
            <a:endParaRPr lang="en-US" sz="2000" b="1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59626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1</a:t>
            </a:r>
            <a:endParaRPr lang="en-US" sz="2000" b="1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953250" y="59626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0</a:t>
            </a:r>
            <a:endParaRPr lang="en-US" sz="2000" b="1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0050" y="16192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Most significant Bit (MSB) represents the Sign Bit so we will consider 2</a:t>
            </a:r>
            <a:r>
              <a:rPr lang="en-US" sz="2000" baseline="30000" dirty="0" smtClean="0"/>
              <a:t>7</a:t>
            </a:r>
            <a:r>
              <a:rPr lang="en-US" sz="2000" dirty="0" smtClean="0"/>
              <a:t> as negative value.</a:t>
            </a:r>
            <a:endParaRPr lang="en-US" sz="20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29050" y="62865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-128</a:t>
            </a:r>
            <a:endParaRPr lang="en-US" sz="2000" b="1" baseline="30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38650" y="626745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64</a:t>
            </a:r>
            <a:endParaRPr lang="en-US" sz="2000" b="1" baseline="30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05350" y="626745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32</a:t>
            </a:r>
            <a:endParaRPr lang="en-US" sz="2000" b="1" baseline="30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086350" y="62484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16</a:t>
            </a:r>
            <a:endParaRPr lang="en-US" sz="2000" b="1" baseline="30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581650" y="62484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8</a:t>
            </a:r>
            <a:endParaRPr lang="en-US" sz="2000" b="1" baseline="30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62484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0</a:t>
            </a:r>
            <a:endParaRPr lang="en-US" sz="2000" b="1" baseline="30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62865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6991350" y="62865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8191500" y="577215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-128+64+32+16+8+2+1=-5</a:t>
            </a:r>
            <a:endParaRPr lang="en-US" sz="2200" b="1" dirty="0"/>
          </a:p>
        </p:txBody>
      </p:sp>
    </p:spTree>
    <p:extLst>
      <p:ext uri="{BB962C8B-B14F-4D97-AF65-F5344CB8AC3E}">
        <p14:creationId xmlns="" xmlns:p14="http://schemas.microsoft.com/office/powerpoint/2010/main" val="2567059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Representing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Each character (letter, punctuation, etc.) is assigned a unique bit pattern.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ASCII (</a:t>
            </a:r>
            <a:r>
              <a:rPr lang="en-US" sz="2000" dirty="0" smtClean="0"/>
              <a:t>American Standard Code for Information Interchange)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a typeface="宋体" panose="02010600030101010101" pitchFamily="2" charset="-122"/>
              </a:rPr>
              <a:t>Uses patterns of 7-bits to represent most symbols used in written English </a:t>
            </a:r>
            <a:r>
              <a:rPr lang="en-US" altLang="zh-CN" sz="2000" dirty="0" smtClean="0">
                <a:ea typeface="宋体" panose="02010600030101010101" pitchFamily="2" charset="-122"/>
              </a:rPr>
              <a:t>text.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ISO (International Standard Organization) standard: </a:t>
            </a:r>
            <a:r>
              <a:rPr lang="en-US" sz="2000" dirty="0" smtClean="0"/>
              <a:t>as developed  a number of extensions to ASCII, each of which were designed to accommodate a major language group.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Unicode</a:t>
            </a:r>
            <a:r>
              <a:rPr lang="en-US" altLang="zh-CN" sz="2000" dirty="0">
                <a:ea typeface="宋体" panose="02010600030101010101" pitchFamily="2" charset="-122"/>
              </a:rPr>
              <a:t>: Uses patterns of 16-bits to represent the </a:t>
            </a:r>
            <a:r>
              <a:rPr lang="en-US" altLang="zh-CN" sz="2000" b="1" dirty="0">
                <a:ea typeface="宋体" panose="02010600030101010101" pitchFamily="2" charset="-122"/>
              </a:rPr>
              <a:t>major symbols </a:t>
            </a:r>
            <a:r>
              <a:rPr lang="en-US" altLang="zh-CN" sz="2000" dirty="0">
                <a:ea typeface="宋体" panose="02010600030101010101" pitchFamily="2" charset="-122"/>
              </a:rPr>
              <a:t>used in languages world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41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The message “Hello.” in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Encoding text as bit patterns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Decoding bit patterns as text</a:t>
            </a:r>
          </a:p>
          <a:p>
            <a:endParaRPr lang="en-US" dirty="0"/>
          </a:p>
        </p:txBody>
      </p:sp>
      <p:pic>
        <p:nvPicPr>
          <p:cNvPr id="4" name="Picture 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26569"/>
            <a:ext cx="8382000" cy="804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48145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/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9" name="Content Placeholder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686" y="1658256"/>
            <a:ext cx="8055539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Functional units of a computer</a:t>
            </a:r>
            <a:endParaRPr lang="en-US" dirty="0"/>
          </a:p>
        </p:txBody>
      </p:sp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7130557" y="2996966"/>
            <a:ext cx="1579563" cy="237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40"/>
              </a:cxn>
              <a:cxn ang="0">
                <a:pos x="1493" y="2240"/>
              </a:cxn>
              <a:cxn ang="0">
                <a:pos x="1493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493" h="2240">
                <a:moveTo>
                  <a:pt x="0" y="0"/>
                </a:moveTo>
                <a:lnTo>
                  <a:pt x="0" y="2240"/>
                </a:lnTo>
                <a:lnTo>
                  <a:pt x="1493" y="2240"/>
                </a:lnTo>
                <a:lnTo>
                  <a:pt x="149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  <a:ln w="0">
            <a:solidFill>
              <a:srgbClr val="E5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7"/>
          <p:cNvSpPr>
            <a:spLocks noChangeAspect="1" noChangeArrowheads="1"/>
          </p:cNvSpPr>
          <p:nvPr/>
        </p:nvSpPr>
        <p:spPr bwMode="auto">
          <a:xfrm>
            <a:off x="7130557" y="2996966"/>
            <a:ext cx="1579563" cy="2370137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8"/>
          <p:cNvSpPr>
            <a:spLocks noChangeAspect="1"/>
          </p:cNvSpPr>
          <p:nvPr/>
        </p:nvSpPr>
        <p:spPr bwMode="auto">
          <a:xfrm>
            <a:off x="3969845" y="2996966"/>
            <a:ext cx="1579562" cy="237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40"/>
              </a:cxn>
              <a:cxn ang="0">
                <a:pos x="1493" y="2240"/>
              </a:cxn>
              <a:cxn ang="0">
                <a:pos x="1493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493" h="2240">
                <a:moveTo>
                  <a:pt x="0" y="0"/>
                </a:moveTo>
                <a:lnTo>
                  <a:pt x="0" y="2240"/>
                </a:lnTo>
                <a:lnTo>
                  <a:pt x="1493" y="2240"/>
                </a:lnTo>
                <a:lnTo>
                  <a:pt x="149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  <a:ln w="0">
            <a:solidFill>
              <a:srgbClr val="E5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9"/>
          <p:cNvSpPr>
            <a:spLocks noChangeAspect="1" noChangeArrowheads="1"/>
          </p:cNvSpPr>
          <p:nvPr/>
        </p:nvSpPr>
        <p:spPr bwMode="auto">
          <a:xfrm>
            <a:off x="3969845" y="2996966"/>
            <a:ext cx="1579562" cy="2370137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4158757" y="4182828"/>
            <a:ext cx="1185863" cy="788988"/>
          </a:xfrm>
          <a:prstGeom prst="rect">
            <a:avLst/>
          </a:prstGeom>
          <a:solidFill>
            <a:srgbClr val="FFFFFF"/>
          </a:solidFill>
          <a:ln w="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4158757" y="4182828"/>
            <a:ext cx="1185863" cy="788988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2"/>
          <p:cNvSpPr>
            <a:spLocks noChangeAspect="1" noChangeArrowheads="1"/>
          </p:cNvSpPr>
          <p:nvPr/>
        </p:nvSpPr>
        <p:spPr bwMode="auto">
          <a:xfrm>
            <a:off x="5171582" y="5092466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I/O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3"/>
          <p:cNvSpPr>
            <a:spLocks noChangeAspect="1" noChangeArrowheads="1"/>
          </p:cNvSpPr>
          <p:nvPr/>
        </p:nvSpPr>
        <p:spPr bwMode="auto">
          <a:xfrm>
            <a:off x="7733807" y="5059128"/>
            <a:ext cx="889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Processor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4"/>
          <p:cNvSpPr>
            <a:spLocks noChangeAspect="1" noChangeArrowheads="1"/>
          </p:cNvSpPr>
          <p:nvPr/>
        </p:nvSpPr>
        <p:spPr bwMode="auto">
          <a:xfrm>
            <a:off x="4436570" y="4417778"/>
            <a:ext cx="63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" name="Rectangle 15"/>
          <p:cNvSpPr>
            <a:spLocks noChangeAspect="1" noChangeArrowheads="1"/>
          </p:cNvSpPr>
          <p:nvPr/>
        </p:nvSpPr>
        <p:spPr bwMode="auto">
          <a:xfrm>
            <a:off x="5739907" y="3138253"/>
            <a:ext cx="1201738" cy="2033588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6"/>
          <p:cNvSpPr>
            <a:spLocks noChangeAspect="1" noChangeArrowheads="1"/>
          </p:cNvSpPr>
          <p:nvPr/>
        </p:nvSpPr>
        <p:spPr bwMode="auto">
          <a:xfrm>
            <a:off x="5965332" y="3165241"/>
            <a:ext cx="787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" name="Rectangle 17"/>
          <p:cNvSpPr>
            <a:spLocks noChangeAspect="1" noChangeArrowheads="1"/>
          </p:cNvSpPr>
          <p:nvPr/>
        </p:nvSpPr>
        <p:spPr bwMode="auto">
          <a:xfrm>
            <a:off x="4158757" y="3185878"/>
            <a:ext cx="1185863" cy="790575"/>
          </a:xfrm>
          <a:prstGeom prst="rect">
            <a:avLst/>
          </a:prstGeom>
          <a:solidFill>
            <a:srgbClr val="FFFFFF"/>
          </a:solidFill>
          <a:ln w="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8"/>
          <p:cNvSpPr>
            <a:spLocks noChangeAspect="1" noChangeArrowheads="1"/>
          </p:cNvSpPr>
          <p:nvPr/>
        </p:nvSpPr>
        <p:spPr bwMode="auto">
          <a:xfrm>
            <a:off x="4158757" y="3185878"/>
            <a:ext cx="1185863" cy="79057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9"/>
          <p:cNvSpPr>
            <a:spLocks noChangeAspect="1" noChangeArrowheads="1"/>
          </p:cNvSpPr>
          <p:nvPr/>
        </p:nvSpPr>
        <p:spPr bwMode="auto">
          <a:xfrm>
            <a:off x="7335345" y="3185878"/>
            <a:ext cx="1185862" cy="79057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spect="1" noChangeArrowheads="1"/>
          </p:cNvSpPr>
          <p:nvPr/>
        </p:nvSpPr>
        <p:spPr bwMode="auto">
          <a:xfrm>
            <a:off x="7335345" y="3185878"/>
            <a:ext cx="1185862" cy="790575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spect="1" noChangeArrowheads="1"/>
          </p:cNvSpPr>
          <p:nvPr/>
        </p:nvSpPr>
        <p:spPr bwMode="auto">
          <a:xfrm>
            <a:off x="7335345" y="4182828"/>
            <a:ext cx="1185862" cy="78898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2"/>
          <p:cNvSpPr>
            <a:spLocks noChangeAspect="1" noChangeArrowheads="1"/>
          </p:cNvSpPr>
          <p:nvPr/>
        </p:nvSpPr>
        <p:spPr bwMode="auto">
          <a:xfrm>
            <a:off x="7335345" y="4182828"/>
            <a:ext cx="1185862" cy="788988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3"/>
          <p:cNvSpPr>
            <a:spLocks noChangeAspect="1" noChangeArrowheads="1"/>
          </p:cNvSpPr>
          <p:nvPr/>
        </p:nvSpPr>
        <p:spPr bwMode="auto">
          <a:xfrm>
            <a:off x="4511182" y="3446228"/>
            <a:ext cx="48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" name="Rectangle 27"/>
          <p:cNvSpPr>
            <a:spLocks noChangeAspect="1" noChangeArrowheads="1"/>
          </p:cNvSpPr>
          <p:nvPr/>
        </p:nvSpPr>
        <p:spPr bwMode="auto">
          <a:xfrm>
            <a:off x="7579820" y="4440003"/>
            <a:ext cx="698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Control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" name="Rectangle 28"/>
          <p:cNvSpPr>
            <a:spLocks noChangeAspect="1" noChangeArrowheads="1"/>
          </p:cNvSpPr>
          <p:nvPr/>
        </p:nvSpPr>
        <p:spPr bwMode="auto">
          <a:xfrm>
            <a:off x="7422657" y="3293828"/>
            <a:ext cx="990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Arithmetic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&amp; Logic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030420" y="3633553"/>
            <a:ext cx="6096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Instr1</a:t>
            </a:r>
          </a:p>
          <a:p>
            <a:r>
              <a:rPr lang="en-US" sz="1400">
                <a:latin typeface="Times New Roman" pitchFamily="18" charset="0"/>
              </a:rPr>
              <a:t>Instr2</a:t>
            </a:r>
          </a:p>
          <a:p>
            <a:r>
              <a:rPr lang="en-US" sz="1400">
                <a:latin typeface="Times New Roman" pitchFamily="18" charset="0"/>
              </a:rPr>
              <a:t>Instr3</a:t>
            </a:r>
          </a:p>
          <a:p>
            <a:r>
              <a:rPr lang="en-US" sz="1400">
                <a:latin typeface="Times New Roman" pitchFamily="18" charset="0"/>
              </a:rPr>
              <a:t>Data1</a:t>
            </a:r>
          </a:p>
          <a:p>
            <a:r>
              <a:rPr lang="en-US" sz="1400">
                <a:latin typeface="Times New Roman" pitchFamily="18" charset="0"/>
              </a:rPr>
              <a:t>Data2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612532" y="1538053"/>
            <a:ext cx="2002471" cy="107721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Input unit accepts </a:t>
            </a:r>
          </a:p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information: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Human </a:t>
            </a:r>
            <a:r>
              <a:rPr lang="en-US" sz="1600" dirty="0" smtClean="0">
                <a:latin typeface="Comic Sans MS" pitchFamily="66" charset="0"/>
              </a:rPr>
              <a:t>operators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579195" y="5514741"/>
            <a:ext cx="2235200" cy="131445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Output unit sends </a:t>
            </a:r>
          </a:p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results of processing: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To a monitor display,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To a printer</a:t>
            </a:r>
          </a:p>
          <a:p>
            <a:endParaRPr lang="en-US" sz="1600" dirty="0">
              <a:latin typeface="Comic Sans MS" pitchFamily="66" charset="0"/>
            </a:endParaRP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7379795" y="1511066"/>
            <a:ext cx="3155950" cy="131445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Arithmetic and logic unit(ALU):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Performs the desired </a:t>
            </a:r>
          </a:p>
          <a:p>
            <a:r>
              <a:rPr lang="en-US" sz="1600" dirty="0">
                <a:latin typeface="Comic Sans MS" pitchFamily="66" charset="0"/>
              </a:rPr>
              <a:t>operations on the input</a:t>
            </a:r>
          </a:p>
          <a:p>
            <a:r>
              <a:rPr lang="en-US" sz="1600" dirty="0">
                <a:latin typeface="Comic Sans MS" pitchFamily="66" charset="0"/>
              </a:rPr>
              <a:t>information as determined </a:t>
            </a:r>
          </a:p>
          <a:p>
            <a:r>
              <a:rPr lang="en-US" sz="1600" dirty="0">
                <a:latin typeface="Comic Sans MS" pitchFamily="66" charset="0"/>
              </a:rPr>
              <a:t>by instructions in the memory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7379795" y="5421984"/>
            <a:ext cx="2528887" cy="131445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Control unit coordinates </a:t>
            </a:r>
          </a:p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various actions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Input,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Output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Processing</a:t>
            </a:r>
            <a:endParaRPr lang="en-US" sz="1600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5631957" y="5499086"/>
            <a:ext cx="1503363" cy="10699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 Stores </a:t>
            </a:r>
          </a:p>
          <a:p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 information: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Instructions,</a:t>
            </a:r>
          </a:p>
          <a:p>
            <a:pPr>
              <a:buFontTx/>
              <a:buChar char="•"/>
            </a:pPr>
            <a:r>
              <a:rPr lang="en-US" sz="1600" dirty="0">
                <a:latin typeface="Comic Sans MS" pitchFamily="66" charset="0"/>
              </a:rPr>
              <a:t>Data</a:t>
            </a:r>
            <a:endParaRPr lang="en-US" sz="1600" dirty="0">
              <a:solidFill>
                <a:srgbClr val="CC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Memory unit stores instructions and data.</a:t>
            </a:r>
            <a:endParaRPr lang="en-US" dirty="0"/>
          </a:p>
          <a:p>
            <a:pPr lvl="1"/>
            <a:r>
              <a:rPr lang="en-US" sz="1800" dirty="0"/>
              <a:t>Recall, data is represented as a series of bits.</a:t>
            </a:r>
          </a:p>
          <a:p>
            <a:pPr lvl="1"/>
            <a:r>
              <a:rPr lang="en-US" sz="1800" dirty="0"/>
              <a:t>To store data, memory unit thus stores bits.</a:t>
            </a:r>
            <a:r>
              <a:rPr lang="en-US" dirty="0"/>
              <a:t> </a:t>
            </a:r>
          </a:p>
          <a:p>
            <a:r>
              <a:rPr lang="en-US" dirty="0"/>
              <a:t>Processor reads instructions and reads/writes data from/to the memory during the execution of a program. </a:t>
            </a:r>
          </a:p>
          <a:p>
            <a:pPr lvl="1"/>
            <a:r>
              <a:rPr lang="en-US" sz="1800" dirty="0"/>
              <a:t>In theory, </a:t>
            </a:r>
            <a:r>
              <a:rPr lang="en-US" sz="1800" dirty="0">
                <a:solidFill>
                  <a:srgbClr val="000099"/>
                </a:solidFill>
              </a:rPr>
              <a:t>instructions and data could be fetched one bit at a time.</a:t>
            </a:r>
          </a:p>
          <a:p>
            <a:pPr lvl="1"/>
            <a:r>
              <a:rPr lang="en-US" sz="1800" dirty="0"/>
              <a:t>In practice, </a:t>
            </a:r>
            <a:r>
              <a:rPr lang="en-US" sz="1800" dirty="0">
                <a:solidFill>
                  <a:srgbClr val="000099"/>
                </a:solidFill>
              </a:rPr>
              <a:t>a group of bits is fetched at a time</a:t>
            </a:r>
            <a:r>
              <a:rPr lang="en-US" sz="1800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order to read/write to and from memory, a processor should know where to look:</a:t>
            </a:r>
          </a:p>
          <a:p>
            <a:pPr lvl="1"/>
            <a:r>
              <a:rPr lang="en-US" sz="1800" dirty="0">
                <a:solidFill>
                  <a:srgbClr val="000099"/>
                </a:solidFill>
              </a:rPr>
              <a:t>“Address” is associated with each </a:t>
            </a:r>
            <a:r>
              <a:rPr lang="en-US" sz="1800" dirty="0" smtClean="0">
                <a:solidFill>
                  <a:srgbClr val="000099"/>
                </a:solidFill>
              </a:rPr>
              <a:t>data location</a:t>
            </a:r>
            <a:r>
              <a:rPr lang="en-US" sz="1800" dirty="0"/>
              <a:t>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Memory Unit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Primary storage of the computer consists of RAM units.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Primary storage is insufficient to store large amounts of data and programs.</a:t>
            </a:r>
            <a:endParaRPr lang="en-US" dirty="0" smtClean="0"/>
          </a:p>
          <a:p>
            <a:pPr lvl="1"/>
            <a:r>
              <a:rPr lang="en-US" sz="1800" dirty="0" smtClean="0"/>
              <a:t>Primary storage can be added, but it is expensive.</a:t>
            </a:r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</a:rPr>
              <a:t>Store large amounts of data on secondary storage devices:</a:t>
            </a:r>
            <a:endParaRPr lang="en-US" dirty="0" smtClean="0"/>
          </a:p>
          <a:p>
            <a:pPr lvl="1"/>
            <a:r>
              <a:rPr lang="en-US" sz="1800" dirty="0" smtClean="0"/>
              <a:t>Hard </a:t>
            </a:r>
            <a:r>
              <a:rPr lang="en-US" sz="1800" smtClean="0"/>
              <a:t>Disk/Hard Drives</a:t>
            </a:r>
            <a:endParaRPr lang="en-US" sz="1800" dirty="0" smtClean="0"/>
          </a:p>
          <a:p>
            <a:pPr lvl="1"/>
            <a:r>
              <a:rPr lang="en-US" sz="1800" dirty="0" smtClean="0"/>
              <a:t>Optical disks (CD-ROMS).</a:t>
            </a:r>
          </a:p>
          <a:p>
            <a:pPr lvl="1"/>
            <a:r>
              <a:rPr lang="en-US" sz="1800" dirty="0" smtClean="0"/>
              <a:t>Access to the data stored in secondary storage in slower, but take advantage of the fact that some information may be accessed infrequently.</a:t>
            </a:r>
          </a:p>
          <a:p>
            <a:r>
              <a:rPr lang="en-US" dirty="0" smtClean="0"/>
              <a:t>Cost of a memory unit depends on its access time, </a:t>
            </a:r>
            <a:r>
              <a:rPr lang="en-US" dirty="0" smtClean="0">
                <a:solidFill>
                  <a:srgbClr val="CC3300"/>
                </a:solidFill>
              </a:rPr>
              <a:t>lesser access time implies higher cost.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Arithmetic and logic unit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Operations are executed in the Arithmetic and Logic Unit (ALU).</a:t>
            </a:r>
          </a:p>
          <a:p>
            <a:pPr lvl="1"/>
            <a:r>
              <a:rPr lang="en-US" sz="1800" dirty="0" smtClean="0"/>
              <a:t>Arithmetic operations such as addition, subtraction.</a:t>
            </a:r>
          </a:p>
          <a:p>
            <a:pPr lvl="1"/>
            <a:r>
              <a:rPr lang="en-US" sz="1800" dirty="0" smtClean="0"/>
              <a:t>Logic operations such as &amp;&amp;, ||, ! Etc.</a:t>
            </a:r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</a:rPr>
              <a:t>In order to execute an instruction, operands need to be brought into the ALU from the memory. </a:t>
            </a:r>
          </a:p>
          <a:p>
            <a:pPr lvl="1"/>
            <a:r>
              <a:rPr lang="en-US" sz="1800" dirty="0" smtClean="0"/>
              <a:t>Operands are </a:t>
            </a:r>
            <a:r>
              <a:rPr lang="en-US" sz="1800" dirty="0" smtClean="0">
                <a:solidFill>
                  <a:srgbClr val="000099"/>
                </a:solidFill>
              </a:rPr>
              <a:t>stored in general purpose registers</a:t>
            </a:r>
            <a:r>
              <a:rPr lang="en-US" sz="1800" dirty="0" smtClean="0"/>
              <a:t> available in the ALU.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Results of the operations are stored back in the memory or keep in the processor</a:t>
            </a:r>
            <a:r>
              <a:rPr lang="en-US" dirty="0" smtClean="0"/>
              <a:t> for immediate use.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Arithmetic Operation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09850" y="2133600"/>
            <a:ext cx="3581400" cy="2743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Subtraction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Multiplication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Division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3566850" y="18288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+</a:t>
            </a: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8367450" y="2362200"/>
            <a:ext cx="10668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-</a:t>
            </a: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8443650" y="44958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*</a:t>
            </a:r>
          </a:p>
        </p:txBody>
      </p:sp>
      <p:sp>
        <p:nvSpPr>
          <p:cNvPr id="8" name="WordArt 7"/>
          <p:cNvSpPr>
            <a:spLocks noChangeArrowheads="1" noChangeShapeType="1" noTextEdit="1"/>
          </p:cNvSpPr>
          <p:nvPr/>
        </p:nvSpPr>
        <p:spPr bwMode="auto">
          <a:xfrm>
            <a:off x="3719250" y="4495800"/>
            <a:ext cx="8858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3942</TotalTime>
  <Words>1160</Words>
  <Application>Microsoft Office PowerPoint</Application>
  <PresentationFormat>Custom</PresentationFormat>
  <Paragraphs>302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tf03431380</vt:lpstr>
      <vt:lpstr>   Data Manipulation</vt:lpstr>
      <vt:lpstr>Computer : Key Components</vt:lpstr>
      <vt:lpstr>Computer Components: Types of Memory</vt:lpstr>
      <vt:lpstr>Volatility</vt:lpstr>
      <vt:lpstr>Functional units of a computer</vt:lpstr>
      <vt:lpstr>Memory Unit</vt:lpstr>
      <vt:lpstr>Memory Unit (cont’d)</vt:lpstr>
      <vt:lpstr>Arithmetic and logic unit (ALU)</vt:lpstr>
      <vt:lpstr>Arithmetic Operation</vt:lpstr>
      <vt:lpstr>Logical Operators</vt:lpstr>
      <vt:lpstr>Output Unit</vt:lpstr>
      <vt:lpstr>Control Unit</vt:lpstr>
      <vt:lpstr>RAM(Random Access Memory)</vt:lpstr>
      <vt:lpstr>ROM(Read Only Memory)</vt:lpstr>
      <vt:lpstr>Executing Program</vt:lpstr>
      <vt:lpstr>Performing the fetch step of the machine cycle</vt:lpstr>
      <vt:lpstr>The composition of an instruction for the machine</vt:lpstr>
      <vt:lpstr>Performing the fetch step of the machine cycle (cont’d)</vt:lpstr>
      <vt:lpstr>Decoding the instruction 35A7</vt:lpstr>
      <vt:lpstr>Number System</vt:lpstr>
      <vt:lpstr>Common Number Systems</vt:lpstr>
      <vt:lpstr>Conversion Among Bases</vt:lpstr>
      <vt:lpstr>Binary to Decimal and Decimal to Binary</vt:lpstr>
      <vt:lpstr>Octal to Decimal and Decimal to Octal</vt:lpstr>
      <vt:lpstr>Hexadecimal to Decimal and Decimal to Hexadecimal</vt:lpstr>
      <vt:lpstr>The hexadecimal coding system</vt:lpstr>
      <vt:lpstr>Octal to Binary and Hexadecimal to Binary</vt:lpstr>
      <vt:lpstr>Binary to Octal and Hexadecimal to Octal</vt:lpstr>
      <vt:lpstr>Hexadecimal to Octal and Octal to Hexadecimal</vt:lpstr>
      <vt:lpstr>Ones-complement</vt:lpstr>
      <vt:lpstr>Twos-complement</vt:lpstr>
      <vt:lpstr>Representing Text</vt:lpstr>
      <vt:lpstr>The message “Hello.” in ASCII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Javeria Farooq</dc:creator>
  <cp:lastModifiedBy>Javeria Farooq</cp:lastModifiedBy>
  <cp:revision>113</cp:revision>
  <dcterms:created xsi:type="dcterms:W3CDTF">2017-08-10T07:49:05Z</dcterms:created>
  <dcterms:modified xsi:type="dcterms:W3CDTF">2017-08-31T20:53:58Z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