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966F7-0A92-4756-9C62-4B43F92B97E0}" v="6" dt="2025-08-29T20:58:51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kmi" userId="e1ce30077457ecf2" providerId="LiveId" clId="{059966F7-0A92-4756-9C62-4B43F92B97E0}"/>
    <pc:docChg chg="custSel modSld">
      <pc:chgData name="fatima kmi" userId="e1ce30077457ecf2" providerId="LiveId" clId="{059966F7-0A92-4756-9C62-4B43F92B97E0}" dt="2025-08-29T20:58:59.669" v="84" actId="255"/>
      <pc:docMkLst>
        <pc:docMk/>
      </pc:docMkLst>
      <pc:sldChg chg="modSp mod">
        <pc:chgData name="fatima kmi" userId="e1ce30077457ecf2" providerId="LiveId" clId="{059966F7-0A92-4756-9C62-4B43F92B97E0}" dt="2025-08-29T20:58:59.669" v="84" actId="255"/>
        <pc:sldMkLst>
          <pc:docMk/>
          <pc:sldMk cId="1862923135" sldId="256"/>
        </pc:sldMkLst>
        <pc:spChg chg="mod">
          <ac:chgData name="fatima kmi" userId="e1ce30077457ecf2" providerId="LiveId" clId="{059966F7-0A92-4756-9C62-4B43F92B97E0}" dt="2025-08-29T20:58:59.669" v="84" actId="255"/>
          <ac:spMkLst>
            <pc:docMk/>
            <pc:sldMk cId="1862923135" sldId="256"/>
            <ac:spMk id="2" creationId="{587A6E0A-205F-54A6-BAB0-D2037518054B}"/>
          </ac:spMkLst>
        </pc:spChg>
      </pc:sldChg>
      <pc:sldChg chg="modSp mod">
        <pc:chgData name="fatima kmi" userId="e1ce30077457ecf2" providerId="LiveId" clId="{059966F7-0A92-4756-9C62-4B43F92B97E0}" dt="2025-08-29T20:44:06.069" v="8" actId="20577"/>
        <pc:sldMkLst>
          <pc:docMk/>
          <pc:sldMk cId="2354007114" sldId="257"/>
        </pc:sldMkLst>
        <pc:spChg chg="mod">
          <ac:chgData name="fatima kmi" userId="e1ce30077457ecf2" providerId="LiveId" clId="{059966F7-0A92-4756-9C62-4B43F92B97E0}" dt="2025-08-29T20:44:06.069" v="8" actId="20577"/>
          <ac:spMkLst>
            <pc:docMk/>
            <pc:sldMk cId="2354007114" sldId="257"/>
            <ac:spMk id="3" creationId="{E1EA05E5-7B9A-2C67-3AC5-287B566E127E}"/>
          </ac:spMkLst>
        </pc:spChg>
      </pc:sldChg>
      <pc:sldChg chg="modSp mod">
        <pc:chgData name="fatima kmi" userId="e1ce30077457ecf2" providerId="LiveId" clId="{059966F7-0A92-4756-9C62-4B43F92B97E0}" dt="2025-08-29T20:44:30.804" v="12" actId="20577"/>
        <pc:sldMkLst>
          <pc:docMk/>
          <pc:sldMk cId="3569882413" sldId="259"/>
        </pc:sldMkLst>
        <pc:spChg chg="mod">
          <ac:chgData name="fatima kmi" userId="e1ce30077457ecf2" providerId="LiveId" clId="{059966F7-0A92-4756-9C62-4B43F92B97E0}" dt="2025-08-29T20:44:30.804" v="12" actId="20577"/>
          <ac:spMkLst>
            <pc:docMk/>
            <pc:sldMk cId="3569882413" sldId="259"/>
            <ac:spMk id="3" creationId="{CA07411F-D4DC-AC54-46D0-909D20B3A0CC}"/>
          </ac:spMkLst>
        </pc:spChg>
      </pc:sldChg>
      <pc:sldChg chg="modSp mod">
        <pc:chgData name="fatima kmi" userId="e1ce30077457ecf2" providerId="LiveId" clId="{059966F7-0A92-4756-9C62-4B43F92B97E0}" dt="2025-08-29T20:45:25.353" v="35" actId="20577"/>
        <pc:sldMkLst>
          <pc:docMk/>
          <pc:sldMk cId="3207989952" sldId="260"/>
        </pc:sldMkLst>
        <pc:spChg chg="mod">
          <ac:chgData name="fatima kmi" userId="e1ce30077457ecf2" providerId="LiveId" clId="{059966F7-0A92-4756-9C62-4B43F92B97E0}" dt="2025-08-29T20:45:25.353" v="35" actId="20577"/>
          <ac:spMkLst>
            <pc:docMk/>
            <pc:sldMk cId="3207989952" sldId="260"/>
            <ac:spMk id="3" creationId="{964CC9B5-1E42-DAA2-849A-2052216BF728}"/>
          </ac:spMkLst>
        </pc:spChg>
      </pc:sldChg>
      <pc:sldChg chg="modSp mod">
        <pc:chgData name="fatima kmi" userId="e1ce30077457ecf2" providerId="LiveId" clId="{059966F7-0A92-4756-9C62-4B43F92B97E0}" dt="2025-08-29T20:45:45.367" v="38" actId="14100"/>
        <pc:sldMkLst>
          <pc:docMk/>
          <pc:sldMk cId="93145801" sldId="262"/>
        </pc:sldMkLst>
        <pc:spChg chg="mod">
          <ac:chgData name="fatima kmi" userId="e1ce30077457ecf2" providerId="LiveId" clId="{059966F7-0A92-4756-9C62-4B43F92B97E0}" dt="2025-08-29T20:45:45.367" v="38" actId="14100"/>
          <ac:spMkLst>
            <pc:docMk/>
            <pc:sldMk cId="93145801" sldId="262"/>
            <ac:spMk id="3" creationId="{03714D9F-AF30-736F-0286-00E359E2B63D}"/>
          </ac:spMkLst>
        </pc:spChg>
      </pc:sldChg>
      <pc:sldChg chg="modSp mod">
        <pc:chgData name="fatima kmi" userId="e1ce30077457ecf2" providerId="LiveId" clId="{059966F7-0A92-4756-9C62-4B43F92B97E0}" dt="2025-08-29T20:45:56.328" v="42" actId="20577"/>
        <pc:sldMkLst>
          <pc:docMk/>
          <pc:sldMk cId="681913118" sldId="264"/>
        </pc:sldMkLst>
        <pc:spChg chg="mod">
          <ac:chgData name="fatima kmi" userId="e1ce30077457ecf2" providerId="LiveId" clId="{059966F7-0A92-4756-9C62-4B43F92B97E0}" dt="2025-08-29T20:45:56.328" v="42" actId="20577"/>
          <ac:spMkLst>
            <pc:docMk/>
            <pc:sldMk cId="681913118" sldId="264"/>
            <ac:spMk id="3" creationId="{4456C1EA-600E-932F-D3C0-A687F2465963}"/>
          </ac:spMkLst>
        </pc:spChg>
      </pc:sldChg>
      <pc:sldChg chg="modSp mod">
        <pc:chgData name="fatima kmi" userId="e1ce30077457ecf2" providerId="LiveId" clId="{059966F7-0A92-4756-9C62-4B43F92B97E0}" dt="2025-08-29T20:46:46.919" v="49" actId="14100"/>
        <pc:sldMkLst>
          <pc:docMk/>
          <pc:sldMk cId="2578390109" sldId="270"/>
        </pc:sldMkLst>
        <pc:spChg chg="mod">
          <ac:chgData name="fatima kmi" userId="e1ce30077457ecf2" providerId="LiveId" clId="{059966F7-0A92-4756-9C62-4B43F92B97E0}" dt="2025-08-29T20:46:46.919" v="49" actId="14100"/>
          <ac:spMkLst>
            <pc:docMk/>
            <pc:sldMk cId="2578390109" sldId="270"/>
            <ac:spMk id="16" creationId="{B2DA0C7B-DC61-48B1-7B04-ED52ED3B06BB}"/>
          </ac:spMkLst>
        </pc:spChg>
      </pc:sldChg>
      <pc:sldChg chg="modSp mod">
        <pc:chgData name="fatima kmi" userId="e1ce30077457ecf2" providerId="LiveId" clId="{059966F7-0A92-4756-9C62-4B43F92B97E0}" dt="2025-08-29T20:46:58.801" v="52" actId="20577"/>
        <pc:sldMkLst>
          <pc:docMk/>
          <pc:sldMk cId="1844559180" sldId="272"/>
        </pc:sldMkLst>
        <pc:spChg chg="mod">
          <ac:chgData name="fatima kmi" userId="e1ce30077457ecf2" providerId="LiveId" clId="{059966F7-0A92-4756-9C62-4B43F92B97E0}" dt="2025-08-29T20:46:58.801" v="52" actId="20577"/>
          <ac:spMkLst>
            <pc:docMk/>
            <pc:sldMk cId="1844559180" sldId="272"/>
            <ac:spMk id="3" creationId="{A886BC23-CB8D-35A5-547C-10C5CE0430CA}"/>
          </ac:spMkLst>
        </pc:spChg>
      </pc:sldChg>
      <pc:sldChg chg="modSp mod">
        <pc:chgData name="fatima kmi" userId="e1ce30077457ecf2" providerId="LiveId" clId="{059966F7-0A92-4756-9C62-4B43F92B97E0}" dt="2025-08-29T20:47:15.926" v="60" actId="20577"/>
        <pc:sldMkLst>
          <pc:docMk/>
          <pc:sldMk cId="3164063096" sldId="273"/>
        </pc:sldMkLst>
        <pc:spChg chg="mod">
          <ac:chgData name="fatima kmi" userId="e1ce30077457ecf2" providerId="LiveId" clId="{059966F7-0A92-4756-9C62-4B43F92B97E0}" dt="2025-08-29T20:47:15.926" v="60" actId="20577"/>
          <ac:spMkLst>
            <pc:docMk/>
            <pc:sldMk cId="3164063096" sldId="273"/>
            <ac:spMk id="3" creationId="{175C18E2-BD98-7E9D-7432-0326849FD1BB}"/>
          </ac:spMkLst>
        </pc:spChg>
      </pc:sldChg>
      <pc:sldChg chg="delSp modSp mod">
        <pc:chgData name="fatima kmi" userId="e1ce30077457ecf2" providerId="LiveId" clId="{059966F7-0A92-4756-9C62-4B43F92B97E0}" dt="2025-08-29T20:48:47.324" v="78"/>
        <pc:sldMkLst>
          <pc:docMk/>
          <pc:sldMk cId="4063571765" sldId="274"/>
        </pc:sldMkLst>
        <pc:spChg chg="mod">
          <ac:chgData name="fatima kmi" userId="e1ce30077457ecf2" providerId="LiveId" clId="{059966F7-0A92-4756-9C62-4B43F92B97E0}" dt="2025-08-29T20:47:27.244" v="62" actId="1076"/>
          <ac:spMkLst>
            <pc:docMk/>
            <pc:sldMk cId="4063571765" sldId="274"/>
            <ac:spMk id="2" creationId="{A2E1E227-D730-C0BE-D91E-753DE539C2F5}"/>
          </ac:spMkLst>
        </pc:spChg>
        <pc:spChg chg="mod">
          <ac:chgData name="fatima kmi" userId="e1ce30077457ecf2" providerId="LiveId" clId="{059966F7-0A92-4756-9C62-4B43F92B97E0}" dt="2025-08-29T20:48:43.830" v="76" actId="20577"/>
          <ac:spMkLst>
            <pc:docMk/>
            <pc:sldMk cId="4063571765" sldId="274"/>
            <ac:spMk id="3" creationId="{F379B965-FEE7-637C-FF02-6DF510046278}"/>
          </ac:spMkLst>
        </pc:spChg>
        <pc:spChg chg="del mod">
          <ac:chgData name="fatima kmi" userId="e1ce30077457ecf2" providerId="LiveId" clId="{059966F7-0A92-4756-9C62-4B43F92B97E0}" dt="2025-08-29T20:48:47.324" v="78"/>
          <ac:spMkLst>
            <pc:docMk/>
            <pc:sldMk cId="4063571765" sldId="274"/>
            <ac:spMk id="4" creationId="{FFDA7C7E-6AA6-AAEF-7338-939DDD5B61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2257-B191-3CC0-3039-728EA051F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75F51-7C4F-19BF-3A5D-43F42C887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29391-FE54-52E4-AD81-DEAA8336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729-3610-4235-8048-CF2AAA94C25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B133-6D10-0361-17CA-7BAB7B57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F760-DBA3-CFD6-8A12-5855B088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38E-C067-4B00-9D7B-1B4657FA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1612-35B6-A1E3-9363-E1E69023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804C4-73B0-59D3-8DE7-B94B7FFED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CCCFA-D5C7-765F-CFE4-3C9F96D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729-3610-4235-8048-CF2AAA94C25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1677-294D-0F2A-F494-6A288D7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1E82F-10B0-1C3B-B88F-2B6DD73F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38E-C067-4B00-9D7B-1B4657FA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B2D42-BCD3-3109-7C2C-D8A0CDF8A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7832C-3CA6-E026-097A-31B6DB893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1BF6-0106-4142-BAD1-C6DB2D23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729-3610-4235-8048-CF2AAA94C25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9CBE7-6BE5-689F-67A2-350CBF34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B254-02EB-5E93-9A47-86A5675D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38E-C067-4B00-9D7B-1B4657FA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7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9A1F-4D5E-94AD-ABE6-3D02E78C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748C-1085-353E-351B-0743D3F2B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C07D4-8F01-9CBB-C310-5B5F43AC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729-3610-4235-8048-CF2AAA94C25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8CAA4-8718-A587-4812-C333F83B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CE8B-FE65-949A-60D2-1F4C43F1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38E-C067-4B00-9D7B-1B4657FA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F06F-1106-A89F-A325-B36E9A1C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EB091-77DD-1B43-4B51-6DABC3F2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1B8CF-415B-A428-F8AF-5E6F2472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729-3610-4235-8048-CF2AAA94C25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6C704-2632-F88D-B6C9-92A517BF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7786D-833B-1DB8-8690-D6D9ACCC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38E-C067-4B00-9D7B-1B4657FA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E12C-E4F0-EF49-BF25-37A0662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9CC9-F57D-D8CC-FF08-5D1059C2C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2FA68-6274-5725-82F1-D12BE0CA6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9EBB5-DB02-0121-E593-0792525D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729-3610-4235-8048-CF2AAA94C25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30BA4-2FF2-DC96-DF95-8C05E957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1B426-5B0F-ABBC-83BE-DDB64BF8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38E-C067-4B00-9D7B-1B4657FA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5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B719-9980-6886-5C01-6771A9F5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33E41-EF68-C95B-0B99-51C52D45C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C7A3F-789A-ACBD-6297-0F49E0DAE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3E957-FC19-E300-7A2C-0568CED40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00084-8E2C-35FB-4FEF-FEEA0682A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419A8-3C57-BEF9-D660-CB9F9E7F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729-3610-4235-8048-CF2AAA94C25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38FA2-8DC2-B532-A445-A0A93AB2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A06E6-E293-50B4-03D3-4698C0CA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38E-C067-4B00-9D7B-1B4657FA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0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2B89-41B8-F414-97D7-AFE9B01A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D2533-4A04-8696-CFAA-3ED038D2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729-3610-4235-8048-CF2AAA94C25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4681-C887-D338-5401-3236B21F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91DE-C299-DB4A-58A0-4610B600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38E-C067-4B00-9D7B-1B4657FA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1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F6D85-838A-E763-D611-970C8A24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729-3610-4235-8048-CF2AAA94C25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9EEED-6A38-F453-D012-B4827580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5AFA-AB27-6619-9646-34105ED0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38E-C067-4B00-9D7B-1B4657FA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3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4ECF-C0E7-D22A-A5B4-CED9162C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1C57-510B-88EF-7438-EB5098321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E7508-D83B-8630-0A59-742BD124D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14491-A374-04E4-90F2-2312A72F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729-3610-4235-8048-CF2AAA94C25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BECC4-5AB1-2740-A7C1-40CD667B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2EC67-ABDF-4EBC-27B2-C0BDEC62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38E-C067-4B00-9D7B-1B4657FA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6A3D-8DCC-6A66-A704-AFFC2E9A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BD8CD-001F-612B-37D2-EA4654DE2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4473E-DEA9-6C39-7A83-48CAB91D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871A3-362F-6FBF-AFFD-788738B6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1729-3610-4235-8048-CF2AAA94C25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9074B-7C54-9B02-FC3B-C22A3518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7BC4C-DAE4-F777-E31D-A941378D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38E-C067-4B00-9D7B-1B4657FA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8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733AE-8786-B5CC-3AC6-A2FC5E58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A17B9-8678-921D-59DF-F942DE063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4C23-3E5B-251D-F18D-7FFD2E28C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31729-3610-4235-8048-CF2AAA94C25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D494-26C4-9852-E5DC-1C3D2DA86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73CFF-6C13-5CAA-B275-DA106F603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0738E-C067-4B00-9D7B-1B4657FA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8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6E0A-205F-54A6-BAB0-D20375180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Stack Overflow Developer Survey: </a:t>
            </a:r>
            <a:r>
              <a:rPr lang="en-US" sz="3200" dirty="0"/>
              <a:t>Current Usage, Future Trends &amp;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C0919-CAA0-D255-F6F9-B24664B3A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IBM Data Analyst Capstone • 2025-08-29</a:t>
            </a:r>
          </a:p>
          <a:p>
            <a:r>
              <a:rPr lang="en-US" sz="1800" dirty="0"/>
              <a:t>Prepared </a:t>
            </a:r>
            <a:r>
              <a:rPr lang="en-US" sz="1800" dirty="0" err="1"/>
              <a:t>by:Fatemeh</a:t>
            </a:r>
            <a:r>
              <a:rPr lang="en-US" sz="1800" dirty="0"/>
              <a:t> Kermani</a:t>
            </a:r>
          </a:p>
        </p:txBody>
      </p:sp>
    </p:spTree>
    <p:extLst>
      <p:ext uri="{BB962C8B-B14F-4D97-AF65-F5344CB8AC3E}">
        <p14:creationId xmlns:p14="http://schemas.microsoft.com/office/powerpoint/2010/main" val="186292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1F220-DE98-566C-52A6-D6F4ABE7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332987"/>
            <a:ext cx="8675646" cy="945887"/>
          </a:xfrm>
        </p:spPr>
        <p:txBody>
          <a:bodyPr>
            <a:normAutofit/>
          </a:bodyPr>
          <a:lstStyle/>
          <a:p>
            <a:r>
              <a:rPr lang="en-US" sz="4000" dirty="0"/>
              <a:t>Job Postings by Technology </a:t>
            </a:r>
            <a:r>
              <a:rPr lang="en-US" sz="3200" dirty="0"/>
              <a:t>(Descending)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D9D0-2170-7011-831C-A565A648B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fr-FR" sz="2000" b="1"/>
              <a:t>Top technologies:</a:t>
            </a:r>
            <a:r>
              <a:rPr lang="fr-FR" sz="2000"/>
              <a:t> JavaScript (2,246), C (1,655), Java (1,601), Python (1,171).</a:t>
            </a:r>
          </a:p>
          <a:p>
            <a:r>
              <a:rPr lang="en-US" sz="2000" b="1"/>
              <a:t>Distribution:</a:t>
            </a:r>
            <a:r>
              <a:rPr lang="en-US" sz="2000"/>
              <a:t> Sharp drop after the top group; the rest form a long tail (Oracle ~899, SQL Server ~422, MongoDB ~208, Scala ~89, PostgreSQL ~86).</a:t>
            </a:r>
          </a:p>
          <a:p>
            <a:r>
              <a:rPr lang="en-US" sz="2000" b="1"/>
              <a:t>Takeaway:</a:t>
            </a:r>
            <a:r>
              <a:rPr lang="en-US" sz="2000"/>
              <a:t> Showcase JavaScript plus one backend language (C/Java/Python) in projects, and include a database example that mirrors demand.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08416-CA39-ED9F-C4F4-BDA4B80B5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835817"/>
            <a:ext cx="4788505" cy="24541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6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FFDB9-B909-95D9-61DA-F0B25C1B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5" y="361604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Methods ↔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Findings Cross-Reference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346D-377C-E646-AFFB-6A9305A5A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77" y="1765005"/>
            <a:ext cx="11031279" cy="4731391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Multi-select → Rankings:</a:t>
            </a:r>
            <a:r>
              <a:rPr lang="en-US" sz="1800" dirty="0"/>
              <a:t> Splitting the multi-choice fields let us build true Top-10 lists in Slides 6–9.</a:t>
            </a:r>
          </a:p>
          <a:p>
            <a:r>
              <a:rPr lang="en-US" sz="1800" b="1" dirty="0"/>
              <a:t>Cleaning → Fair comparisons:</a:t>
            </a:r>
            <a:r>
              <a:rPr lang="en-US" sz="1800" dirty="0"/>
              <a:t> Label fixes and consistent casing/filters keep the charts apples-to-apples.</a:t>
            </a:r>
          </a:p>
          <a:p>
            <a:r>
              <a:rPr lang="en-US" sz="1800" b="1" dirty="0"/>
              <a:t>Gap metric → Actions:</a:t>
            </a:r>
            <a:r>
              <a:rPr lang="en-US" sz="1800" dirty="0"/>
              <a:t> The Want − Have metric directly drove the actions on Slides 7 and 9.</a:t>
            </a:r>
          </a:p>
          <a:p>
            <a:r>
              <a:rPr lang="en-US" sz="1800" b="1" dirty="0"/>
              <a:t>Job postings tie-in:</a:t>
            </a:r>
            <a:r>
              <a:rPr lang="en-US" sz="1800" dirty="0"/>
              <a:t> The postings chart supports the earlier language signals (JavaScript, Java, Python).</a:t>
            </a:r>
          </a:p>
          <a:p>
            <a:r>
              <a:rPr lang="en-US" sz="1800" b="1" dirty="0"/>
              <a:t>Dashboards ↔ Slides:</a:t>
            </a:r>
            <a:r>
              <a:rPr lang="en-US" sz="1800" dirty="0"/>
              <a:t> The three dashboard tabs (Slides 12–14) use the same logic, so screenshots line up with the results.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r">
              <a:buNone/>
            </a:pPr>
            <a:r>
              <a:rPr lang="en-US" sz="1200" dirty="0"/>
              <a:t>See S5 for methods; see S6–10 for results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8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5EAE2-05C4-D648-A169-3CA5CF23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Dashboard: Current Technology Usage</a:t>
            </a:r>
          </a:p>
        </p:txBody>
      </p:sp>
      <p:sp>
        <p:nvSpPr>
          <p:cNvPr id="31" name="Content Placeholder 18">
            <a:extLst>
              <a:ext uri="{FF2B5EF4-FFF2-40B4-BE49-F238E27FC236}">
                <a16:creationId xmlns:a16="http://schemas.microsoft.com/office/drawing/2014/main" id="{CA12CC39-474E-FAA8-7085-852D20FD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545" y="2060139"/>
            <a:ext cx="4958966" cy="4149275"/>
          </a:xfrm>
        </p:spPr>
        <p:txBody>
          <a:bodyPr>
            <a:noAutofit/>
          </a:bodyPr>
          <a:lstStyle/>
          <a:p>
            <a:r>
              <a:rPr lang="en-US" sz="1800" b="1" dirty="0"/>
              <a:t>What’s shown:</a:t>
            </a:r>
            <a:r>
              <a:rPr lang="en-US" sz="1800" dirty="0"/>
              <a:t> Current usage across languages, databases, platforms, and web frameworks (Top-10 in each chart).</a:t>
            </a:r>
          </a:p>
          <a:p>
            <a:r>
              <a:rPr lang="en-US" sz="1800" b="1" dirty="0"/>
              <a:t>Languages:</a:t>
            </a:r>
            <a:r>
              <a:rPr lang="en-US" sz="1800" dirty="0"/>
              <a:t> JavaScript + TypeScript + HTML/CSS appear in most stacks; C# and Python are also common.</a:t>
            </a:r>
          </a:p>
          <a:p>
            <a:r>
              <a:rPr lang="en-US" sz="1800" b="1" dirty="0"/>
              <a:t>Databases:</a:t>
            </a:r>
            <a:r>
              <a:rPr lang="en-US" sz="1800" dirty="0"/>
              <a:t> PostgreSQL, SQL Server, and MySQL are the main workhorses; MongoDB shows up alongside them.</a:t>
            </a:r>
          </a:p>
          <a:p>
            <a:r>
              <a:rPr lang="en-US" sz="1800" b="1" dirty="0"/>
              <a:t>Platforms:</a:t>
            </a:r>
            <a:r>
              <a:rPr lang="en-US" sz="1800" dirty="0"/>
              <a:t> AWS is the default choice, with Azure next; Google Cloud is present but smaller.</a:t>
            </a:r>
          </a:p>
          <a:p>
            <a:r>
              <a:rPr lang="en-US" sz="1800" b="1" dirty="0"/>
              <a:t>Web frameworks:</a:t>
            </a:r>
            <a:r>
              <a:rPr lang="en-US" sz="1800" dirty="0"/>
              <a:t> React and Spring Boot stand out in the framework chart</a:t>
            </a:r>
          </a:p>
        </p:txBody>
      </p:sp>
      <p:pic>
        <p:nvPicPr>
          <p:cNvPr id="5" name="Content Placeholder 4" descr="A close-up of a graph&#10;&#10;AI-generated content may be incorrect.">
            <a:extLst>
              <a:ext uri="{FF2B5EF4-FFF2-40B4-BE49-F238E27FC236}">
                <a16:creationId xmlns:a16="http://schemas.microsoft.com/office/drawing/2014/main" id="{E48380C3-F84C-2A82-B202-2B274052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91" y="2554492"/>
            <a:ext cx="5126381" cy="322962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9F139-C4DC-E246-889F-1303678D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37" y="244549"/>
            <a:ext cx="6412082" cy="746054"/>
          </a:xfrm>
        </p:spPr>
        <p:txBody>
          <a:bodyPr>
            <a:normAutofit/>
          </a:bodyPr>
          <a:lstStyle/>
          <a:p>
            <a:r>
              <a:rPr lang="en-US" dirty="0"/>
              <a:t>Future Technology Trends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DA0C7B-DC61-48B1-7B04-ED52ED3B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91" y="2137144"/>
            <a:ext cx="6060558" cy="4359349"/>
          </a:xfrm>
        </p:spPr>
        <p:txBody>
          <a:bodyPr>
            <a:normAutofit/>
          </a:bodyPr>
          <a:lstStyle/>
          <a:p>
            <a:r>
              <a:rPr lang="en-US" sz="1600" b="1" dirty="0"/>
              <a:t>What’s shown:</a:t>
            </a:r>
            <a:r>
              <a:rPr lang="en-US" sz="1600" dirty="0"/>
              <a:t> Next-year intent across languages, databases, platforms, and web frameworks (Top-10 each).</a:t>
            </a:r>
          </a:p>
          <a:p>
            <a:r>
              <a:rPr lang="en-US" sz="1600" b="1" dirty="0"/>
              <a:t>Languages:</a:t>
            </a:r>
            <a:r>
              <a:rPr lang="en-US" sz="1600" dirty="0"/>
              <a:t> JS/TypeScript stacks and </a:t>
            </a:r>
            <a:r>
              <a:rPr lang="en-US" sz="1600" b="1" dirty="0"/>
              <a:t>C#</a:t>
            </a:r>
            <a:r>
              <a:rPr lang="en-US" sz="1600" dirty="0"/>
              <a:t> sit at the top; </a:t>
            </a:r>
            <a:r>
              <a:rPr lang="en-US" sz="1600" b="1" dirty="0"/>
              <a:t>Python</a:t>
            </a:r>
            <a:r>
              <a:rPr lang="en-US" sz="1600" dirty="0"/>
              <a:t> is a clear riser</a:t>
            </a:r>
          </a:p>
          <a:p>
            <a:r>
              <a:rPr lang="en-US" sz="1600" b="1" dirty="0"/>
              <a:t>Databases:</a:t>
            </a:r>
            <a:r>
              <a:rPr lang="en-US" sz="1600" dirty="0"/>
              <a:t> </a:t>
            </a:r>
            <a:r>
              <a:rPr lang="en-US" sz="1600" b="1" dirty="0"/>
              <a:t>PostgreSQL</a:t>
            </a:r>
            <a:r>
              <a:rPr lang="en-US" sz="1600" dirty="0"/>
              <a:t> is #1 by a wide margin, with </a:t>
            </a:r>
            <a:r>
              <a:rPr lang="en-US" sz="1600" b="1" dirty="0"/>
              <a:t>Microsoft SQL Server</a:t>
            </a:r>
            <a:r>
              <a:rPr lang="en-US" sz="1600" dirty="0"/>
              <a:t> next; </a:t>
            </a:r>
            <a:r>
              <a:rPr lang="en-US" sz="1600" b="1" dirty="0"/>
              <a:t>MySQL</a:t>
            </a:r>
            <a:r>
              <a:rPr lang="en-US" sz="1600" dirty="0"/>
              <a:t> and </a:t>
            </a:r>
            <a:r>
              <a:rPr lang="en-US" sz="1600" b="1" dirty="0"/>
              <a:t>MongoDB</a:t>
            </a:r>
            <a:r>
              <a:rPr lang="en-US" sz="1600" dirty="0"/>
              <a:t> follow.</a:t>
            </a:r>
          </a:p>
          <a:p>
            <a:r>
              <a:rPr lang="en-US" sz="1600" b="1" dirty="0"/>
              <a:t>Platforms:</a:t>
            </a:r>
            <a:r>
              <a:rPr lang="en-US" sz="1600" dirty="0"/>
              <a:t> </a:t>
            </a:r>
            <a:r>
              <a:rPr lang="en-US" sz="1600" b="1" dirty="0"/>
              <a:t>AWS</a:t>
            </a:r>
            <a:r>
              <a:rPr lang="en-US" sz="1600" dirty="0"/>
              <a:t> leads, </a:t>
            </a:r>
            <a:r>
              <a:rPr lang="en-US" sz="1600" b="1" dirty="0"/>
              <a:t>Azure</a:t>
            </a:r>
            <a:r>
              <a:rPr lang="en-US" sz="1600" dirty="0"/>
              <a:t> is second; </a:t>
            </a:r>
            <a:r>
              <a:rPr lang="en-US" sz="1600" b="1" dirty="0"/>
              <a:t>Google Cloud</a:t>
            </a:r>
            <a:r>
              <a:rPr lang="en-US" sz="1600" dirty="0"/>
              <a:t> is visible, with smaller interest in </a:t>
            </a:r>
            <a:r>
              <a:rPr lang="en-US" sz="1600" dirty="0" err="1"/>
              <a:t>DigitalOcean</a:t>
            </a:r>
            <a:r>
              <a:rPr lang="en-US" sz="1600" dirty="0"/>
              <a:t>, </a:t>
            </a:r>
            <a:r>
              <a:rPr lang="en-US" sz="1600" dirty="0" err="1"/>
              <a:t>Vercel</a:t>
            </a:r>
            <a:r>
              <a:rPr lang="en-US" sz="1600" dirty="0"/>
              <a:t>, Cloudflare, OVH, Hetzner.</a:t>
            </a:r>
          </a:p>
          <a:p>
            <a:r>
              <a:rPr lang="en-US" sz="1600" b="1" dirty="0"/>
              <a:t>Web frameworks:</a:t>
            </a:r>
            <a:r>
              <a:rPr lang="en-US" sz="1600" dirty="0"/>
              <a:t> </a:t>
            </a:r>
            <a:r>
              <a:rPr lang="en-US" sz="1600" b="1" dirty="0"/>
              <a:t>Spring Boot</a:t>
            </a:r>
            <a:r>
              <a:rPr lang="en-US" sz="1600" dirty="0"/>
              <a:t> and </a:t>
            </a:r>
            <a:r>
              <a:rPr lang="en-US" sz="1600" b="1" dirty="0"/>
              <a:t>React</a:t>
            </a:r>
            <a:r>
              <a:rPr lang="en-US" sz="1600" dirty="0"/>
              <a:t> stand out; </a:t>
            </a:r>
            <a:r>
              <a:rPr lang="en-US" sz="1600" b="1" dirty="0" err="1"/>
              <a:t>FastAPI</a:t>
            </a:r>
            <a:r>
              <a:rPr lang="en-US" sz="1600" dirty="0"/>
              <a:t>, </a:t>
            </a:r>
            <a:r>
              <a:rPr lang="en-US" sz="1600" b="1" dirty="0"/>
              <a:t>ASP.NET</a:t>
            </a:r>
            <a:r>
              <a:rPr lang="en-US" sz="1600" dirty="0"/>
              <a:t>, and </a:t>
            </a:r>
            <a:r>
              <a:rPr lang="en-US" sz="1600" b="1" dirty="0"/>
              <a:t>Node</a:t>
            </a:r>
            <a:r>
              <a:rPr lang="en-US" sz="1600" dirty="0"/>
              <a:t> show up as secondary choices.</a:t>
            </a:r>
          </a:p>
          <a:p>
            <a:r>
              <a:rPr lang="en-US" sz="1600" b="1" dirty="0"/>
              <a:t>Skill gaps → action:</a:t>
            </a:r>
            <a:r>
              <a:rPr lang="en-US" sz="1600" dirty="0"/>
              <a:t> Upskill on </a:t>
            </a:r>
            <a:r>
              <a:rPr lang="en-US" sz="1600" b="1" dirty="0"/>
              <a:t>TypeScript/JS + Python</a:t>
            </a:r>
            <a:r>
              <a:rPr lang="en-US" sz="1600" dirty="0"/>
              <a:t> and get hands-on with </a:t>
            </a:r>
            <a:r>
              <a:rPr lang="en-US" sz="1600" b="1" dirty="0"/>
              <a:t>PostgreSQL/MongoDB</a:t>
            </a:r>
            <a:r>
              <a:rPr lang="en-US" sz="1600" dirty="0"/>
              <a:t>; plan one small project for each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293EB2-7A3C-D938-2305-CBF8B6E7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98" y="2398867"/>
            <a:ext cx="4671974" cy="3247022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28706-8485-65DB-38B4-CFE7BA0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281119"/>
            <a:ext cx="6353603" cy="921491"/>
          </a:xfrm>
        </p:spPr>
        <p:txBody>
          <a:bodyPr>
            <a:normAutofit/>
          </a:bodyPr>
          <a:lstStyle/>
          <a:p>
            <a:r>
              <a:rPr lang="en-US" dirty="0"/>
              <a:t>Dashboard: Demographics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A647DA-90DA-9342-A45B-4D1B28820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68" y="2103984"/>
            <a:ext cx="5582332" cy="4105429"/>
          </a:xfrm>
        </p:spPr>
        <p:txBody>
          <a:bodyPr>
            <a:normAutofit/>
          </a:bodyPr>
          <a:lstStyle/>
          <a:p>
            <a:r>
              <a:rPr lang="en-US" sz="1800" b="1" dirty="0"/>
              <a:t>What’s shown:</a:t>
            </a:r>
            <a:r>
              <a:rPr lang="en-US" sz="1800" dirty="0"/>
              <a:t> Age bands, country map, education levels, and the age × education cross-tab.</a:t>
            </a:r>
          </a:p>
          <a:p>
            <a:r>
              <a:rPr lang="en-US" sz="1800" b="1" dirty="0"/>
              <a:t>Age:</a:t>
            </a:r>
            <a:r>
              <a:rPr lang="en-US" sz="1800" dirty="0"/>
              <a:t> Responses cluster around early-career bands; there’s a taper into +35.</a:t>
            </a:r>
          </a:p>
          <a:p>
            <a:r>
              <a:rPr lang="en-US" sz="1800" b="1" dirty="0"/>
              <a:t>Geography:</a:t>
            </a:r>
            <a:r>
              <a:rPr lang="en-US" sz="1800" dirty="0"/>
              <a:t> A few countries account for most responses; regional mix can shape which tools get adopted first.</a:t>
            </a:r>
          </a:p>
          <a:p>
            <a:r>
              <a:rPr lang="en-US" sz="1800" b="1" dirty="0"/>
              <a:t>Education:</a:t>
            </a:r>
            <a:r>
              <a:rPr lang="en-US" sz="1800" dirty="0"/>
              <a:t> Bachelor’s is most common; Master’s is sizable; self-taught/bootcamps also appear.</a:t>
            </a:r>
          </a:p>
          <a:p>
            <a:r>
              <a:rPr lang="en-US" sz="1800" b="1" dirty="0"/>
              <a:t>Cross-cut:</a:t>
            </a:r>
            <a:r>
              <a:rPr lang="en-US" sz="1800" dirty="0"/>
              <a:t> Younger groups skew Bachelor’s/undergrad, while graduate degrees rise in older bands</a:t>
            </a:r>
          </a:p>
        </p:txBody>
      </p:sp>
      <p:pic>
        <p:nvPicPr>
          <p:cNvPr id="5" name="Content Placeholder 4" descr="A close-up of a graph&#10;&#10;AI-generated content may be incorrect.">
            <a:extLst>
              <a:ext uri="{FF2B5EF4-FFF2-40B4-BE49-F238E27FC236}">
                <a16:creationId xmlns:a16="http://schemas.microsoft.com/office/drawing/2014/main" id="{20591F31-A612-4B7B-06BD-BD41E5CF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536536"/>
            <a:ext cx="4788505" cy="305267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8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00E85-EEBF-965C-3806-A27E6CD4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23" y="329283"/>
            <a:ext cx="6093104" cy="776921"/>
          </a:xfrm>
        </p:spPr>
        <p:txBody>
          <a:bodyPr>
            <a:normAutofit/>
          </a:bodyPr>
          <a:lstStyle/>
          <a:p>
            <a:r>
              <a:rPr lang="en-US" dirty="0"/>
              <a:t>Insights from Dashboards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BC23-CB8D-35A5-547C-10C5CE043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98" y="2295242"/>
            <a:ext cx="9686260" cy="3898222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/>
              <a:t>Now vs next:</a:t>
            </a:r>
            <a:r>
              <a:rPr lang="en-US" sz="2000" dirty="0"/>
              <a:t> Today’s stack is JS/TS + relational DBs; next-year intent adds momentum for </a:t>
            </a:r>
            <a:r>
              <a:rPr lang="en-US" sz="2000" b="1" dirty="0"/>
              <a:t>Python</a:t>
            </a:r>
            <a:r>
              <a:rPr lang="en-US" sz="2000" dirty="0"/>
              <a:t> and </a:t>
            </a:r>
            <a:r>
              <a:rPr lang="en-US" sz="2000" b="1" dirty="0"/>
              <a:t>PostgreSQL/MongoDB.</a:t>
            </a:r>
          </a:p>
          <a:p>
            <a:r>
              <a:rPr lang="en-US" sz="2000" b="1" dirty="0"/>
              <a:t>Skill gaps worth closing:</a:t>
            </a:r>
            <a:r>
              <a:rPr lang="en-US" sz="2000" dirty="0"/>
              <a:t> The biggest Want − Have gaps sit on </a:t>
            </a:r>
            <a:r>
              <a:rPr lang="en-US" sz="2000" b="1" dirty="0"/>
              <a:t>Python</a:t>
            </a:r>
            <a:r>
              <a:rPr lang="en-US" sz="2000" dirty="0"/>
              <a:t>, </a:t>
            </a:r>
            <a:r>
              <a:rPr lang="en-US" sz="2000" b="1" dirty="0"/>
              <a:t>TypeScript</a:t>
            </a:r>
            <a:r>
              <a:rPr lang="en-US" sz="2000" dirty="0"/>
              <a:t>, and </a:t>
            </a:r>
            <a:r>
              <a:rPr lang="en-US" sz="2000" b="1" dirty="0"/>
              <a:t>PostgreSQL</a:t>
            </a:r>
            <a:r>
              <a:rPr lang="en-US" sz="2000" dirty="0"/>
              <a:t> =&gt; fastest ROI for upskilling.</a:t>
            </a:r>
          </a:p>
          <a:p>
            <a:r>
              <a:rPr lang="en-US" sz="2000" b="1" dirty="0"/>
              <a:t>Framework reality check:</a:t>
            </a:r>
            <a:r>
              <a:rPr lang="en-US" sz="2000" dirty="0"/>
              <a:t> </a:t>
            </a:r>
            <a:r>
              <a:rPr lang="en-US" sz="2000" b="1" dirty="0"/>
              <a:t>React</a:t>
            </a:r>
            <a:r>
              <a:rPr lang="en-US" sz="2000" dirty="0"/>
              <a:t> and </a:t>
            </a:r>
            <a:r>
              <a:rPr lang="en-US" sz="2000" b="1" dirty="0"/>
              <a:t>Spring Boot</a:t>
            </a:r>
            <a:r>
              <a:rPr lang="en-US" sz="2000" dirty="0"/>
              <a:t> anchor most projects; </a:t>
            </a:r>
            <a:r>
              <a:rPr lang="en-US" sz="2000" b="1" dirty="0"/>
              <a:t>FastAPI/ASP.NET</a:t>
            </a:r>
            <a:r>
              <a:rPr lang="en-US" sz="2000" dirty="0"/>
              <a:t> look like smart second bets.</a:t>
            </a:r>
          </a:p>
          <a:p>
            <a:r>
              <a:rPr lang="en-US" sz="2000" b="1" dirty="0"/>
              <a:t>Cloud pattern:</a:t>
            </a:r>
            <a:r>
              <a:rPr lang="en-US" sz="2000" dirty="0"/>
              <a:t> </a:t>
            </a:r>
            <a:r>
              <a:rPr lang="en-US" sz="2000" b="1" dirty="0"/>
              <a:t>AWS</a:t>
            </a:r>
            <a:r>
              <a:rPr lang="en-US" sz="2000" dirty="0"/>
              <a:t> is the default, </a:t>
            </a:r>
            <a:r>
              <a:rPr lang="en-US" sz="2000" b="1" dirty="0"/>
              <a:t>Azure</a:t>
            </a:r>
            <a:r>
              <a:rPr lang="en-US" sz="2000" dirty="0"/>
              <a:t> second; having “AWS + one other” in the toolkit covers most cases.</a:t>
            </a:r>
          </a:p>
          <a:p>
            <a:r>
              <a:rPr lang="en-US" sz="2000" b="1" dirty="0"/>
              <a:t>Demographics lens:</a:t>
            </a:r>
            <a:r>
              <a:rPr lang="en-US" sz="2000" dirty="0"/>
              <a:t> A young, US-leaning sample helps explain the strong JS/React and AWS presence; results may weight early-career preferences.</a:t>
            </a:r>
          </a:p>
          <a:p>
            <a:r>
              <a:rPr lang="en-US" sz="2000" b="1" dirty="0"/>
              <a:t>So what:</a:t>
            </a:r>
            <a:r>
              <a:rPr lang="en-US" sz="2000" dirty="0"/>
              <a:t> Prioritize one portfolio project in </a:t>
            </a:r>
            <a:r>
              <a:rPr lang="en-US" sz="2000" b="1" dirty="0"/>
              <a:t>Python + PostgreSQL</a:t>
            </a:r>
            <a:r>
              <a:rPr lang="en-US" sz="2000" dirty="0"/>
              <a:t> and one in </a:t>
            </a:r>
            <a:r>
              <a:rPr lang="en-US" sz="2000" b="1" dirty="0"/>
              <a:t>TypeScript/React</a:t>
            </a:r>
            <a:r>
              <a:rPr lang="en-US" sz="2000" dirty="0"/>
              <a:t>; deploy on </a:t>
            </a:r>
            <a:r>
              <a:rPr lang="en-US" sz="2000" b="1" dirty="0"/>
              <a:t>AWS</a:t>
            </a:r>
            <a:r>
              <a:rPr lang="en-US" sz="2000" dirty="0"/>
              <a:t> to match market signals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5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38785-D3D9-7353-6BCF-AD73B571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15" y="468896"/>
            <a:ext cx="7454071" cy="620941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Findings &amp; Implications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18E2-BD98-7E9D-7432-0326849F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302" y="2073349"/>
            <a:ext cx="10412995" cy="4455041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Core today:</a:t>
            </a:r>
            <a:r>
              <a:rPr lang="en-US" sz="2000" dirty="0"/>
              <a:t> JS/TS + HTML/CSS dominate; PostgreSQL/MySQL/SQL Server are the workhorse DBs; React/Spring Boot show up often; AWS leads cloud use.</a:t>
            </a:r>
          </a:p>
          <a:p>
            <a:r>
              <a:rPr lang="en-US" sz="2000" b="1" dirty="0"/>
              <a:t>Where interest is heading:</a:t>
            </a:r>
            <a:r>
              <a:rPr lang="en-US" sz="2000" dirty="0"/>
              <a:t> </a:t>
            </a:r>
            <a:r>
              <a:rPr lang="en-US" sz="2000" b="1" dirty="0"/>
              <a:t>Python</a:t>
            </a:r>
            <a:r>
              <a:rPr lang="en-US" sz="2000" dirty="0"/>
              <a:t> and </a:t>
            </a:r>
            <a:r>
              <a:rPr lang="en-US" sz="2000" b="1" dirty="0"/>
              <a:t>TypeScript</a:t>
            </a:r>
            <a:r>
              <a:rPr lang="en-US" sz="2000" dirty="0"/>
              <a:t> gain momentum; </a:t>
            </a:r>
            <a:r>
              <a:rPr lang="en-US" sz="2000" b="1" dirty="0"/>
              <a:t>PostgreSQL/MongoDB</a:t>
            </a:r>
            <a:r>
              <a:rPr lang="en-US" sz="2000" dirty="0"/>
              <a:t> trend up; cloud-first/managed tools grow.</a:t>
            </a:r>
          </a:p>
          <a:p>
            <a:r>
              <a:rPr lang="en-US" sz="2000" b="1" dirty="0"/>
              <a:t>Skill gaps:</a:t>
            </a:r>
            <a:r>
              <a:rPr lang="en-US" sz="2000" dirty="0"/>
              <a:t> Largest Want − Have on </a:t>
            </a:r>
            <a:r>
              <a:rPr lang="en-US" sz="2000" b="1" dirty="0"/>
              <a:t>Python</a:t>
            </a:r>
            <a:r>
              <a:rPr lang="en-US" sz="2000" dirty="0"/>
              <a:t>, </a:t>
            </a:r>
            <a:r>
              <a:rPr lang="en-US" sz="2000" b="1" dirty="0"/>
              <a:t>TypeScript</a:t>
            </a:r>
            <a:r>
              <a:rPr lang="en-US" sz="2000" dirty="0"/>
              <a:t>, and </a:t>
            </a:r>
            <a:r>
              <a:rPr lang="en-US" sz="2000" b="1" dirty="0"/>
              <a:t>PostgreSQL</a:t>
            </a:r>
            <a:r>
              <a:rPr lang="en-US" sz="2000" dirty="0"/>
              <a:t> =&gt;fastest wins from focused upskilling.</a:t>
            </a:r>
          </a:p>
          <a:p>
            <a:r>
              <a:rPr lang="en-US" sz="2000" b="1" dirty="0"/>
              <a:t>Hiring signal:</a:t>
            </a:r>
            <a:r>
              <a:rPr lang="en-US" sz="2000" dirty="0"/>
              <a:t> Postings favor JS plus one backend (Java/Python/C) with SQL and a major cloud (AWS/Azure).</a:t>
            </a:r>
          </a:p>
          <a:p>
            <a:r>
              <a:rPr lang="en-US" sz="2000" b="1" dirty="0"/>
              <a:t>Implications:</a:t>
            </a:r>
            <a:r>
              <a:rPr lang="en-US" sz="2000" dirty="0"/>
              <a:t> Short term-ship projects in </a:t>
            </a:r>
            <a:r>
              <a:rPr lang="en-US" sz="2000" b="1" dirty="0"/>
              <a:t>Python + PostgreSQL</a:t>
            </a:r>
            <a:r>
              <a:rPr lang="en-US" sz="2000" dirty="0"/>
              <a:t> and </a:t>
            </a:r>
            <a:r>
              <a:rPr lang="en-US" sz="2000" b="1" dirty="0"/>
              <a:t>TypeScript/React</a:t>
            </a:r>
            <a:r>
              <a:rPr lang="en-US" sz="2000" dirty="0"/>
              <a:t> on </a:t>
            </a:r>
            <a:r>
              <a:rPr lang="en-US" sz="2000" b="1" dirty="0"/>
              <a:t>AWS</a:t>
            </a:r>
            <a:r>
              <a:rPr lang="en-US" sz="2000" dirty="0"/>
              <a:t>. Medium term-document when to choose </a:t>
            </a:r>
            <a:r>
              <a:rPr lang="en-US" sz="2000" b="1" dirty="0"/>
              <a:t>PostgreSQL vs MongoDB</a:t>
            </a:r>
            <a:r>
              <a:rPr lang="en-US" sz="2000" dirty="0"/>
              <a:t>. Long </a:t>
            </a:r>
            <a:r>
              <a:rPr lang="en-US" sz="2000" dirty="0" err="1"/>
              <a:t>ter</a:t>
            </a:r>
            <a:r>
              <a:rPr lang="en-US" sz="2000" dirty="0"/>
              <a:t>--track intent vs adoption in the next survey.</a:t>
            </a:r>
          </a:p>
          <a:p>
            <a:r>
              <a:rPr lang="en-US" sz="2000" b="1" dirty="0"/>
              <a:t>Limits &amp; risk:</a:t>
            </a:r>
            <a:r>
              <a:rPr lang="en-US" sz="2000" dirty="0"/>
              <a:t> Self-reported data; intent is not adoption; de-risk with small pilots and measure usage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1E227-D730-C0BE-D91E-753DE539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04" y="512163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B965-FEE7-637C-FF02-6DF51004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/>
              <a:t>What we know now:</a:t>
            </a:r>
            <a:r>
              <a:rPr lang="en-US" sz="2000" dirty="0"/>
              <a:t> JS/TS lead current use; Python is rising; PostgreSQL/MySQL/SQL Server are core; AWS leads cloud use.</a:t>
            </a:r>
          </a:p>
          <a:p>
            <a:r>
              <a:rPr lang="en-US" sz="2000" b="1" dirty="0"/>
              <a:t>What to do next:</a:t>
            </a:r>
            <a:r>
              <a:rPr lang="en-US" sz="2000" dirty="0"/>
              <a:t> Ship two small portfolio projects: (1) Python + PostgreSQL, (2) TypeScript + React on AWS.</a:t>
            </a:r>
          </a:p>
          <a:p>
            <a:r>
              <a:rPr lang="en-US" sz="2000" b="1" dirty="0"/>
              <a:t>Hiring signal:</a:t>
            </a:r>
            <a:r>
              <a:rPr lang="en-US" sz="2000" dirty="0"/>
              <a:t> Most postings ask for JS plus one backend language, SQL, and a major cloud.</a:t>
            </a:r>
          </a:p>
          <a:p>
            <a:r>
              <a:rPr lang="en-US" sz="2000" b="1" dirty="0"/>
              <a:t>Risks and limits:</a:t>
            </a:r>
            <a:r>
              <a:rPr lang="en-US" sz="2000" dirty="0"/>
              <a:t> The survey is self-reported and intent is not adoption. Start with small pilots and measure actual usage.</a:t>
            </a:r>
          </a:p>
          <a:p>
            <a:r>
              <a:rPr lang="en-US" sz="2000" b="1" dirty="0"/>
              <a:t>Closing line:</a:t>
            </a:r>
            <a:r>
              <a:rPr lang="en-US" sz="2000" dirty="0"/>
              <a:t> These choices match both the survey signals and the job market right now.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7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8F172-A9D8-8756-0583-B6624D01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87" y="517284"/>
            <a:ext cx="2414238" cy="1019662"/>
          </a:xfrm>
        </p:spPr>
        <p:txBody>
          <a:bodyPr>
            <a:normAutofit/>
          </a:bodyPr>
          <a:lstStyle/>
          <a:p>
            <a:r>
              <a:rPr lang="en-US" dirty="0"/>
              <a:t>Appendix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7B4D-412E-AACA-9D0F-DBCB623E2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885" y="1630494"/>
            <a:ext cx="9376320" cy="4710222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Extra charts:</a:t>
            </a:r>
            <a:r>
              <a:rPr lang="en-US" sz="2000" dirty="0"/>
              <a:t> Full Top 10 tables not shown in the main slides (languages, databases, platforms, frameworks).</a:t>
            </a:r>
          </a:p>
          <a:p>
            <a:r>
              <a:rPr lang="en-US" sz="2000" b="1" dirty="0"/>
              <a:t>Job postings data:</a:t>
            </a:r>
            <a:r>
              <a:rPr lang="en-US" sz="2000" dirty="0"/>
              <a:t> Table with Technology and Postings used for Slide 10.</a:t>
            </a:r>
          </a:p>
          <a:p>
            <a:r>
              <a:rPr lang="en-US" sz="2000" b="1" dirty="0"/>
              <a:t>Data dictionary:</a:t>
            </a:r>
            <a:r>
              <a:rPr lang="en-US" sz="2000" dirty="0"/>
              <a:t> Brief notes for </a:t>
            </a:r>
            <a:r>
              <a:rPr lang="en-US" sz="2000" dirty="0" err="1"/>
              <a:t>LanguageHaveWorkedWith</a:t>
            </a:r>
            <a:r>
              <a:rPr lang="en-US" sz="2000" dirty="0"/>
              <a:t>, </a:t>
            </a:r>
            <a:r>
              <a:rPr lang="en-US" sz="2000" dirty="0" err="1"/>
              <a:t>LanguageWantToWorkWith</a:t>
            </a:r>
            <a:r>
              <a:rPr lang="en-US" sz="2000" dirty="0"/>
              <a:t>, </a:t>
            </a:r>
            <a:r>
              <a:rPr lang="en-US" sz="2000" dirty="0" err="1"/>
              <a:t>DatabaseHaveWorkedWith</a:t>
            </a:r>
            <a:r>
              <a:rPr lang="en-US" sz="2000" dirty="0"/>
              <a:t>, </a:t>
            </a:r>
            <a:r>
              <a:rPr lang="en-US" sz="2000" dirty="0" err="1"/>
              <a:t>DatabaseWantToWorkWith</a:t>
            </a:r>
            <a:r>
              <a:rPr lang="en-US" sz="2000" dirty="0"/>
              <a:t>.</a:t>
            </a:r>
          </a:p>
          <a:p>
            <a:r>
              <a:rPr lang="en-US" sz="2000" b="1" dirty="0"/>
              <a:t>Method notes:</a:t>
            </a:r>
            <a:r>
              <a:rPr lang="en-US" sz="2000" dirty="0"/>
              <a:t> Filters applied, label cleanup rules, and the Want - Have formula.</a:t>
            </a:r>
          </a:p>
          <a:p>
            <a:r>
              <a:rPr lang="en-US" sz="2000" b="1" dirty="0"/>
              <a:t>Reproducibility:</a:t>
            </a:r>
            <a:r>
              <a:rPr lang="en-US" sz="2000" dirty="0"/>
              <a:t> Tool versions (Python, Pandas, Matplotlib) and the dashboard tool; date of data pull.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9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3899-E05A-77DC-6D19-3E3B47F2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33" y="62097"/>
            <a:ext cx="3983665" cy="971402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05E5-7B9A-2C67-3AC5-287B566E1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33" y="1033499"/>
            <a:ext cx="10933813" cy="56756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Executive Summary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Introduction (Purpose, Audience, Value)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Methodology (Data Sources &amp; Wrangling)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Programming Languages - Current Top 10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Programming Languages - Next-Year Trends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Databases - Current Top 10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Databases - Future Demand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Job Postings(job-postings.xlsx)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Dashboard - Current Technology Usage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Dashboard - Future Technology Trends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Dashboard - Demographics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Insights from Dashboards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Overall Findings &amp; Implications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Conclusion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Appendix </a:t>
            </a:r>
          </a:p>
        </p:txBody>
      </p:sp>
    </p:spTree>
    <p:extLst>
      <p:ext uri="{BB962C8B-B14F-4D97-AF65-F5344CB8AC3E}">
        <p14:creationId xmlns:p14="http://schemas.microsoft.com/office/powerpoint/2010/main" val="235400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E1608-A3E7-B461-D3C4-DA9FAA7C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EC75-E6D8-DC8E-BBE1-24C1509B4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Programming languages (current):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JavaScript/TypeScript lead everyday use in your chart, with C# and Python forming the next tier.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Programming languages (next year):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Intent clusters around Python and modern typed JS (TypeScript); these show the clearest “Want &gt; Have” signal for upskilling.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Databases (current):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PostgreSQL and MySQL dominate, followed by Microsoft SQL Server and MongoDB; SQLite and MariaDB are also visible, with Redis appears in the long tail.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Databases (next year):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Interest continues to favor PostgreSQL/MongoDB and moves toward managed/cloud-friendly options; hands-on experience lags stated intent.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 what: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Prioritize a short learning sprint on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TypeScript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build a small project on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PostgreSQL/MongoDB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close the gap quickly.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1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C1011-97D7-46E4-1F55-848767CD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411F-D4DC-AC54-46D0-909D20B3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Purpose: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Present clear signals from the Stack Overflow Developer Survey to guide what to learn, what to build, and where to focus hiring.</a:t>
            </a:r>
          </a:p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Scope: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Current usage vs. next-year intent for programming languages and databases, plus job-market signals</a:t>
            </a:r>
          </a:p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Audience: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Students and stakeholders in analytics/engineering/product who make training, tooling, and recruiting decisions</a:t>
            </a:r>
          </a:p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Value: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Turn charts into actions-prioritize skills with the </a:t>
            </a:r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largest Want-Have gaps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align projects with roles that show the most postings</a:t>
            </a:r>
          </a:p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Limitations (brief):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Self-reported survey data; sample bias; next-year “intent” is not guaranteed adoption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15216-1250-9CF6-5778-4E870289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C9B5-1E42-DAA2-849A-2052216B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409" y="2174358"/>
            <a:ext cx="9930810" cy="4279605"/>
          </a:xfrm>
        </p:spPr>
        <p:txBody>
          <a:bodyPr anchor="ctr">
            <a:norm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sources: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Stack Overflow Developer Survey (course dataset) and Job-posting.xlsx for role counts. </a:t>
            </a:r>
          </a:p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Cleaning: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Dropped blanks and duplicates, fixed label inconsistencies (e.g., “MS SQL Server” =&gt; “Microsoft SQL Server”), trimmed extra spaces.</a:t>
            </a:r>
          </a:p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Multi-select columns: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Turned the multi-choice fields 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LanguageHaveWorkedWith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LanguageWantToWorkWith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DatabaseHaveWorkedWith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DatabaseWantToWorkWith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into one selection per row so we could count them properly.</a:t>
            </a:r>
          </a:p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we ranked Top 10: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Counted responses, converted to shares (% of respondents), sorted descending, and kept the top ten for each chart.</a:t>
            </a:r>
          </a:p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Gap metric: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each technology we computed Want − Have to spot the biggest upskilling opportunities</a:t>
            </a:r>
          </a:p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postings chart: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Read Job-posting.xlsx and plotted roles in descending order of postings.</a:t>
            </a:r>
          </a:p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Tools: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Prepped data in Python (Pandas/Matplotlib); built dashboards in Cognos/Looker Studio with three tabs (Current, Future, Demographics)</a:t>
            </a:r>
          </a:p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Consistency &amp; fairness: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 kept the same filters, names, and sorting across all charts so the comparisons stay fair and easy to read</a:t>
            </a:r>
          </a:p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Limitations: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This is self-reported survey data from a sample of the community; what people plan to use next year doesn’t always turn into real adoption</a:t>
            </a:r>
          </a:p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8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F7175-8A58-BD0D-FFBA-C4A4B741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Programming Languages (Current Top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33A8D-ED1E-CA9B-359A-46A86F4BF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TypeScript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rank #1 and #2 by current use.</a:t>
            </a:r>
          </a:p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C#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make up the next tier in everyday development.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The rest of the top ten sit in a smaller long tail.</a:t>
            </a:r>
          </a:p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Takeaway: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Keep JS/TS as core skills and maintain working proficiency in C# and Python for backend/data work.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1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6CA6F-F6DC-F67C-40E5-B3B0B4B8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Programming Languages (Next-Year Trends)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4D9F-AF30-736F-0286-00E359E2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041451"/>
            <a:ext cx="8276026" cy="3710345"/>
          </a:xfrm>
        </p:spPr>
        <p:txBody>
          <a:bodyPr anchor="ctr">
            <a:normAutofit/>
          </a:bodyPr>
          <a:lstStyle/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intent: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Python and TypeScript attract the most “want to use next year.’’</a:t>
            </a:r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Momentum: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Python’s interest grows across roles; TypeScript keeps rising with modern JS stacks.</a:t>
            </a:r>
          </a:p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Steady vs softening: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JavaScript stays high and steady; C# sits a bit behind the top cluster for forward intent.</a:t>
            </a:r>
          </a:p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Skill gaps (Want − Have):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Biggest gaps show up for Python and TypeScript-clear targets for upskilling.</a:t>
            </a:r>
          </a:p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Action: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Run a short 2–3  week sprint: one small Python project (data/automation) and one TypeScript project (frontend or API). Add both to the portfolio</a:t>
            </a:r>
          </a:p>
          <a:p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7AA96-78EA-03CA-D10A-664B73B1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Databases (Current Top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C870-1149-BAFB-5659-D777A4B6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PostgreSQL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lead current use.</a:t>
            </a:r>
          </a:p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Microsoft SQL Server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MongoDB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make up the next cluster.</a:t>
            </a:r>
          </a:p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MariaDB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show up for lightweight/embedded or legacy needs;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appears in the long tail.</a:t>
            </a:r>
          </a:p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Takeaway: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Standardize on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PostgreSQL/MySQL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for most workloads; keep playbooks for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SQL Server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MongoDB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where they fit best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7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E4D12-9EB0-5013-AF66-81E17402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Databases (Future Demand)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C1EA-600E-932F-D3C0-A687F246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intent: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PostgreSQL and MongoDB attract the strongest “want to use next year.</a:t>
            </a: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Momentum: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Interest shifts away from purely on-prem toward managed/cloud-friendly databases</a:t>
            </a: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Skill gaps (Want − Have):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Biggest gaps sit with PostgreSQL and MongoDB-prime targets for hands-on practice.</a:t>
            </a: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Spin up a small sandbox-one relational project on PostgreSQL and one document-store project on MongoDB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1940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Stack Overflow Developer Survey: Current Usage, Future Trends &amp; Demographics</vt:lpstr>
      <vt:lpstr>Outline</vt:lpstr>
      <vt:lpstr>Executive Summary</vt:lpstr>
      <vt:lpstr>Introduction</vt:lpstr>
      <vt:lpstr>Methodology</vt:lpstr>
      <vt:lpstr>Programming Languages (Current Top 10)</vt:lpstr>
      <vt:lpstr>Programming Languages (Next-Year Trends)</vt:lpstr>
      <vt:lpstr>Databases (Current Top 10)</vt:lpstr>
      <vt:lpstr>Databases (Future Demand)</vt:lpstr>
      <vt:lpstr>Job Postings by Technology (Descending)</vt:lpstr>
      <vt:lpstr>Methods ↔ Findings Cross-Reference</vt:lpstr>
      <vt:lpstr>Dashboard: Current Technology Usage</vt:lpstr>
      <vt:lpstr>Future Technology Trends</vt:lpstr>
      <vt:lpstr>Dashboard: Demographics </vt:lpstr>
      <vt:lpstr>Insights from Dashboards </vt:lpstr>
      <vt:lpstr>Overall Findings &amp; Implications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kmi</dc:creator>
  <cp:lastModifiedBy>fatima kmi</cp:lastModifiedBy>
  <cp:revision>1</cp:revision>
  <dcterms:created xsi:type="dcterms:W3CDTF">2025-08-29T17:50:19Z</dcterms:created>
  <dcterms:modified xsi:type="dcterms:W3CDTF">2025-08-29T20:59:05Z</dcterms:modified>
</cp:coreProperties>
</file>