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906000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6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2226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03106"/>
            <a:ext cx="8420100" cy="4261203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428637"/>
            <a:ext cx="7429500" cy="2955075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8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7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51647"/>
            <a:ext cx="2135981" cy="103725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651647"/>
            <a:ext cx="6284119" cy="103725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3051410"/>
            <a:ext cx="8543925" cy="5091343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8190919"/>
            <a:ext cx="8543925" cy="267741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3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258233"/>
            <a:ext cx="4210050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58233"/>
            <a:ext cx="4210050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8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651649"/>
            <a:ext cx="8543925" cy="2365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3000409"/>
            <a:ext cx="4190702" cy="147045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4470863"/>
            <a:ext cx="4190702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3000409"/>
            <a:ext cx="4211340" cy="147045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4470863"/>
            <a:ext cx="4211340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9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15975"/>
            <a:ext cx="3194943" cy="2855913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762282"/>
            <a:ext cx="5014913" cy="8698067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671887"/>
            <a:ext cx="3194943" cy="6802626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1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15975"/>
            <a:ext cx="3194943" cy="2855913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762282"/>
            <a:ext cx="5014913" cy="8698067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671887"/>
            <a:ext cx="3194943" cy="6802626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651649"/>
            <a:ext cx="8543925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3258233"/>
            <a:ext cx="8543925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1344322"/>
            <a:ext cx="222885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E4C2-6305-4130-9B32-A779182DC7FF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1344322"/>
            <a:ext cx="3343275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1344322"/>
            <a:ext cx="222885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40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3">
            <a:extLst>
              <a:ext uri="{FF2B5EF4-FFF2-40B4-BE49-F238E27FC236}">
                <a16:creationId xmlns:a16="http://schemas.microsoft.com/office/drawing/2014/main" id="{6D4B61FB-7E17-4470-A139-C839F1D18735}"/>
              </a:ext>
            </a:extLst>
          </p:cNvPr>
          <p:cNvSpPr txBox="1"/>
          <p:nvPr/>
        </p:nvSpPr>
        <p:spPr>
          <a:xfrm rot="16200000">
            <a:off x="696136" y="1162273"/>
            <a:ext cx="1149574" cy="2462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Inputs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47DF5F4-4BD2-4536-A653-96DF231CB8A0}"/>
              </a:ext>
            </a:extLst>
          </p:cNvPr>
          <p:cNvSpPr txBox="1"/>
          <p:nvPr/>
        </p:nvSpPr>
        <p:spPr>
          <a:xfrm rot="16200000">
            <a:off x="2612991" y="1090971"/>
            <a:ext cx="114959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Exploratory Analysis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C2414DC-5FEF-41B0-94FB-52A71FDB7392}"/>
              </a:ext>
            </a:extLst>
          </p:cNvPr>
          <p:cNvGrpSpPr/>
          <p:nvPr/>
        </p:nvGrpSpPr>
        <p:grpSpPr>
          <a:xfrm>
            <a:off x="3394790" y="1176297"/>
            <a:ext cx="5364855" cy="246221"/>
            <a:chOff x="4287990" y="1427542"/>
            <a:chExt cx="4190992" cy="400110"/>
          </a:xfrm>
        </p:grpSpPr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DF804A9-AC48-4FA6-9001-46020AEC86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87990" y="1555244"/>
              <a:ext cx="180000" cy="1474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085AB9E4-74B6-4BD2-87F8-474F29823CF4}"/>
                </a:ext>
              </a:extLst>
            </p:cNvPr>
            <p:cNvSpPr txBox="1"/>
            <p:nvPr/>
          </p:nvSpPr>
          <p:spPr>
            <a:xfrm>
              <a:off x="4473305" y="1427542"/>
              <a:ext cx="4005677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A “2-sided Kolmogorov-Smirnov test” and “distribution similarity scores” determine the G_WTs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4630429B-E5A4-43E6-A61D-6F2F4D477F21}"/>
              </a:ext>
            </a:extLst>
          </p:cNvPr>
          <p:cNvGrpSpPr/>
          <p:nvPr/>
        </p:nvGrpSpPr>
        <p:grpSpPr>
          <a:xfrm>
            <a:off x="1381702" y="716229"/>
            <a:ext cx="1584867" cy="400110"/>
            <a:chOff x="2262584" y="1003876"/>
            <a:chExt cx="1584867" cy="400110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2C530201-2866-42EC-AD7B-C81B5CC856D8}"/>
                </a:ext>
              </a:extLst>
            </p:cNvPr>
            <p:cNvSpPr txBox="1"/>
            <p:nvPr/>
          </p:nvSpPr>
          <p:spPr>
            <a:xfrm>
              <a:off x="2459418" y="1003876"/>
              <a:ext cx="1203128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Predictors </a:t>
              </a:r>
            </a:p>
            <a:p>
              <a:pPr algn="ctr"/>
              <a:r>
                <a:rPr lang="en-GB" sz="1000" dirty="0"/>
                <a:t>forecasts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73EBE7E-71E9-4D2D-9B2F-1383B2C7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2584" y="1203929"/>
              <a:ext cx="180000" cy="5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9288E96-818B-4C45-A1C8-8570418AA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7451" y="1203929"/>
              <a:ext cx="180000" cy="5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EE0040E-520E-46A0-9F1E-8B0A962CE2CB}"/>
              </a:ext>
            </a:extLst>
          </p:cNvPr>
          <p:cNvGrpSpPr/>
          <p:nvPr/>
        </p:nvGrpSpPr>
        <p:grpSpPr>
          <a:xfrm>
            <a:off x="1411340" y="1465398"/>
            <a:ext cx="1568033" cy="400110"/>
            <a:chOff x="2279418" y="1463821"/>
            <a:chExt cx="1568033" cy="400110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BC6DF34-06EB-43BD-BF2F-64759FF1878C}"/>
                </a:ext>
              </a:extLst>
            </p:cNvPr>
            <p:cNvSpPr txBox="1"/>
            <p:nvPr/>
          </p:nvSpPr>
          <p:spPr>
            <a:xfrm>
              <a:off x="2462953" y="1463821"/>
              <a:ext cx="1199775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Rainfall forecasts &amp; observations</a:t>
              </a: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86BEF66-F56E-43C7-8BF0-C1AE522C4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418" y="1663876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9A14E085-5DBE-4881-935E-C1E200EBB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7451" y="1663876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4A6F936-A58B-485C-BD66-8AD043AF151B}"/>
              </a:ext>
            </a:extLst>
          </p:cNvPr>
          <p:cNvGrpSpPr/>
          <p:nvPr/>
        </p:nvGrpSpPr>
        <p:grpSpPr>
          <a:xfrm>
            <a:off x="3394791" y="719858"/>
            <a:ext cx="5364308" cy="251878"/>
            <a:chOff x="4287990" y="1018855"/>
            <a:chExt cx="4190082" cy="246221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C8664F9-D558-4BFA-9D03-1965DAB58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7990" y="1141965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AAD77A4-C975-458D-B8E9-12EE5C3611F8}"/>
                </a:ext>
              </a:extLst>
            </p:cNvPr>
            <p:cNvSpPr txBox="1"/>
            <p:nvPr/>
          </p:nvSpPr>
          <p:spPr>
            <a:xfrm>
              <a:off x="4473306" y="1018855"/>
              <a:ext cx="4004766" cy="2462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Expert elicitation is used to define the predictors hierarchy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BEE28EE-FEDD-400F-BF3A-88C6ECBFFD53}"/>
              </a:ext>
            </a:extLst>
          </p:cNvPr>
          <p:cNvGrpSpPr/>
          <p:nvPr/>
        </p:nvGrpSpPr>
        <p:grpSpPr>
          <a:xfrm>
            <a:off x="3396200" y="1619600"/>
            <a:ext cx="5361989" cy="246221"/>
            <a:chOff x="4289399" y="1765455"/>
            <a:chExt cx="5361989" cy="246221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DBE432A-D0EC-4F3B-9F37-137E229D0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9399" y="1888566"/>
              <a:ext cx="18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D634D590-B708-4ACC-8E79-1089E4F66C82}"/>
                </a:ext>
              </a:extLst>
            </p:cNvPr>
            <p:cNvSpPr txBox="1"/>
            <p:nvPr/>
          </p:nvSpPr>
          <p:spPr>
            <a:xfrm>
              <a:off x="4473306" y="1765455"/>
              <a:ext cx="5178082" cy="2462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Expert elicitation is then applied again to refine the breakpoints of the G_WTs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E3DB949-8344-46AB-870A-C64B5741854B}"/>
              </a:ext>
            </a:extLst>
          </p:cNvPr>
          <p:cNvGrpSpPr/>
          <p:nvPr/>
        </p:nvGrpSpPr>
        <p:grpSpPr>
          <a:xfrm>
            <a:off x="5158387" y="1860171"/>
            <a:ext cx="1959834" cy="576933"/>
            <a:chOff x="5495590" y="2442049"/>
            <a:chExt cx="1959834" cy="576933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17AB43A-E07B-4030-B0A6-DCDE0DDF95DE}"/>
                </a:ext>
              </a:extLst>
            </p:cNvPr>
            <p:cNvCxnSpPr/>
            <p:nvPr/>
          </p:nvCxnSpPr>
          <p:spPr>
            <a:xfrm flipH="1">
              <a:off x="6475507" y="2442049"/>
              <a:ext cx="182" cy="180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C64BEA0F-2F9B-46A1-A58F-5D0EC71017E3}"/>
                </a:ext>
              </a:extLst>
            </p:cNvPr>
            <p:cNvSpPr txBox="1"/>
            <p:nvPr/>
          </p:nvSpPr>
          <p:spPr>
            <a:xfrm>
              <a:off x="5495590" y="2618872"/>
              <a:ext cx="19598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5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solidFill>
                    <a:srgbClr val="FF5050"/>
                  </a:solidFill>
                </a:rPr>
                <a:t>Creating a decision tree with all G_WTs</a:t>
              </a:r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53AB867F-22E9-4B3D-B443-851A9E287442}"/>
              </a:ext>
            </a:extLst>
          </p:cNvPr>
          <p:cNvSpPr txBox="1"/>
          <p:nvPr/>
        </p:nvSpPr>
        <p:spPr>
          <a:xfrm>
            <a:off x="496263" y="119744"/>
            <a:ext cx="40047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5050"/>
                </a:solidFill>
              </a:rPr>
              <a:t>CALIBRATION</a:t>
            </a:r>
          </a:p>
          <a:p>
            <a:r>
              <a:rPr lang="en-GB" sz="1200" b="1" dirty="0">
                <a:solidFill>
                  <a:srgbClr val="FF5050"/>
                </a:solidFill>
              </a:rPr>
              <a:t>(Offline, for each model and model version)</a:t>
            </a:r>
          </a:p>
        </p:txBody>
      </p: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3779B178-3CAF-4403-B37C-5D79A9ECBCDB}"/>
              </a:ext>
            </a:extLst>
          </p:cNvPr>
          <p:cNvSpPr/>
          <p:nvPr/>
        </p:nvSpPr>
        <p:spPr>
          <a:xfrm rot="16200000" flipH="1" flipV="1">
            <a:off x="2079496" y="3049563"/>
            <a:ext cx="137917" cy="192101"/>
          </a:xfrm>
          <a:prstGeom prst="rightArrow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Arrow: Curved Left 287">
            <a:extLst>
              <a:ext uri="{FF2B5EF4-FFF2-40B4-BE49-F238E27FC236}">
                <a16:creationId xmlns:a16="http://schemas.microsoft.com/office/drawing/2014/main" id="{D66BA7B8-0F4D-4CD0-8E04-705422837BEF}"/>
              </a:ext>
            </a:extLst>
          </p:cNvPr>
          <p:cNvSpPr/>
          <p:nvPr/>
        </p:nvSpPr>
        <p:spPr>
          <a:xfrm>
            <a:off x="6108434" y="1014838"/>
            <a:ext cx="298273" cy="1885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289" name="Arrow: Curved Left 288">
            <a:extLst>
              <a:ext uri="{FF2B5EF4-FFF2-40B4-BE49-F238E27FC236}">
                <a16:creationId xmlns:a16="http://schemas.microsoft.com/office/drawing/2014/main" id="{9495319C-D8A6-431D-91BA-61A96B90E83E}"/>
              </a:ext>
            </a:extLst>
          </p:cNvPr>
          <p:cNvSpPr/>
          <p:nvPr/>
        </p:nvSpPr>
        <p:spPr>
          <a:xfrm flipH="1" flipV="1">
            <a:off x="5903143" y="943409"/>
            <a:ext cx="298273" cy="190620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pic>
        <p:nvPicPr>
          <p:cNvPr id="290" name="Picture 289">
            <a:extLst>
              <a:ext uri="{FF2B5EF4-FFF2-40B4-BE49-F238E27FC236}">
                <a16:creationId xmlns:a16="http://schemas.microsoft.com/office/drawing/2014/main" id="{DE27BB4D-DA99-4F9F-B1F8-27134EDF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82" y="2521813"/>
            <a:ext cx="5788110" cy="2757686"/>
          </a:xfrm>
          <a:prstGeom prst="rect">
            <a:avLst/>
          </a:prstGeom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id="{2F485DE0-248C-4837-83C3-7549E295140A}"/>
              </a:ext>
            </a:extLst>
          </p:cNvPr>
          <p:cNvSpPr txBox="1"/>
          <p:nvPr/>
        </p:nvSpPr>
        <p:spPr>
          <a:xfrm>
            <a:off x="6605298" y="3262292"/>
            <a:ext cx="656699" cy="510778"/>
          </a:xfrm>
          <a:prstGeom prst="roundRect">
            <a:avLst>
              <a:gd name="adj" fmla="val 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bg2">
                    <a:lumMod val="25000"/>
                  </a:schemeClr>
                </a:solidFill>
              </a:rPr>
              <a:t>Decision Tree Example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767A2F6D-E002-47C2-8687-0DBC115216DC}"/>
              </a:ext>
            </a:extLst>
          </p:cNvPr>
          <p:cNvGrpSpPr/>
          <p:nvPr/>
        </p:nvGrpSpPr>
        <p:grpSpPr>
          <a:xfrm>
            <a:off x="1418903" y="1876666"/>
            <a:ext cx="1586452" cy="1209533"/>
            <a:chOff x="2515534" y="2571702"/>
            <a:chExt cx="1586452" cy="1209533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777A520A-4DAC-454A-89EF-FFDA7BD85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5645" y="2571702"/>
              <a:ext cx="182" cy="18000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FED3AF1-8C1F-4CBE-9AFE-016D3A37675D}"/>
                </a:ext>
              </a:extLst>
            </p:cNvPr>
            <p:cNvSpPr txBox="1"/>
            <p:nvPr/>
          </p:nvSpPr>
          <p:spPr>
            <a:xfrm>
              <a:off x="2515534" y="2765572"/>
              <a:ext cx="1586452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5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solidFill>
                    <a:srgbClr val="FF5050"/>
                  </a:solidFill>
                </a:rPr>
                <a:t>Establishing the relationship between forecasts and observations</a:t>
              </a:r>
            </a:p>
            <a:p>
              <a:pPr algn="ctr"/>
              <a:r>
                <a:rPr lang="en-GB" sz="1000" b="1" dirty="0">
                  <a:solidFill>
                    <a:srgbClr val="FF5050"/>
                  </a:solidFill>
                </a:rPr>
                <a:t>(FORECAST ERROR RATIO, FER)</a:t>
              </a:r>
            </a:p>
          </p:txBody>
        </p:sp>
      </p:grp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52819AFB-8A98-469E-8581-665F8309A2AB}"/>
              </a:ext>
            </a:extLst>
          </p:cNvPr>
          <p:cNvSpPr/>
          <p:nvPr/>
        </p:nvSpPr>
        <p:spPr>
          <a:xfrm rot="2700000">
            <a:off x="6098076" y="2433083"/>
            <a:ext cx="246220" cy="192102"/>
          </a:xfrm>
          <a:prstGeom prst="rightArrow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82C00A9-5BB2-4EE3-8A7F-91BB140204A3}"/>
              </a:ext>
            </a:extLst>
          </p:cNvPr>
          <p:cNvGrpSpPr/>
          <p:nvPr/>
        </p:nvGrpSpPr>
        <p:grpSpPr>
          <a:xfrm>
            <a:off x="2938763" y="2322081"/>
            <a:ext cx="1498986" cy="509979"/>
            <a:chOff x="-98811" y="544182"/>
            <a:chExt cx="1498986" cy="509979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0137885-16B0-4229-A74A-24C20E299276}"/>
                </a:ext>
              </a:extLst>
            </p:cNvPr>
            <p:cNvSpPr txBox="1"/>
            <p:nvPr/>
          </p:nvSpPr>
          <p:spPr>
            <a:xfrm>
              <a:off x="276225" y="544182"/>
              <a:ext cx="112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O</a:t>
              </a:r>
              <a:r>
                <a:rPr lang="en-GB" sz="1200" b="1" baseline="-25000" dirty="0"/>
                <a:t>point</a:t>
              </a:r>
              <a:r>
                <a:rPr lang="en-GB" sz="1200" b="1" dirty="0"/>
                <a:t> - F</a:t>
              </a:r>
              <a:r>
                <a:rPr lang="en-GB" sz="1200" b="1" baseline="-25000" dirty="0"/>
                <a:t>gridCAL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28D8EF6-1E48-40A1-B44C-9C5306E33730}"/>
                </a:ext>
              </a:extLst>
            </p:cNvPr>
            <p:cNvSpPr txBox="1"/>
            <p:nvPr/>
          </p:nvSpPr>
          <p:spPr>
            <a:xfrm>
              <a:off x="269343" y="777162"/>
              <a:ext cx="1130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/>
                <a:t>F</a:t>
              </a:r>
              <a:r>
                <a:rPr lang="en-GB" sz="1200" b="1" baseline="-25000" dirty="0"/>
                <a:t>gridCAL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3297ADB-CA13-432F-AFEA-1E024F114222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3" y="811374"/>
              <a:ext cx="7618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10A9D37B-5E8B-4F91-A940-AB118C8E716D}"/>
                </a:ext>
              </a:extLst>
            </p:cNvPr>
            <p:cNvSpPr txBox="1"/>
            <p:nvPr/>
          </p:nvSpPr>
          <p:spPr>
            <a:xfrm>
              <a:off x="-98811" y="658823"/>
              <a:ext cx="60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b="1" dirty="0"/>
                <a:t>FER = </a:t>
              </a:r>
              <a:endParaRPr lang="en-GB" sz="1200" b="1" baseline="-25000" dirty="0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09AC7DE9-C89C-4993-B6FC-8E3CB043CEF7}"/>
              </a:ext>
            </a:extLst>
          </p:cNvPr>
          <p:cNvGrpSpPr/>
          <p:nvPr/>
        </p:nvGrpSpPr>
        <p:grpSpPr>
          <a:xfrm>
            <a:off x="-89304" y="3290913"/>
            <a:ext cx="4103536" cy="2753624"/>
            <a:chOff x="-748767" y="3045318"/>
            <a:chExt cx="4103536" cy="2753624"/>
          </a:xfrm>
        </p:grpSpPr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CE02D8E7-DA1E-4965-8949-8882263B0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79"/>
            <a:stretch/>
          </p:blipFill>
          <p:spPr>
            <a:xfrm>
              <a:off x="-363537" y="3256837"/>
              <a:ext cx="3676858" cy="2359773"/>
            </a:xfrm>
            <a:prstGeom prst="rect">
              <a:avLst/>
            </a:prstGeom>
            <a:ln>
              <a:noFill/>
            </a:ln>
          </p:spPr>
        </p:pic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0D0EE5B-F9F6-4793-815C-785C58D1F894}"/>
                </a:ext>
              </a:extLst>
            </p:cNvPr>
            <p:cNvSpPr txBox="1"/>
            <p:nvPr/>
          </p:nvSpPr>
          <p:spPr>
            <a:xfrm>
              <a:off x="885696" y="3918663"/>
              <a:ext cx="173552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OBS wetter FC</a:t>
              </a:r>
            </a:p>
            <a:p>
              <a:r>
                <a:rPr lang="en-GB" sz="800" dirty="0"/>
                <a:t>UNDERESTIMATION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6A55874-0D0D-4749-9E8E-3D28890F6F30}"/>
                </a:ext>
              </a:extLst>
            </p:cNvPr>
            <p:cNvSpPr txBox="1"/>
            <p:nvPr/>
          </p:nvSpPr>
          <p:spPr>
            <a:xfrm>
              <a:off x="-122781" y="3919188"/>
              <a:ext cx="96213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OBS drier FC</a:t>
              </a:r>
            </a:p>
            <a:p>
              <a:pPr algn="r"/>
              <a:r>
                <a:rPr lang="en-GB" sz="800" dirty="0"/>
                <a:t>OVERESTIMATION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2911911E-1B54-4342-ABB9-541814933D9D}"/>
                </a:ext>
              </a:extLst>
            </p:cNvPr>
            <p:cNvSpPr txBox="1"/>
            <p:nvPr/>
          </p:nvSpPr>
          <p:spPr>
            <a:xfrm>
              <a:off x="255842" y="3410724"/>
              <a:ext cx="1219050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OBS within ± 25% of FC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F27F222B-E0B4-45D1-B694-8236E7CFB10D}"/>
                </a:ext>
              </a:extLst>
            </p:cNvPr>
            <p:cNvSpPr txBox="1"/>
            <p:nvPr/>
          </p:nvSpPr>
          <p:spPr>
            <a:xfrm>
              <a:off x="1783497" y="4560516"/>
              <a:ext cx="136691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OBS 3 or more times wetter than FC. Higher risk of FF, depending on TP values.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6A8A3E6-6A82-45FE-938C-33B85791C2A0}"/>
                </a:ext>
              </a:extLst>
            </p:cNvPr>
            <p:cNvSpPr/>
            <p:nvPr/>
          </p:nvSpPr>
          <p:spPr>
            <a:xfrm>
              <a:off x="-46581" y="4714496"/>
              <a:ext cx="171450" cy="505795"/>
            </a:xfrm>
            <a:prstGeom prst="rect">
              <a:avLst/>
            </a:prstGeom>
            <a:solidFill>
              <a:srgbClr val="00966F"/>
            </a:solidFill>
            <a:ln w="3175">
              <a:solidFill>
                <a:srgbClr val="0086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6F5B18C-62E2-4A2F-A272-12328AC2253C}"/>
                </a:ext>
              </a:extLst>
            </p:cNvPr>
            <p:cNvSpPr txBox="1"/>
            <p:nvPr/>
          </p:nvSpPr>
          <p:spPr>
            <a:xfrm>
              <a:off x="-154207" y="4240458"/>
              <a:ext cx="1016733" cy="215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OBS=0 when TP&gt;=1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4F9659F-CEF3-4D74-9ABC-4EDCF2349B70}"/>
                </a:ext>
              </a:extLst>
            </p:cNvPr>
            <p:cNvSpPr txBox="1"/>
            <p:nvPr/>
          </p:nvSpPr>
          <p:spPr>
            <a:xfrm>
              <a:off x="-197053" y="3045318"/>
              <a:ext cx="34366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Mapping Function (MF) for all cases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38FB7C78-7825-4E18-B8B8-E7531005CD06}"/>
                </a:ext>
              </a:extLst>
            </p:cNvPr>
            <p:cNvSpPr/>
            <p:nvPr/>
          </p:nvSpPr>
          <p:spPr>
            <a:xfrm>
              <a:off x="-628439" y="5246994"/>
              <a:ext cx="3983208" cy="371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A8E35E8-6DB1-4EED-B515-E49FF2A0EBE3}"/>
                </a:ext>
              </a:extLst>
            </p:cNvPr>
            <p:cNvSpPr txBox="1"/>
            <p:nvPr/>
          </p:nvSpPr>
          <p:spPr>
            <a:xfrm rot="-2700000">
              <a:off x="-748767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-1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E5FCCEE-D2DD-4A49-A548-0CB85FDE544E}"/>
                </a:ext>
              </a:extLst>
            </p:cNvPr>
            <p:cNvSpPr txBox="1"/>
            <p:nvPr/>
          </p:nvSpPr>
          <p:spPr>
            <a:xfrm rot="-2700000">
              <a:off x="-527184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-1 to -0.75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541562D9-1FF4-429E-A765-6E1F7021C0F5}"/>
                </a:ext>
              </a:extLst>
            </p:cNvPr>
            <p:cNvSpPr txBox="1"/>
            <p:nvPr/>
          </p:nvSpPr>
          <p:spPr>
            <a:xfrm rot="-2700000">
              <a:off x="-304326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-0.75 to -0.5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AF53163D-F18C-48EC-8D1B-43C11EB528A9}"/>
                </a:ext>
              </a:extLst>
            </p:cNvPr>
            <p:cNvSpPr txBox="1"/>
            <p:nvPr/>
          </p:nvSpPr>
          <p:spPr>
            <a:xfrm rot="-2700000">
              <a:off x="-91544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-0.5 to -0.25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D5C270D-9184-4AE6-9B55-1627BE4A49CC}"/>
                </a:ext>
              </a:extLst>
            </p:cNvPr>
            <p:cNvSpPr txBox="1"/>
            <p:nvPr/>
          </p:nvSpPr>
          <p:spPr>
            <a:xfrm rot="-2700000">
              <a:off x="126981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-0.25 to 0.25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60B3024-805F-4C61-9798-C8756BF47F70}"/>
                </a:ext>
              </a:extLst>
            </p:cNvPr>
            <p:cNvSpPr txBox="1"/>
            <p:nvPr/>
          </p:nvSpPr>
          <p:spPr>
            <a:xfrm rot="-2700000">
              <a:off x="335984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0.25 to 0.5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9E583A5-5500-4C53-83EF-760C4C640722}"/>
                </a:ext>
              </a:extLst>
            </p:cNvPr>
            <p:cNvSpPr txBox="1"/>
            <p:nvPr/>
          </p:nvSpPr>
          <p:spPr>
            <a:xfrm rot="-2700000">
              <a:off x="544986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0.5 to 0.75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013027AD-111D-4C07-BE73-8F73C79D1437}"/>
                </a:ext>
              </a:extLst>
            </p:cNvPr>
            <p:cNvSpPr txBox="1"/>
            <p:nvPr/>
          </p:nvSpPr>
          <p:spPr>
            <a:xfrm rot="-2700000">
              <a:off x="763511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0.75 to 1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55EA5DF2-4C8D-4DCD-B4F1-5C1213DBAE48}"/>
                </a:ext>
              </a:extLst>
            </p:cNvPr>
            <p:cNvSpPr txBox="1"/>
            <p:nvPr/>
          </p:nvSpPr>
          <p:spPr>
            <a:xfrm rot="-2700000">
              <a:off x="971825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 to 1.5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1CE513B-F160-474B-A5C8-6192A34B9763}"/>
                </a:ext>
              </a:extLst>
            </p:cNvPr>
            <p:cNvSpPr txBox="1"/>
            <p:nvPr/>
          </p:nvSpPr>
          <p:spPr>
            <a:xfrm rot="-2700000">
              <a:off x="1190351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1.5 to 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2672B2C-8AE6-4FBF-BC16-0BDA2F262E00}"/>
                </a:ext>
              </a:extLst>
            </p:cNvPr>
            <p:cNvSpPr txBox="1"/>
            <p:nvPr/>
          </p:nvSpPr>
          <p:spPr>
            <a:xfrm rot="-2700000">
              <a:off x="1399352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 to 3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3D890B-A3C8-475E-92D4-CE57D03352D2}"/>
                </a:ext>
              </a:extLst>
            </p:cNvPr>
            <p:cNvSpPr txBox="1"/>
            <p:nvPr/>
          </p:nvSpPr>
          <p:spPr>
            <a:xfrm rot="-2700000">
              <a:off x="1617190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3 to 5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2E19FAA-88A7-46B4-8E0B-F81BDDDC2EBF}"/>
                </a:ext>
              </a:extLst>
            </p:cNvPr>
            <p:cNvSpPr txBox="1"/>
            <p:nvPr/>
          </p:nvSpPr>
          <p:spPr>
            <a:xfrm rot="-2700000">
              <a:off x="1817335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5 to 10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BE5AC55E-1818-473F-95A9-CBA92F9E20EB}"/>
                </a:ext>
              </a:extLst>
            </p:cNvPr>
            <p:cNvSpPr txBox="1"/>
            <p:nvPr/>
          </p:nvSpPr>
          <p:spPr>
            <a:xfrm rot="-2700000">
              <a:off x="2045316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 to 25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54CB133-E2CF-406B-A8A9-19CA06CB31EC}"/>
                </a:ext>
              </a:extLst>
            </p:cNvPr>
            <p:cNvSpPr txBox="1"/>
            <p:nvPr/>
          </p:nvSpPr>
          <p:spPr>
            <a:xfrm rot="-2700000">
              <a:off x="2273298" y="5477214"/>
              <a:ext cx="10167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&lt;25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423BC70-246A-4487-AFA6-9E4DB66087C2}"/>
                </a:ext>
              </a:extLst>
            </p:cNvPr>
            <p:cNvSpPr txBox="1"/>
            <p:nvPr/>
          </p:nvSpPr>
          <p:spPr>
            <a:xfrm>
              <a:off x="-173727" y="5583498"/>
              <a:ext cx="344685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FER values [-]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FB17ECB-364E-40AA-8E30-2585469407C4}"/>
                </a:ext>
              </a:extLst>
            </p:cNvPr>
            <p:cNvSpPr/>
            <p:nvPr/>
          </p:nvSpPr>
          <p:spPr>
            <a:xfrm>
              <a:off x="-426078" y="3225837"/>
              <a:ext cx="229026" cy="2304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18DE0BFB-134B-431D-80B8-52E5B82A1706}"/>
                </a:ext>
              </a:extLst>
            </p:cNvPr>
            <p:cNvSpPr txBox="1"/>
            <p:nvPr/>
          </p:nvSpPr>
          <p:spPr>
            <a:xfrm>
              <a:off x="-476059" y="5128568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0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44979FA-9E8B-4E4E-AD54-1BB6376BFD9D}"/>
                </a:ext>
              </a:extLst>
            </p:cNvPr>
            <p:cNvSpPr txBox="1"/>
            <p:nvPr/>
          </p:nvSpPr>
          <p:spPr>
            <a:xfrm>
              <a:off x="-468889" y="4926232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CE79A6C3-F979-4179-9CA8-616A7B4D4A06}"/>
                </a:ext>
              </a:extLst>
            </p:cNvPr>
            <p:cNvSpPr txBox="1"/>
            <p:nvPr/>
          </p:nvSpPr>
          <p:spPr>
            <a:xfrm>
              <a:off x="-468889" y="4738388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4C977E51-6ECB-44C6-B6BB-C2DF6872211D}"/>
                </a:ext>
              </a:extLst>
            </p:cNvPr>
            <p:cNvSpPr txBox="1"/>
            <p:nvPr/>
          </p:nvSpPr>
          <p:spPr>
            <a:xfrm>
              <a:off x="-468889" y="4539292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30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837B3902-8C4A-4515-A770-F53B54A90812}"/>
                </a:ext>
              </a:extLst>
            </p:cNvPr>
            <p:cNvSpPr txBox="1"/>
            <p:nvPr/>
          </p:nvSpPr>
          <p:spPr>
            <a:xfrm>
              <a:off x="-468889" y="4347566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40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B8601F38-0A7D-4690-8D43-7F70A6EF83CC}"/>
                </a:ext>
              </a:extLst>
            </p:cNvPr>
            <p:cNvSpPr txBox="1"/>
            <p:nvPr/>
          </p:nvSpPr>
          <p:spPr>
            <a:xfrm>
              <a:off x="-468889" y="4145748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50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EB82750-7ED2-4EC7-B1A8-1E20D7264C8E}"/>
                </a:ext>
              </a:extLst>
            </p:cNvPr>
            <p:cNvSpPr txBox="1"/>
            <p:nvPr/>
          </p:nvSpPr>
          <p:spPr>
            <a:xfrm>
              <a:off x="-468889" y="3957904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60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312D3BD-2B8F-4E6B-ACFD-EC6F25580B3A}"/>
                </a:ext>
              </a:extLst>
            </p:cNvPr>
            <p:cNvSpPr txBox="1"/>
            <p:nvPr/>
          </p:nvSpPr>
          <p:spPr>
            <a:xfrm>
              <a:off x="-468889" y="3758808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70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B01DC57-9B25-4986-94D0-91E42C750357}"/>
                </a:ext>
              </a:extLst>
            </p:cNvPr>
            <p:cNvSpPr txBox="1"/>
            <p:nvPr/>
          </p:nvSpPr>
          <p:spPr>
            <a:xfrm>
              <a:off x="-468889" y="3546132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80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29013F2F-19A1-4766-82CE-8960B12EB873}"/>
                </a:ext>
              </a:extLst>
            </p:cNvPr>
            <p:cNvSpPr txBox="1"/>
            <p:nvPr/>
          </p:nvSpPr>
          <p:spPr>
            <a:xfrm>
              <a:off x="-468889" y="3344314"/>
              <a:ext cx="3289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90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56A990-8C86-4EC9-89F5-446C528A2010}"/>
                </a:ext>
              </a:extLst>
            </p:cNvPr>
            <p:cNvSpPr txBox="1"/>
            <p:nvPr/>
          </p:nvSpPr>
          <p:spPr>
            <a:xfrm>
              <a:off x="-513305" y="3156470"/>
              <a:ext cx="37340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100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09EEB37D-0B81-4113-AB5C-76EA5516A82D}"/>
                </a:ext>
              </a:extLst>
            </p:cNvPr>
            <p:cNvSpPr txBox="1"/>
            <p:nvPr/>
          </p:nvSpPr>
          <p:spPr>
            <a:xfrm rot="16200000">
              <a:off x="-1427437" y="4146140"/>
              <a:ext cx="19839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Probabilities [%]</a:t>
              </a:r>
            </a:p>
          </p:txBody>
        </p:sp>
      </p:grpSp>
      <p:sp>
        <p:nvSpPr>
          <p:cNvPr id="340" name="Arrow: Curved Left 339">
            <a:extLst>
              <a:ext uri="{FF2B5EF4-FFF2-40B4-BE49-F238E27FC236}">
                <a16:creationId xmlns:a16="http://schemas.microsoft.com/office/drawing/2014/main" id="{6E73D7E0-FD59-41A1-8570-602AFEAB606B}"/>
              </a:ext>
            </a:extLst>
          </p:cNvPr>
          <p:cNvSpPr/>
          <p:nvPr/>
        </p:nvSpPr>
        <p:spPr>
          <a:xfrm>
            <a:off x="6108434" y="1456313"/>
            <a:ext cx="298273" cy="1885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341" name="Arrow: Curved Left 340">
            <a:extLst>
              <a:ext uri="{FF2B5EF4-FFF2-40B4-BE49-F238E27FC236}">
                <a16:creationId xmlns:a16="http://schemas.microsoft.com/office/drawing/2014/main" id="{FC0B7E3F-1CB6-4D65-ABDF-9AFC745494F7}"/>
              </a:ext>
            </a:extLst>
          </p:cNvPr>
          <p:cNvSpPr/>
          <p:nvPr/>
        </p:nvSpPr>
        <p:spPr>
          <a:xfrm flipH="1" flipV="1">
            <a:off x="5903143" y="1384884"/>
            <a:ext cx="298273" cy="190620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pic>
        <p:nvPicPr>
          <p:cNvPr id="343" name="Graphic 342" descr="Earth globe Americas">
            <a:extLst>
              <a:ext uri="{FF2B5EF4-FFF2-40B4-BE49-F238E27FC236}">
                <a16:creationId xmlns:a16="http://schemas.microsoft.com/office/drawing/2014/main" id="{6B20DF70-13E4-48CE-8F98-F2BC3206F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49" y="6273791"/>
            <a:ext cx="396000" cy="396000"/>
          </a:xfrm>
          <a:prstGeom prst="rect">
            <a:avLst/>
          </a:prstGeom>
        </p:spPr>
      </p:pic>
      <p:sp>
        <p:nvSpPr>
          <p:cNvPr id="345" name="TextBox 344">
            <a:extLst>
              <a:ext uri="{FF2B5EF4-FFF2-40B4-BE49-F238E27FC236}">
                <a16:creationId xmlns:a16="http://schemas.microsoft.com/office/drawing/2014/main" id="{12BAB134-B936-4D65-84F8-FC92AD9878E0}"/>
              </a:ext>
            </a:extLst>
          </p:cNvPr>
          <p:cNvSpPr txBox="1"/>
          <p:nvPr/>
        </p:nvSpPr>
        <p:spPr>
          <a:xfrm>
            <a:off x="1150519" y="7980183"/>
            <a:ext cx="30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+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ABDBB57-9326-4869-AF96-CC98B8744ECF}"/>
              </a:ext>
            </a:extLst>
          </p:cNvPr>
          <p:cNvSpPr txBox="1"/>
          <p:nvPr/>
        </p:nvSpPr>
        <p:spPr>
          <a:xfrm>
            <a:off x="2191482" y="7980183"/>
            <a:ext cx="30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+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D148ECE-49C0-4618-902E-2A1CAE52EDF8}"/>
              </a:ext>
            </a:extLst>
          </p:cNvPr>
          <p:cNvSpPr txBox="1"/>
          <p:nvPr/>
        </p:nvSpPr>
        <p:spPr>
          <a:xfrm>
            <a:off x="3232445" y="7980183"/>
            <a:ext cx="30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+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30350E1-C4A5-4BD3-90D1-4EF1823FB5CC}"/>
              </a:ext>
            </a:extLst>
          </p:cNvPr>
          <p:cNvSpPr txBox="1"/>
          <p:nvPr/>
        </p:nvSpPr>
        <p:spPr>
          <a:xfrm>
            <a:off x="4245350" y="7960252"/>
            <a:ext cx="68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+ … =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95D94303-D654-4593-869D-219DA4EDC35B}"/>
              </a:ext>
            </a:extLst>
          </p:cNvPr>
          <p:cNvSpPr txBox="1"/>
          <p:nvPr/>
        </p:nvSpPr>
        <p:spPr>
          <a:xfrm>
            <a:off x="828546" y="7113204"/>
            <a:ext cx="3032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A3EFA"/>
                </a:solidFill>
                <a:latin typeface="Agency FB" panose="020B0503020202020204" pitchFamily="34" charset="0"/>
              </a:rPr>
              <a:t>Point rainfall forecast distribution for one ENS member, at a grid-box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9C4C565-5C1D-4DC3-B2F5-D0BA0CF24B37}"/>
              </a:ext>
            </a:extLst>
          </p:cNvPr>
          <p:cNvSpPr txBox="1"/>
          <p:nvPr/>
        </p:nvSpPr>
        <p:spPr>
          <a:xfrm>
            <a:off x="1244300" y="7237188"/>
            <a:ext cx="2200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latin typeface="Agency FB" panose="020B0503020202020204" pitchFamily="34" charset="0"/>
              </a:rPr>
              <a:t>ENS forecast, at a grid-box 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0606134-0B0A-44A5-B88D-3A247A991E47}"/>
              </a:ext>
            </a:extLst>
          </p:cNvPr>
          <p:cNvSpPr txBox="1"/>
          <p:nvPr/>
        </p:nvSpPr>
        <p:spPr>
          <a:xfrm>
            <a:off x="399730" y="7621055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7030A0"/>
                </a:solidFill>
              </a:rPr>
              <a:t>ENS Memb. 1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38A60D49-1AE9-4E90-B6AC-5C792C3D5142}"/>
              </a:ext>
            </a:extLst>
          </p:cNvPr>
          <p:cNvSpPr txBox="1"/>
          <p:nvPr/>
        </p:nvSpPr>
        <p:spPr>
          <a:xfrm>
            <a:off x="1390567" y="7621055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7030A0"/>
                </a:solidFill>
              </a:rPr>
              <a:t>ENS Memb. 2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972E635-7A19-42C8-AE98-6BD01DE7AE44}"/>
              </a:ext>
            </a:extLst>
          </p:cNvPr>
          <p:cNvSpPr txBox="1"/>
          <p:nvPr/>
        </p:nvSpPr>
        <p:spPr>
          <a:xfrm>
            <a:off x="2483669" y="7621055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7030A0"/>
                </a:solidFill>
              </a:rPr>
              <a:t>ENS Memb. 3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759080A-757D-42A6-9362-3E7F2B641553}"/>
              </a:ext>
            </a:extLst>
          </p:cNvPr>
          <p:cNvSpPr txBox="1"/>
          <p:nvPr/>
        </p:nvSpPr>
        <p:spPr>
          <a:xfrm>
            <a:off x="3534366" y="7621055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7030A0"/>
                </a:solidFill>
              </a:rPr>
              <a:t>ENS Memb. 4</a:t>
            </a:r>
          </a:p>
        </p:txBody>
      </p:sp>
      <p:sp>
        <p:nvSpPr>
          <p:cNvPr id="355" name="Left Brace 354">
            <a:extLst>
              <a:ext uri="{FF2B5EF4-FFF2-40B4-BE49-F238E27FC236}">
                <a16:creationId xmlns:a16="http://schemas.microsoft.com/office/drawing/2014/main" id="{09EA9227-F666-40BC-BF51-3A2AE638241F}"/>
              </a:ext>
            </a:extLst>
          </p:cNvPr>
          <p:cNvSpPr/>
          <p:nvPr/>
        </p:nvSpPr>
        <p:spPr>
          <a:xfrm rot="5400000">
            <a:off x="2209839" y="5674140"/>
            <a:ext cx="269823" cy="3909710"/>
          </a:xfrm>
          <a:prstGeom prst="leftBrace">
            <a:avLst>
              <a:gd name="adj1" fmla="val 79812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70388CF6-1C1F-497A-8BE2-5B49C4CA6BD8}"/>
              </a:ext>
            </a:extLst>
          </p:cNvPr>
          <p:cNvSpPr/>
          <p:nvPr/>
        </p:nvSpPr>
        <p:spPr>
          <a:xfrm>
            <a:off x="389896" y="7837748"/>
            <a:ext cx="770397" cy="6156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8F66D639-F447-44C0-BEA7-14570A484BC7}"/>
              </a:ext>
            </a:extLst>
          </p:cNvPr>
          <p:cNvSpPr/>
          <p:nvPr/>
        </p:nvSpPr>
        <p:spPr>
          <a:xfrm>
            <a:off x="381870" y="8002775"/>
            <a:ext cx="521623" cy="450651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518984 w 691978"/>
              <a:gd name="connsiteY5" fmla="*/ 363437 h 454054"/>
              <a:gd name="connsiteX6" fmla="*/ 691978 w 691978"/>
              <a:gd name="connsiteY6" fmla="*/ 454054 h 454054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395417 w 691978"/>
              <a:gd name="connsiteY5" fmla="*/ 363437 h 454054"/>
              <a:gd name="connsiteX6" fmla="*/ 691978 w 691978"/>
              <a:gd name="connsiteY6" fmla="*/ 454054 h 454054"/>
              <a:gd name="connsiteX0" fmla="*/ 0 w 527221"/>
              <a:gd name="connsiteY0" fmla="*/ 256345 h 470529"/>
              <a:gd name="connsiteX1" fmla="*/ 49427 w 527221"/>
              <a:gd name="connsiteY1" fmla="*/ 132778 h 470529"/>
              <a:gd name="connsiteX2" fmla="*/ 131805 w 527221"/>
              <a:gd name="connsiteY2" fmla="*/ 9210 h 470529"/>
              <a:gd name="connsiteX3" fmla="*/ 247135 w 527221"/>
              <a:gd name="connsiteY3" fmla="*/ 33924 h 470529"/>
              <a:gd name="connsiteX4" fmla="*/ 313037 w 527221"/>
              <a:gd name="connsiteY4" fmla="*/ 231632 h 470529"/>
              <a:gd name="connsiteX5" fmla="*/ 395417 w 527221"/>
              <a:gd name="connsiteY5" fmla="*/ 363437 h 470529"/>
              <a:gd name="connsiteX6" fmla="*/ 527221 w 527221"/>
              <a:gd name="connsiteY6" fmla="*/ 470529 h 470529"/>
              <a:gd name="connsiteX0" fmla="*/ 0 w 527221"/>
              <a:gd name="connsiteY0" fmla="*/ 331024 h 545208"/>
              <a:gd name="connsiteX1" fmla="*/ 49427 w 527221"/>
              <a:gd name="connsiteY1" fmla="*/ 207457 h 545208"/>
              <a:gd name="connsiteX2" fmla="*/ 131805 w 527221"/>
              <a:gd name="connsiteY2" fmla="*/ 83889 h 545208"/>
              <a:gd name="connsiteX3" fmla="*/ 238897 w 527221"/>
              <a:gd name="connsiteY3" fmla="*/ 9749 h 545208"/>
              <a:gd name="connsiteX4" fmla="*/ 313037 w 527221"/>
              <a:gd name="connsiteY4" fmla="*/ 306311 h 545208"/>
              <a:gd name="connsiteX5" fmla="*/ 395417 w 527221"/>
              <a:gd name="connsiteY5" fmla="*/ 438116 h 545208"/>
              <a:gd name="connsiteX6" fmla="*/ 527221 w 527221"/>
              <a:gd name="connsiteY6" fmla="*/ 545208 h 545208"/>
              <a:gd name="connsiteX0" fmla="*/ 0 w 527221"/>
              <a:gd name="connsiteY0" fmla="*/ 337521 h 551705"/>
              <a:gd name="connsiteX1" fmla="*/ 49427 w 527221"/>
              <a:gd name="connsiteY1" fmla="*/ 213954 h 551705"/>
              <a:gd name="connsiteX2" fmla="*/ 131805 w 527221"/>
              <a:gd name="connsiteY2" fmla="*/ 57435 h 551705"/>
              <a:gd name="connsiteX3" fmla="*/ 238897 w 527221"/>
              <a:gd name="connsiteY3" fmla="*/ 16246 h 551705"/>
              <a:gd name="connsiteX4" fmla="*/ 313037 w 527221"/>
              <a:gd name="connsiteY4" fmla="*/ 312808 h 551705"/>
              <a:gd name="connsiteX5" fmla="*/ 395417 w 527221"/>
              <a:gd name="connsiteY5" fmla="*/ 444613 h 551705"/>
              <a:gd name="connsiteX6" fmla="*/ 527221 w 527221"/>
              <a:gd name="connsiteY6" fmla="*/ 551705 h 551705"/>
              <a:gd name="connsiteX0" fmla="*/ 0 w 527221"/>
              <a:gd name="connsiteY0" fmla="*/ 337521 h 535230"/>
              <a:gd name="connsiteX1" fmla="*/ 49427 w 527221"/>
              <a:gd name="connsiteY1" fmla="*/ 213954 h 535230"/>
              <a:gd name="connsiteX2" fmla="*/ 131805 w 527221"/>
              <a:gd name="connsiteY2" fmla="*/ 57435 h 535230"/>
              <a:gd name="connsiteX3" fmla="*/ 238897 w 527221"/>
              <a:gd name="connsiteY3" fmla="*/ 16246 h 535230"/>
              <a:gd name="connsiteX4" fmla="*/ 313037 w 527221"/>
              <a:gd name="connsiteY4" fmla="*/ 312808 h 535230"/>
              <a:gd name="connsiteX5" fmla="*/ 395417 w 527221"/>
              <a:gd name="connsiteY5" fmla="*/ 444613 h 535230"/>
              <a:gd name="connsiteX6" fmla="*/ 527221 w 527221"/>
              <a:gd name="connsiteY6" fmla="*/ 535230 h 535230"/>
              <a:gd name="connsiteX0" fmla="*/ 0 w 527221"/>
              <a:gd name="connsiteY0" fmla="*/ 338939 h 536648"/>
              <a:gd name="connsiteX1" fmla="*/ 90617 w 527221"/>
              <a:gd name="connsiteY1" fmla="*/ 264799 h 536648"/>
              <a:gd name="connsiteX2" fmla="*/ 131805 w 527221"/>
              <a:gd name="connsiteY2" fmla="*/ 58853 h 536648"/>
              <a:gd name="connsiteX3" fmla="*/ 238897 w 527221"/>
              <a:gd name="connsiteY3" fmla="*/ 17664 h 536648"/>
              <a:gd name="connsiteX4" fmla="*/ 313037 w 527221"/>
              <a:gd name="connsiteY4" fmla="*/ 314226 h 536648"/>
              <a:gd name="connsiteX5" fmla="*/ 395417 w 527221"/>
              <a:gd name="connsiteY5" fmla="*/ 446031 h 536648"/>
              <a:gd name="connsiteX6" fmla="*/ 527221 w 527221"/>
              <a:gd name="connsiteY6" fmla="*/ 536648 h 536648"/>
              <a:gd name="connsiteX0" fmla="*/ 0 w 510746"/>
              <a:gd name="connsiteY0" fmla="*/ 421318 h 536648"/>
              <a:gd name="connsiteX1" fmla="*/ 74142 w 510746"/>
              <a:gd name="connsiteY1" fmla="*/ 264799 h 536648"/>
              <a:gd name="connsiteX2" fmla="*/ 115330 w 510746"/>
              <a:gd name="connsiteY2" fmla="*/ 58853 h 536648"/>
              <a:gd name="connsiteX3" fmla="*/ 222422 w 510746"/>
              <a:gd name="connsiteY3" fmla="*/ 17664 h 536648"/>
              <a:gd name="connsiteX4" fmla="*/ 296562 w 510746"/>
              <a:gd name="connsiteY4" fmla="*/ 314226 h 536648"/>
              <a:gd name="connsiteX5" fmla="*/ 378942 w 510746"/>
              <a:gd name="connsiteY5" fmla="*/ 446031 h 536648"/>
              <a:gd name="connsiteX6" fmla="*/ 510746 w 510746"/>
              <a:gd name="connsiteY6" fmla="*/ 536648 h 536648"/>
              <a:gd name="connsiteX0" fmla="*/ 0 w 535459"/>
              <a:gd name="connsiteY0" fmla="*/ 429556 h 536648"/>
              <a:gd name="connsiteX1" fmla="*/ 98855 w 535459"/>
              <a:gd name="connsiteY1" fmla="*/ 264799 h 536648"/>
              <a:gd name="connsiteX2" fmla="*/ 140043 w 535459"/>
              <a:gd name="connsiteY2" fmla="*/ 58853 h 536648"/>
              <a:gd name="connsiteX3" fmla="*/ 247135 w 535459"/>
              <a:gd name="connsiteY3" fmla="*/ 17664 h 536648"/>
              <a:gd name="connsiteX4" fmla="*/ 321275 w 535459"/>
              <a:gd name="connsiteY4" fmla="*/ 314226 h 536648"/>
              <a:gd name="connsiteX5" fmla="*/ 403655 w 535459"/>
              <a:gd name="connsiteY5" fmla="*/ 446031 h 536648"/>
              <a:gd name="connsiteX6" fmla="*/ 535459 w 535459"/>
              <a:gd name="connsiteY6" fmla="*/ 536648 h 5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459" h="536648">
                <a:moveTo>
                  <a:pt x="0" y="429556"/>
                </a:moveTo>
                <a:cubicBezTo>
                  <a:pt x="13730" y="388367"/>
                  <a:pt x="75515" y="326583"/>
                  <a:pt x="98855" y="264799"/>
                </a:cubicBezTo>
                <a:cubicBezTo>
                  <a:pt x="122196" y="203015"/>
                  <a:pt x="115330" y="100042"/>
                  <a:pt x="140043" y="58853"/>
                </a:cubicBezTo>
                <a:cubicBezTo>
                  <a:pt x="164756" y="17664"/>
                  <a:pt x="216930" y="-24898"/>
                  <a:pt x="247135" y="17664"/>
                </a:cubicBezTo>
                <a:cubicBezTo>
                  <a:pt x="277340" y="60226"/>
                  <a:pt x="295188" y="242832"/>
                  <a:pt x="321275" y="314226"/>
                </a:cubicBezTo>
                <a:cubicBezTo>
                  <a:pt x="347362" y="385621"/>
                  <a:pt x="367958" y="408961"/>
                  <a:pt x="403655" y="446031"/>
                </a:cubicBezTo>
                <a:cubicBezTo>
                  <a:pt x="439352" y="483101"/>
                  <a:pt x="478481" y="510561"/>
                  <a:pt x="535459" y="53664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2C4A8926-3BDB-4D6E-9B79-470FEEDEE0D3}"/>
              </a:ext>
            </a:extLst>
          </p:cNvPr>
          <p:cNvCxnSpPr>
            <a:cxnSpLocks/>
          </p:cNvCxnSpPr>
          <p:nvPr/>
        </p:nvCxnSpPr>
        <p:spPr>
          <a:xfrm>
            <a:off x="727356" y="7837749"/>
            <a:ext cx="0" cy="6156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>
            <a:extLst>
              <a:ext uri="{FF2B5EF4-FFF2-40B4-BE49-F238E27FC236}">
                <a16:creationId xmlns:a16="http://schemas.microsoft.com/office/drawing/2014/main" id="{F5807A76-E642-49E2-8FDC-CB308337D402}"/>
              </a:ext>
            </a:extLst>
          </p:cNvPr>
          <p:cNvSpPr/>
          <p:nvPr/>
        </p:nvSpPr>
        <p:spPr>
          <a:xfrm>
            <a:off x="1431774" y="7837748"/>
            <a:ext cx="770397" cy="6156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62197F8C-04C0-47E2-BB6D-60D6914C00F6}"/>
              </a:ext>
            </a:extLst>
          </p:cNvPr>
          <p:cNvSpPr/>
          <p:nvPr/>
        </p:nvSpPr>
        <p:spPr>
          <a:xfrm>
            <a:off x="1423749" y="7930921"/>
            <a:ext cx="682122" cy="522506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445478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444870 h 453109"/>
              <a:gd name="connsiteX1" fmla="*/ 123567 w 700216"/>
              <a:gd name="connsiteY1" fmla="*/ 123595 h 453109"/>
              <a:gd name="connsiteX2" fmla="*/ 140043 w 700216"/>
              <a:gd name="connsiteY2" fmla="*/ 8265 h 453109"/>
              <a:gd name="connsiteX3" fmla="*/ 255373 w 700216"/>
              <a:gd name="connsiteY3" fmla="*/ 32979 h 453109"/>
              <a:gd name="connsiteX4" fmla="*/ 345989 w 700216"/>
              <a:gd name="connsiteY4" fmla="*/ 222449 h 453109"/>
              <a:gd name="connsiteX5" fmla="*/ 527222 w 700216"/>
              <a:gd name="connsiteY5" fmla="*/ 362492 h 453109"/>
              <a:gd name="connsiteX6" fmla="*/ 700216 w 700216"/>
              <a:gd name="connsiteY6" fmla="*/ 453109 h 453109"/>
              <a:gd name="connsiteX0" fmla="*/ 0 w 700216"/>
              <a:gd name="connsiteY0" fmla="*/ 448278 h 456517"/>
              <a:gd name="connsiteX1" fmla="*/ 123567 w 700216"/>
              <a:gd name="connsiteY1" fmla="*/ 127003 h 456517"/>
              <a:gd name="connsiteX2" fmla="*/ 140043 w 700216"/>
              <a:gd name="connsiteY2" fmla="*/ 11673 h 456517"/>
              <a:gd name="connsiteX3" fmla="*/ 469556 w 700216"/>
              <a:gd name="connsiteY3" fmla="*/ 28149 h 456517"/>
              <a:gd name="connsiteX4" fmla="*/ 345989 w 700216"/>
              <a:gd name="connsiteY4" fmla="*/ 225857 h 456517"/>
              <a:gd name="connsiteX5" fmla="*/ 527222 w 700216"/>
              <a:gd name="connsiteY5" fmla="*/ 365900 h 456517"/>
              <a:gd name="connsiteX6" fmla="*/ 700216 w 700216"/>
              <a:gd name="connsiteY6" fmla="*/ 456517 h 456517"/>
              <a:gd name="connsiteX0" fmla="*/ 0 w 700216"/>
              <a:gd name="connsiteY0" fmla="*/ 449633 h 457872"/>
              <a:gd name="connsiteX1" fmla="*/ 123567 w 700216"/>
              <a:gd name="connsiteY1" fmla="*/ 128358 h 457872"/>
              <a:gd name="connsiteX2" fmla="*/ 140043 w 700216"/>
              <a:gd name="connsiteY2" fmla="*/ 13028 h 457872"/>
              <a:gd name="connsiteX3" fmla="*/ 469556 w 700216"/>
              <a:gd name="connsiteY3" fmla="*/ 29504 h 457872"/>
              <a:gd name="connsiteX4" fmla="*/ 551935 w 700216"/>
              <a:gd name="connsiteY4" fmla="*/ 251925 h 457872"/>
              <a:gd name="connsiteX5" fmla="*/ 527222 w 700216"/>
              <a:gd name="connsiteY5" fmla="*/ 367255 h 457872"/>
              <a:gd name="connsiteX6" fmla="*/ 700216 w 700216"/>
              <a:gd name="connsiteY6" fmla="*/ 457872 h 457872"/>
              <a:gd name="connsiteX0" fmla="*/ 0 w 700216"/>
              <a:gd name="connsiteY0" fmla="*/ 449633 h 457872"/>
              <a:gd name="connsiteX1" fmla="*/ 123567 w 700216"/>
              <a:gd name="connsiteY1" fmla="*/ 128358 h 457872"/>
              <a:gd name="connsiteX2" fmla="*/ 140043 w 700216"/>
              <a:gd name="connsiteY2" fmla="*/ 13028 h 457872"/>
              <a:gd name="connsiteX3" fmla="*/ 469556 w 700216"/>
              <a:gd name="connsiteY3" fmla="*/ 29504 h 457872"/>
              <a:gd name="connsiteX4" fmla="*/ 551935 w 700216"/>
              <a:gd name="connsiteY4" fmla="*/ 251925 h 457872"/>
              <a:gd name="connsiteX5" fmla="*/ 593125 w 700216"/>
              <a:gd name="connsiteY5" fmla="*/ 359017 h 457872"/>
              <a:gd name="connsiteX6" fmla="*/ 700216 w 700216"/>
              <a:gd name="connsiteY6" fmla="*/ 457872 h 457872"/>
              <a:gd name="connsiteX0" fmla="*/ 0 w 700216"/>
              <a:gd name="connsiteY0" fmla="*/ 444894 h 453133"/>
              <a:gd name="connsiteX1" fmla="*/ 123567 w 700216"/>
              <a:gd name="connsiteY1" fmla="*/ 123619 h 453133"/>
              <a:gd name="connsiteX2" fmla="*/ 271848 w 700216"/>
              <a:gd name="connsiteY2" fmla="*/ 16527 h 453133"/>
              <a:gd name="connsiteX3" fmla="*/ 469556 w 700216"/>
              <a:gd name="connsiteY3" fmla="*/ 24765 h 453133"/>
              <a:gd name="connsiteX4" fmla="*/ 551935 w 700216"/>
              <a:gd name="connsiteY4" fmla="*/ 247186 h 453133"/>
              <a:gd name="connsiteX5" fmla="*/ 593125 w 700216"/>
              <a:gd name="connsiteY5" fmla="*/ 354278 h 453133"/>
              <a:gd name="connsiteX6" fmla="*/ 700216 w 700216"/>
              <a:gd name="connsiteY6" fmla="*/ 453133 h 453133"/>
              <a:gd name="connsiteX0" fmla="*/ 0 w 700216"/>
              <a:gd name="connsiteY0" fmla="*/ 610959 h 619198"/>
              <a:gd name="connsiteX1" fmla="*/ 123567 w 700216"/>
              <a:gd name="connsiteY1" fmla="*/ 289684 h 619198"/>
              <a:gd name="connsiteX2" fmla="*/ 313038 w 700216"/>
              <a:gd name="connsiteY2" fmla="*/ 1360 h 619198"/>
              <a:gd name="connsiteX3" fmla="*/ 469556 w 700216"/>
              <a:gd name="connsiteY3" fmla="*/ 190830 h 619198"/>
              <a:gd name="connsiteX4" fmla="*/ 551935 w 700216"/>
              <a:gd name="connsiteY4" fmla="*/ 413251 h 619198"/>
              <a:gd name="connsiteX5" fmla="*/ 593125 w 700216"/>
              <a:gd name="connsiteY5" fmla="*/ 520343 h 619198"/>
              <a:gd name="connsiteX6" fmla="*/ 700216 w 700216"/>
              <a:gd name="connsiteY6" fmla="*/ 619198 h 619198"/>
              <a:gd name="connsiteX0" fmla="*/ 0 w 700216"/>
              <a:gd name="connsiteY0" fmla="*/ 610476 h 618715"/>
              <a:gd name="connsiteX1" fmla="*/ 123567 w 700216"/>
              <a:gd name="connsiteY1" fmla="*/ 289201 h 618715"/>
              <a:gd name="connsiteX2" fmla="*/ 313038 w 700216"/>
              <a:gd name="connsiteY2" fmla="*/ 877 h 618715"/>
              <a:gd name="connsiteX3" fmla="*/ 428367 w 700216"/>
              <a:gd name="connsiteY3" fmla="*/ 206823 h 618715"/>
              <a:gd name="connsiteX4" fmla="*/ 551935 w 700216"/>
              <a:gd name="connsiteY4" fmla="*/ 412768 h 618715"/>
              <a:gd name="connsiteX5" fmla="*/ 593125 w 700216"/>
              <a:gd name="connsiteY5" fmla="*/ 519860 h 618715"/>
              <a:gd name="connsiteX6" fmla="*/ 700216 w 700216"/>
              <a:gd name="connsiteY6" fmla="*/ 618715 h 618715"/>
              <a:gd name="connsiteX0" fmla="*/ 0 w 700216"/>
              <a:gd name="connsiteY0" fmla="*/ 610506 h 618745"/>
              <a:gd name="connsiteX1" fmla="*/ 123567 w 700216"/>
              <a:gd name="connsiteY1" fmla="*/ 289231 h 618745"/>
              <a:gd name="connsiteX2" fmla="*/ 313038 w 700216"/>
              <a:gd name="connsiteY2" fmla="*/ 907 h 618745"/>
              <a:gd name="connsiteX3" fmla="*/ 428367 w 700216"/>
              <a:gd name="connsiteY3" fmla="*/ 206853 h 618745"/>
              <a:gd name="connsiteX4" fmla="*/ 494270 w 700216"/>
              <a:gd name="connsiteY4" fmla="*/ 445749 h 618745"/>
              <a:gd name="connsiteX5" fmla="*/ 593125 w 700216"/>
              <a:gd name="connsiteY5" fmla="*/ 519890 h 618745"/>
              <a:gd name="connsiteX6" fmla="*/ 700216 w 700216"/>
              <a:gd name="connsiteY6" fmla="*/ 618745 h 618745"/>
              <a:gd name="connsiteX0" fmla="*/ 0 w 700216"/>
              <a:gd name="connsiteY0" fmla="*/ 615511 h 623750"/>
              <a:gd name="connsiteX1" fmla="*/ 164757 w 700216"/>
              <a:gd name="connsiteY1" fmla="*/ 450755 h 623750"/>
              <a:gd name="connsiteX2" fmla="*/ 313038 w 700216"/>
              <a:gd name="connsiteY2" fmla="*/ 5912 h 623750"/>
              <a:gd name="connsiteX3" fmla="*/ 428367 w 700216"/>
              <a:gd name="connsiteY3" fmla="*/ 211858 h 623750"/>
              <a:gd name="connsiteX4" fmla="*/ 494270 w 700216"/>
              <a:gd name="connsiteY4" fmla="*/ 450754 h 623750"/>
              <a:gd name="connsiteX5" fmla="*/ 593125 w 700216"/>
              <a:gd name="connsiteY5" fmla="*/ 524895 h 623750"/>
              <a:gd name="connsiteX6" fmla="*/ 700216 w 700216"/>
              <a:gd name="connsiteY6" fmla="*/ 623750 h 623750"/>
              <a:gd name="connsiteX0" fmla="*/ 0 w 700216"/>
              <a:gd name="connsiteY0" fmla="*/ 613976 h 622215"/>
              <a:gd name="connsiteX1" fmla="*/ 164757 w 700216"/>
              <a:gd name="connsiteY1" fmla="*/ 449220 h 622215"/>
              <a:gd name="connsiteX2" fmla="*/ 313038 w 700216"/>
              <a:gd name="connsiteY2" fmla="*/ 4377 h 622215"/>
              <a:gd name="connsiteX3" fmla="*/ 411892 w 700216"/>
              <a:gd name="connsiteY3" fmla="*/ 235037 h 622215"/>
              <a:gd name="connsiteX4" fmla="*/ 494270 w 700216"/>
              <a:gd name="connsiteY4" fmla="*/ 449219 h 622215"/>
              <a:gd name="connsiteX5" fmla="*/ 593125 w 700216"/>
              <a:gd name="connsiteY5" fmla="*/ 523360 h 622215"/>
              <a:gd name="connsiteX6" fmla="*/ 700216 w 700216"/>
              <a:gd name="connsiteY6" fmla="*/ 622215 h 622215"/>
              <a:gd name="connsiteX0" fmla="*/ 0 w 700216"/>
              <a:gd name="connsiteY0" fmla="*/ 613976 h 622215"/>
              <a:gd name="connsiteX1" fmla="*/ 164757 w 700216"/>
              <a:gd name="connsiteY1" fmla="*/ 449220 h 622215"/>
              <a:gd name="connsiteX2" fmla="*/ 313038 w 700216"/>
              <a:gd name="connsiteY2" fmla="*/ 4377 h 622215"/>
              <a:gd name="connsiteX3" fmla="*/ 411892 w 700216"/>
              <a:gd name="connsiteY3" fmla="*/ 235037 h 622215"/>
              <a:gd name="connsiteX4" fmla="*/ 494270 w 700216"/>
              <a:gd name="connsiteY4" fmla="*/ 449219 h 622215"/>
              <a:gd name="connsiteX5" fmla="*/ 584887 w 700216"/>
              <a:gd name="connsiteY5" fmla="*/ 564550 h 622215"/>
              <a:gd name="connsiteX6" fmla="*/ 700216 w 700216"/>
              <a:gd name="connsiteY6" fmla="*/ 622215 h 6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216" h="622215">
                <a:moveTo>
                  <a:pt x="0" y="613976"/>
                </a:moveTo>
                <a:cubicBezTo>
                  <a:pt x="13730" y="572787"/>
                  <a:pt x="112584" y="550820"/>
                  <a:pt x="164757" y="449220"/>
                </a:cubicBezTo>
                <a:cubicBezTo>
                  <a:pt x="216930" y="347620"/>
                  <a:pt x="271849" y="40074"/>
                  <a:pt x="313038" y="4377"/>
                </a:cubicBezTo>
                <a:cubicBezTo>
                  <a:pt x="354227" y="-31320"/>
                  <a:pt x="381687" y="160897"/>
                  <a:pt x="411892" y="235037"/>
                </a:cubicBezTo>
                <a:cubicBezTo>
                  <a:pt x="442097" y="309177"/>
                  <a:pt x="465438" y="394300"/>
                  <a:pt x="494270" y="449219"/>
                </a:cubicBezTo>
                <a:cubicBezTo>
                  <a:pt x="523102" y="504138"/>
                  <a:pt x="550563" y="535717"/>
                  <a:pt x="584887" y="564550"/>
                </a:cubicBezTo>
                <a:cubicBezTo>
                  <a:pt x="619211" y="593383"/>
                  <a:pt x="643238" y="596128"/>
                  <a:pt x="700216" y="622215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C4FC1B2-40CF-4763-A17D-98783B23A5CA}"/>
              </a:ext>
            </a:extLst>
          </p:cNvPr>
          <p:cNvCxnSpPr>
            <a:cxnSpLocks/>
          </p:cNvCxnSpPr>
          <p:nvPr/>
        </p:nvCxnSpPr>
        <p:spPr>
          <a:xfrm>
            <a:off x="1772245" y="7837748"/>
            <a:ext cx="0" cy="6156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tangle 361">
            <a:extLst>
              <a:ext uri="{FF2B5EF4-FFF2-40B4-BE49-F238E27FC236}">
                <a16:creationId xmlns:a16="http://schemas.microsoft.com/office/drawing/2014/main" id="{BE48ED51-3C88-4DA8-92CB-364976E5C717}"/>
              </a:ext>
            </a:extLst>
          </p:cNvPr>
          <p:cNvSpPr/>
          <p:nvPr/>
        </p:nvSpPr>
        <p:spPr>
          <a:xfrm>
            <a:off x="2473652" y="7837748"/>
            <a:ext cx="770397" cy="6156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CE0E75C0-0D58-4CE6-BBD0-90D86BFE68FC}"/>
              </a:ext>
            </a:extLst>
          </p:cNvPr>
          <p:cNvSpPr/>
          <p:nvPr/>
        </p:nvSpPr>
        <p:spPr>
          <a:xfrm>
            <a:off x="2465627" y="7910054"/>
            <a:ext cx="738297" cy="529537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434230 h 631939"/>
              <a:gd name="connsiteX1" fmla="*/ 65903 w 691978"/>
              <a:gd name="connsiteY1" fmla="*/ 5863 h 631939"/>
              <a:gd name="connsiteX2" fmla="*/ 131805 w 691978"/>
              <a:gd name="connsiteY2" fmla="*/ 187095 h 631939"/>
              <a:gd name="connsiteX3" fmla="*/ 247135 w 691978"/>
              <a:gd name="connsiteY3" fmla="*/ 211809 h 631939"/>
              <a:gd name="connsiteX4" fmla="*/ 337751 w 691978"/>
              <a:gd name="connsiteY4" fmla="*/ 401279 h 631939"/>
              <a:gd name="connsiteX5" fmla="*/ 518984 w 691978"/>
              <a:gd name="connsiteY5" fmla="*/ 541322 h 631939"/>
              <a:gd name="connsiteX6" fmla="*/ 691978 w 691978"/>
              <a:gd name="connsiteY6" fmla="*/ 631939 h 631939"/>
              <a:gd name="connsiteX0" fmla="*/ 0 w 700216"/>
              <a:gd name="connsiteY0" fmla="*/ 21575 h 664128"/>
              <a:gd name="connsiteX1" fmla="*/ 74141 w 700216"/>
              <a:gd name="connsiteY1" fmla="*/ 38052 h 664128"/>
              <a:gd name="connsiteX2" fmla="*/ 140043 w 700216"/>
              <a:gd name="connsiteY2" fmla="*/ 219284 h 664128"/>
              <a:gd name="connsiteX3" fmla="*/ 255373 w 700216"/>
              <a:gd name="connsiteY3" fmla="*/ 243998 h 664128"/>
              <a:gd name="connsiteX4" fmla="*/ 345989 w 700216"/>
              <a:gd name="connsiteY4" fmla="*/ 433468 h 664128"/>
              <a:gd name="connsiteX5" fmla="*/ 527222 w 700216"/>
              <a:gd name="connsiteY5" fmla="*/ 573511 h 664128"/>
              <a:gd name="connsiteX6" fmla="*/ 700216 w 700216"/>
              <a:gd name="connsiteY6" fmla="*/ 664128 h 664128"/>
              <a:gd name="connsiteX0" fmla="*/ 0 w 700216"/>
              <a:gd name="connsiteY0" fmla="*/ 4018 h 646571"/>
              <a:gd name="connsiteX1" fmla="*/ 82379 w 700216"/>
              <a:gd name="connsiteY1" fmla="*/ 284106 h 646571"/>
              <a:gd name="connsiteX2" fmla="*/ 140043 w 700216"/>
              <a:gd name="connsiteY2" fmla="*/ 201727 h 646571"/>
              <a:gd name="connsiteX3" fmla="*/ 255373 w 700216"/>
              <a:gd name="connsiteY3" fmla="*/ 226441 h 646571"/>
              <a:gd name="connsiteX4" fmla="*/ 345989 w 700216"/>
              <a:gd name="connsiteY4" fmla="*/ 415911 h 646571"/>
              <a:gd name="connsiteX5" fmla="*/ 527222 w 700216"/>
              <a:gd name="connsiteY5" fmla="*/ 555954 h 646571"/>
              <a:gd name="connsiteX6" fmla="*/ 700216 w 700216"/>
              <a:gd name="connsiteY6" fmla="*/ 646571 h 646571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345989 w 700216"/>
              <a:gd name="connsiteY4" fmla="*/ 416404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37751 w 700216"/>
              <a:gd name="connsiteY3" fmla="*/ 465832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477795 w 700216"/>
              <a:gd name="connsiteY3" fmla="*/ 548210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51936 w 700216"/>
              <a:gd name="connsiteY4" fmla="*/ 572923 h 647064"/>
              <a:gd name="connsiteX5" fmla="*/ 700216 w 700216"/>
              <a:gd name="connsiteY5" fmla="*/ 647064 h 647064"/>
              <a:gd name="connsiteX0" fmla="*/ 0 w 757881"/>
              <a:gd name="connsiteY0" fmla="*/ 4511 h 630588"/>
              <a:gd name="connsiteX1" fmla="*/ 82379 w 757881"/>
              <a:gd name="connsiteY1" fmla="*/ 284599 h 630588"/>
              <a:gd name="connsiteX2" fmla="*/ 197708 w 757881"/>
              <a:gd name="connsiteY2" fmla="*/ 416404 h 630588"/>
              <a:gd name="connsiteX3" fmla="*/ 378941 w 757881"/>
              <a:gd name="connsiteY3" fmla="*/ 515259 h 630588"/>
              <a:gd name="connsiteX4" fmla="*/ 551936 w 757881"/>
              <a:gd name="connsiteY4" fmla="*/ 572923 h 630588"/>
              <a:gd name="connsiteX5" fmla="*/ 757881 w 757881"/>
              <a:gd name="connsiteY5" fmla="*/ 630588 h 6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881" h="630588">
                <a:moveTo>
                  <a:pt x="0" y="4511"/>
                </a:moveTo>
                <a:cubicBezTo>
                  <a:pt x="13730" y="-36678"/>
                  <a:pt x="49428" y="215950"/>
                  <a:pt x="82379" y="284599"/>
                </a:cubicBezTo>
                <a:cubicBezTo>
                  <a:pt x="115330" y="353248"/>
                  <a:pt x="148281" y="377961"/>
                  <a:pt x="197708" y="416404"/>
                </a:cubicBezTo>
                <a:cubicBezTo>
                  <a:pt x="247135" y="454847"/>
                  <a:pt x="319903" y="489173"/>
                  <a:pt x="378941" y="515259"/>
                </a:cubicBezTo>
                <a:cubicBezTo>
                  <a:pt x="437979" y="541345"/>
                  <a:pt x="488779" y="553702"/>
                  <a:pt x="551936" y="572923"/>
                </a:cubicBezTo>
                <a:cubicBezTo>
                  <a:pt x="615093" y="592144"/>
                  <a:pt x="700903" y="604501"/>
                  <a:pt x="757881" y="63058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1154620D-AC8C-4ECE-844F-9840048C3D12}"/>
              </a:ext>
            </a:extLst>
          </p:cNvPr>
          <p:cNvCxnSpPr>
            <a:cxnSpLocks/>
          </p:cNvCxnSpPr>
          <p:nvPr/>
        </p:nvCxnSpPr>
        <p:spPr>
          <a:xfrm>
            <a:off x="2625721" y="7837750"/>
            <a:ext cx="0" cy="6156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61B3006C-A204-4D84-987A-6DEA69C77309}"/>
              </a:ext>
            </a:extLst>
          </p:cNvPr>
          <p:cNvSpPr/>
          <p:nvPr/>
        </p:nvSpPr>
        <p:spPr>
          <a:xfrm>
            <a:off x="3515530" y="7837749"/>
            <a:ext cx="770397" cy="6156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B2BBB950-5CBB-4FE3-B5D9-A036F14F9CD9}"/>
              </a:ext>
            </a:extLst>
          </p:cNvPr>
          <p:cNvSpPr/>
          <p:nvPr/>
        </p:nvSpPr>
        <p:spPr>
          <a:xfrm>
            <a:off x="3507505" y="8162651"/>
            <a:ext cx="770397" cy="290778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832" h="346266">
                <a:moveTo>
                  <a:pt x="0" y="197984"/>
                </a:moveTo>
                <a:cubicBezTo>
                  <a:pt x="13730" y="156795"/>
                  <a:pt x="79632" y="162287"/>
                  <a:pt x="123567" y="140320"/>
                </a:cubicBezTo>
                <a:cubicBezTo>
                  <a:pt x="167502" y="118353"/>
                  <a:pt x="218302" y="89520"/>
                  <a:pt x="263610" y="66179"/>
                </a:cubicBezTo>
                <a:cubicBezTo>
                  <a:pt x="308918" y="42838"/>
                  <a:pt x="345989" y="3022"/>
                  <a:pt x="395416" y="276"/>
                </a:cubicBezTo>
                <a:cubicBezTo>
                  <a:pt x="444843" y="-2470"/>
                  <a:pt x="510746" y="15380"/>
                  <a:pt x="560173" y="49704"/>
                </a:cubicBezTo>
                <a:cubicBezTo>
                  <a:pt x="609600" y="84028"/>
                  <a:pt x="653536" y="156795"/>
                  <a:pt x="691979" y="206222"/>
                </a:cubicBezTo>
                <a:cubicBezTo>
                  <a:pt x="730422" y="255649"/>
                  <a:pt x="733854" y="320179"/>
                  <a:pt x="790832" y="346266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58E32186-A8F0-4A4D-A384-1EB77EA66203}"/>
              </a:ext>
            </a:extLst>
          </p:cNvPr>
          <p:cNvCxnSpPr>
            <a:cxnSpLocks/>
          </p:cNvCxnSpPr>
          <p:nvPr/>
        </p:nvCxnSpPr>
        <p:spPr>
          <a:xfrm>
            <a:off x="4145287" y="7837747"/>
            <a:ext cx="0" cy="6156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>
            <a:extLst>
              <a:ext uri="{FF2B5EF4-FFF2-40B4-BE49-F238E27FC236}">
                <a16:creationId xmlns:a16="http://schemas.microsoft.com/office/drawing/2014/main" id="{EF234890-E148-4483-8BCA-A7A455918E6E}"/>
              </a:ext>
            </a:extLst>
          </p:cNvPr>
          <p:cNvSpPr/>
          <p:nvPr/>
        </p:nvSpPr>
        <p:spPr>
          <a:xfrm>
            <a:off x="5106275" y="7292540"/>
            <a:ext cx="1620473" cy="109354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83B25A7C-3765-41B2-B0C1-9CEAA2EB331E}"/>
              </a:ext>
            </a:extLst>
          </p:cNvPr>
          <p:cNvSpPr/>
          <p:nvPr/>
        </p:nvSpPr>
        <p:spPr>
          <a:xfrm>
            <a:off x="5110970" y="7754221"/>
            <a:ext cx="1586712" cy="63186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E796BF-2BB0-4278-AB2F-AB1A9CF8D417}"/>
              </a:ext>
            </a:extLst>
          </p:cNvPr>
          <p:cNvSpPr txBox="1"/>
          <p:nvPr/>
        </p:nvSpPr>
        <p:spPr>
          <a:xfrm>
            <a:off x="5110970" y="6682562"/>
            <a:ext cx="160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A3EFA"/>
                </a:solidFill>
                <a:latin typeface="Agency FB" panose="020B0503020202020204" pitchFamily="34" charset="0"/>
              </a:rPr>
              <a:t>Point rainfall forecast distribution for all members, at a grid-box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A4A2AC6-0551-4958-A863-49F14F19E8AB}"/>
              </a:ext>
            </a:extLst>
          </p:cNvPr>
          <p:cNvSpPr txBox="1"/>
          <p:nvPr/>
        </p:nvSpPr>
        <p:spPr>
          <a:xfrm>
            <a:off x="5102529" y="6964711"/>
            <a:ext cx="1620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latin typeface="Agency FB" panose="020B0503020202020204" pitchFamily="34" charset="0"/>
              </a:rPr>
              <a:t>ENS forecasts distribution, at a grid-box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8D8767B9-963D-4EE6-AF1D-A8C951C84E37}"/>
              </a:ext>
            </a:extLst>
          </p:cNvPr>
          <p:cNvSpPr txBox="1"/>
          <p:nvPr/>
        </p:nvSpPr>
        <p:spPr>
          <a:xfrm>
            <a:off x="291294" y="8640973"/>
            <a:ext cx="3982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grid-box WT determines, for each member, how the ENS forecast is converted into point rainfall forecasts.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3A048C2-CB4A-435C-8EA7-F2ACC7B55029}"/>
              </a:ext>
            </a:extLst>
          </p:cNvPr>
          <p:cNvSpPr txBox="1"/>
          <p:nvPr/>
        </p:nvSpPr>
        <p:spPr>
          <a:xfrm>
            <a:off x="388730" y="8444404"/>
            <a:ext cx="787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E938C4D-8D4B-4D5E-9574-63426DEA40DD}"/>
              </a:ext>
            </a:extLst>
          </p:cNvPr>
          <p:cNvSpPr txBox="1"/>
          <p:nvPr/>
        </p:nvSpPr>
        <p:spPr>
          <a:xfrm rot="16200000">
            <a:off x="-42908" y="8037196"/>
            <a:ext cx="689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D30985A-D465-4B7C-A308-E623983116F8}"/>
              </a:ext>
            </a:extLst>
          </p:cNvPr>
          <p:cNvSpPr txBox="1"/>
          <p:nvPr/>
        </p:nvSpPr>
        <p:spPr>
          <a:xfrm>
            <a:off x="1417656" y="8444404"/>
            <a:ext cx="787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AB794DB-1E48-4B0C-B93F-6318C1452914}"/>
              </a:ext>
            </a:extLst>
          </p:cNvPr>
          <p:cNvSpPr txBox="1"/>
          <p:nvPr/>
        </p:nvSpPr>
        <p:spPr>
          <a:xfrm>
            <a:off x="2475599" y="8444404"/>
            <a:ext cx="787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A5937EA-3B59-4F2A-B0EC-0B23053498E4}"/>
              </a:ext>
            </a:extLst>
          </p:cNvPr>
          <p:cNvSpPr txBox="1"/>
          <p:nvPr/>
        </p:nvSpPr>
        <p:spPr>
          <a:xfrm>
            <a:off x="3512289" y="8444404"/>
            <a:ext cx="787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3AB8774-17B8-4E47-975B-E334BAE76A5C}"/>
              </a:ext>
            </a:extLst>
          </p:cNvPr>
          <p:cNvSpPr txBox="1"/>
          <p:nvPr/>
        </p:nvSpPr>
        <p:spPr>
          <a:xfrm>
            <a:off x="5102530" y="8706071"/>
            <a:ext cx="1620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EB541674-218A-4237-BFE2-E5F91E4400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4"/>
          <a:stretch/>
        </p:blipFill>
        <p:spPr>
          <a:xfrm>
            <a:off x="3776247" y="10597491"/>
            <a:ext cx="2561077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0" name="Picture 379">
            <a:extLst>
              <a:ext uri="{FF2B5EF4-FFF2-40B4-BE49-F238E27FC236}">
                <a16:creationId xmlns:a16="http://schemas.microsoft.com/office/drawing/2014/main" id="{4A76C007-2906-4B88-8B19-4ABE3BB461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4"/>
          <a:stretch/>
        </p:blipFill>
        <p:spPr>
          <a:xfrm>
            <a:off x="3776250" y="9287544"/>
            <a:ext cx="2561074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9426431C-7470-4627-8BB6-32197DDBE32E}"/>
              </a:ext>
            </a:extLst>
          </p:cNvPr>
          <p:cNvSpPr txBox="1"/>
          <p:nvPr/>
        </p:nvSpPr>
        <p:spPr>
          <a:xfrm>
            <a:off x="3879675" y="9020749"/>
            <a:ext cx="2562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9933"/>
                </a:solidFill>
                <a:latin typeface="Agency FB" panose="020B0503020202020204" pitchFamily="34" charset="0"/>
              </a:rPr>
              <a:t>Percentiles (mm)</a:t>
            </a:r>
          </a:p>
        </p:txBody>
      </p:sp>
      <p:pic>
        <p:nvPicPr>
          <p:cNvPr id="382" name="Picture 381">
            <a:extLst>
              <a:ext uri="{FF2B5EF4-FFF2-40B4-BE49-F238E27FC236}">
                <a16:creationId xmlns:a16="http://schemas.microsoft.com/office/drawing/2014/main" id="{7559FF40-6620-416F-A7CB-23D4805224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7"/>
          <a:stretch/>
        </p:blipFill>
        <p:spPr>
          <a:xfrm>
            <a:off x="1147761" y="9290124"/>
            <a:ext cx="2572942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3" name="Picture 382">
            <a:extLst>
              <a:ext uri="{FF2B5EF4-FFF2-40B4-BE49-F238E27FC236}">
                <a16:creationId xmlns:a16="http://schemas.microsoft.com/office/drawing/2014/main" id="{484122F2-0FF4-48E3-B977-DFD23D94BC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0"/>
          <a:stretch/>
        </p:blipFill>
        <p:spPr>
          <a:xfrm>
            <a:off x="1158844" y="10605142"/>
            <a:ext cx="2558843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4" name="TextBox 383">
            <a:extLst>
              <a:ext uri="{FF2B5EF4-FFF2-40B4-BE49-F238E27FC236}">
                <a16:creationId xmlns:a16="http://schemas.microsoft.com/office/drawing/2014/main" id="{0DCCCDA8-B627-460F-8043-E3D101432FDA}"/>
              </a:ext>
            </a:extLst>
          </p:cNvPr>
          <p:cNvSpPr txBox="1"/>
          <p:nvPr/>
        </p:nvSpPr>
        <p:spPr>
          <a:xfrm rot="16200000">
            <a:off x="418721" y="9789820"/>
            <a:ext cx="12739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gency FB" panose="020B0503020202020204" pitchFamily="34" charset="0"/>
              </a:rPr>
              <a:t>Raw ENS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2C760D9-2D4D-4E6D-A306-5E1044E72B6B}"/>
              </a:ext>
            </a:extLst>
          </p:cNvPr>
          <p:cNvSpPr txBox="1"/>
          <p:nvPr/>
        </p:nvSpPr>
        <p:spPr>
          <a:xfrm rot="16200000">
            <a:off x="445114" y="11116239"/>
            <a:ext cx="12704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gency FB" panose="020B0503020202020204" pitchFamily="34" charset="0"/>
              </a:rPr>
              <a:t>Point-Rain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A5273E9D-EA53-4097-BDD2-7FE597AA48CA}"/>
              </a:ext>
            </a:extLst>
          </p:cNvPr>
          <p:cNvSpPr txBox="1"/>
          <p:nvPr/>
        </p:nvSpPr>
        <p:spPr>
          <a:xfrm>
            <a:off x="1259614" y="8999131"/>
            <a:ext cx="2581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CC0099"/>
                </a:solidFill>
                <a:latin typeface="Agency FB" panose="020B0503020202020204" pitchFamily="34" charset="0"/>
              </a:rPr>
              <a:t>Prob. Exceeding a Threshold (%)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DBF3D5D8-6D83-4904-AA47-B4BD15064AEE}"/>
              </a:ext>
            </a:extLst>
          </p:cNvPr>
          <p:cNvSpPr txBox="1"/>
          <p:nvPr/>
        </p:nvSpPr>
        <p:spPr>
          <a:xfrm>
            <a:off x="5226957" y="8426829"/>
            <a:ext cx="35085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Thr</a:t>
            </a:r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32E0B92D-E10C-48D0-BB7E-C07F2CDB0045}"/>
              </a:ext>
            </a:extLst>
          </p:cNvPr>
          <p:cNvSpPr/>
          <p:nvPr/>
        </p:nvSpPr>
        <p:spPr>
          <a:xfrm>
            <a:off x="5405879" y="7766194"/>
            <a:ext cx="1221556" cy="618717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183" h="675572">
                <a:moveTo>
                  <a:pt x="3941" y="671009"/>
                </a:moveTo>
                <a:cubicBezTo>
                  <a:pt x="3558" y="496362"/>
                  <a:pt x="383" y="324722"/>
                  <a:pt x="0" y="150075"/>
                </a:cubicBezTo>
                <a:cubicBezTo>
                  <a:pt x="67943" y="92437"/>
                  <a:pt x="337" y="146669"/>
                  <a:pt x="79393" y="87604"/>
                </a:cubicBezTo>
                <a:cubicBezTo>
                  <a:pt x="102615" y="67633"/>
                  <a:pt x="111413" y="37551"/>
                  <a:pt x="142124" y="27245"/>
                </a:cubicBezTo>
                <a:cubicBezTo>
                  <a:pt x="172835" y="16939"/>
                  <a:pt x="196326" y="-27674"/>
                  <a:pt x="263658" y="25769"/>
                </a:cubicBezTo>
                <a:cubicBezTo>
                  <a:pt x="368977" y="119113"/>
                  <a:pt x="471504" y="197419"/>
                  <a:pt x="579615" y="305800"/>
                </a:cubicBezTo>
                <a:lnTo>
                  <a:pt x="758533" y="496683"/>
                </a:lnTo>
                <a:lnTo>
                  <a:pt x="860729" y="570914"/>
                </a:lnTo>
                <a:lnTo>
                  <a:pt x="1087197" y="646964"/>
                </a:lnTo>
                <a:cubicBezTo>
                  <a:pt x="1182192" y="654494"/>
                  <a:pt x="1159938" y="659019"/>
                  <a:pt x="1238183" y="675572"/>
                </a:cubicBezTo>
              </a:path>
            </a:pathLst>
          </a:custGeom>
          <a:pattFill prst="ltVert">
            <a:fgClr>
              <a:srgbClr val="CC00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E38CAB45-0E4C-4C9B-A54F-D87E7369F112}"/>
              </a:ext>
            </a:extLst>
          </p:cNvPr>
          <p:cNvSpPr/>
          <p:nvPr/>
        </p:nvSpPr>
        <p:spPr>
          <a:xfrm>
            <a:off x="5235257" y="7360409"/>
            <a:ext cx="976751" cy="1025674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524F4A73-7091-4A98-B0CC-95FE05C75CBB}"/>
              </a:ext>
            </a:extLst>
          </p:cNvPr>
          <p:cNvCxnSpPr>
            <a:cxnSpLocks/>
          </p:cNvCxnSpPr>
          <p:nvPr/>
        </p:nvCxnSpPr>
        <p:spPr>
          <a:xfrm>
            <a:off x="6345243" y="8317397"/>
            <a:ext cx="0" cy="134944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Freeform: Shape 390">
            <a:extLst>
              <a:ext uri="{FF2B5EF4-FFF2-40B4-BE49-F238E27FC236}">
                <a16:creationId xmlns:a16="http://schemas.microsoft.com/office/drawing/2014/main" id="{23492FFA-E4CF-4C3D-8CE0-DB9E82AFA235}"/>
              </a:ext>
            </a:extLst>
          </p:cNvPr>
          <p:cNvSpPr/>
          <p:nvPr/>
        </p:nvSpPr>
        <p:spPr>
          <a:xfrm>
            <a:off x="6342402" y="8313007"/>
            <a:ext cx="282653" cy="73245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1120 w 304084"/>
              <a:gd name="connsiteY0" fmla="*/ 73245 h 75999"/>
              <a:gd name="connsiteX1" fmla="*/ 0 w 304084"/>
              <a:gd name="connsiteY1" fmla="*/ 0 h 75999"/>
              <a:gd name="connsiteX2" fmla="*/ 114043 w 304084"/>
              <a:gd name="connsiteY2" fmla="*/ 37440 h 75999"/>
              <a:gd name="connsiteX3" fmla="*/ 304084 w 304084"/>
              <a:gd name="connsiteY3" fmla="*/ 75999 h 75999"/>
              <a:gd name="connsiteX0" fmla="*/ 1120 w 254078"/>
              <a:gd name="connsiteY0" fmla="*/ 73245 h 73245"/>
              <a:gd name="connsiteX1" fmla="*/ 0 w 254078"/>
              <a:gd name="connsiteY1" fmla="*/ 0 h 73245"/>
              <a:gd name="connsiteX2" fmla="*/ 114043 w 254078"/>
              <a:gd name="connsiteY2" fmla="*/ 37440 h 73245"/>
              <a:gd name="connsiteX3" fmla="*/ 254078 w 254078"/>
              <a:gd name="connsiteY3" fmla="*/ 64093 h 73245"/>
              <a:gd name="connsiteX0" fmla="*/ 1120 w 282653"/>
              <a:gd name="connsiteY0" fmla="*/ 73245 h 73245"/>
              <a:gd name="connsiteX1" fmla="*/ 0 w 282653"/>
              <a:gd name="connsiteY1" fmla="*/ 0 h 73245"/>
              <a:gd name="connsiteX2" fmla="*/ 114043 w 282653"/>
              <a:gd name="connsiteY2" fmla="*/ 37440 h 73245"/>
              <a:gd name="connsiteX3" fmla="*/ 282653 w 282653"/>
              <a:gd name="connsiteY3" fmla="*/ 71237 h 7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53" h="73245">
                <a:moveTo>
                  <a:pt x="1120" y="73245"/>
                </a:moveTo>
                <a:cubicBezTo>
                  <a:pt x="747" y="48830"/>
                  <a:pt x="373" y="24415"/>
                  <a:pt x="0" y="0"/>
                </a:cubicBezTo>
                <a:lnTo>
                  <a:pt x="114043" y="37440"/>
                </a:lnTo>
                <a:lnTo>
                  <a:pt x="282653" y="71237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BB564C2A-3B05-4584-AA49-DAA07BDAA144}"/>
              </a:ext>
            </a:extLst>
          </p:cNvPr>
          <p:cNvSpPr/>
          <p:nvPr/>
        </p:nvSpPr>
        <p:spPr>
          <a:xfrm>
            <a:off x="5408646" y="7361625"/>
            <a:ext cx="783636" cy="1018733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704735 w 1238183"/>
              <a:gd name="connsiteY8" fmla="*/ 655987 h 675572"/>
              <a:gd name="connsiteX9" fmla="*/ 1238183 w 1238183"/>
              <a:gd name="connsiteY9" fmla="*/ 675572 h 675572"/>
              <a:gd name="connsiteX0" fmla="*/ 3941 w 880844"/>
              <a:gd name="connsiteY0" fmla="*/ 671009 h 702638"/>
              <a:gd name="connsiteX1" fmla="*/ 0 w 880844"/>
              <a:gd name="connsiteY1" fmla="*/ 150075 h 702638"/>
              <a:gd name="connsiteX2" fmla="*/ 79393 w 880844"/>
              <a:gd name="connsiteY2" fmla="*/ 87604 h 702638"/>
              <a:gd name="connsiteX3" fmla="*/ 142124 w 880844"/>
              <a:gd name="connsiteY3" fmla="*/ 27245 h 702638"/>
              <a:gd name="connsiteX4" fmla="*/ 263658 w 880844"/>
              <a:gd name="connsiteY4" fmla="*/ 25769 h 702638"/>
              <a:gd name="connsiteX5" fmla="*/ 509823 w 880844"/>
              <a:gd name="connsiteY5" fmla="*/ 236632 h 702638"/>
              <a:gd name="connsiteX6" fmla="*/ 588238 w 880844"/>
              <a:gd name="connsiteY6" fmla="*/ 463603 h 702638"/>
              <a:gd name="connsiteX7" fmla="*/ 679269 w 880844"/>
              <a:gd name="connsiteY7" fmla="*/ 622039 h 702638"/>
              <a:gd name="connsiteX8" fmla="*/ 704735 w 880844"/>
              <a:gd name="connsiteY8" fmla="*/ 655987 h 702638"/>
              <a:gd name="connsiteX9" fmla="*/ 880844 w 880844"/>
              <a:gd name="connsiteY9" fmla="*/ 702638 h 702638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88238 w 802676"/>
              <a:gd name="connsiteY6" fmla="*/ 463603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8694 w 788718"/>
              <a:gd name="connsiteY8" fmla="*/ 578823 h 676597"/>
              <a:gd name="connsiteX9" fmla="*/ 788718 w 788718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57528 w 794302"/>
              <a:gd name="connsiteY6" fmla="*/ 347342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68695 w 794302"/>
              <a:gd name="connsiteY6" fmla="*/ 36237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78994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297087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155 h 676719"/>
              <a:gd name="connsiteX1" fmla="*/ 0 w 794302"/>
              <a:gd name="connsiteY1" fmla="*/ 297209 h 676719"/>
              <a:gd name="connsiteX2" fmla="*/ 48902 w 794302"/>
              <a:gd name="connsiteY2" fmla="*/ 115582 h 676719"/>
              <a:gd name="connsiteX3" fmla="*/ 142124 w 794302"/>
              <a:gd name="connsiteY3" fmla="*/ 28391 h 676719"/>
              <a:gd name="connsiteX4" fmla="*/ 263658 w 794302"/>
              <a:gd name="connsiteY4" fmla="*/ 26915 h 676719"/>
              <a:gd name="connsiteX5" fmla="*/ 509823 w 794302"/>
              <a:gd name="connsiteY5" fmla="*/ 237778 h 676719"/>
              <a:gd name="connsiteX6" fmla="*/ 586718 w 794302"/>
              <a:gd name="connsiteY6" fmla="*/ 379140 h 676719"/>
              <a:gd name="connsiteX7" fmla="*/ 670894 w 794302"/>
              <a:gd name="connsiteY7" fmla="*/ 496879 h 676719"/>
              <a:gd name="connsiteX8" fmla="*/ 708395 w 794302"/>
              <a:gd name="connsiteY8" fmla="*/ 556757 h 676719"/>
              <a:gd name="connsiteX9" fmla="*/ 794302 w 794302"/>
              <a:gd name="connsiteY9" fmla="*/ 676719 h 676719"/>
              <a:gd name="connsiteX0" fmla="*/ 3941 w 794302"/>
              <a:gd name="connsiteY0" fmla="*/ 676119 h 680683"/>
              <a:gd name="connsiteX1" fmla="*/ 0 w 794302"/>
              <a:gd name="connsiteY1" fmla="*/ 301173 h 680683"/>
              <a:gd name="connsiteX2" fmla="*/ 48902 w 794302"/>
              <a:gd name="connsiteY2" fmla="*/ 119546 h 680683"/>
              <a:gd name="connsiteX3" fmla="*/ 142124 w 794302"/>
              <a:gd name="connsiteY3" fmla="*/ 21262 h 680683"/>
              <a:gd name="connsiteX4" fmla="*/ 263658 w 794302"/>
              <a:gd name="connsiteY4" fmla="*/ 30879 h 680683"/>
              <a:gd name="connsiteX5" fmla="*/ 509823 w 794302"/>
              <a:gd name="connsiteY5" fmla="*/ 241742 h 680683"/>
              <a:gd name="connsiteX6" fmla="*/ 586718 w 794302"/>
              <a:gd name="connsiteY6" fmla="*/ 383104 h 680683"/>
              <a:gd name="connsiteX7" fmla="*/ 670894 w 794302"/>
              <a:gd name="connsiteY7" fmla="*/ 500843 h 680683"/>
              <a:gd name="connsiteX8" fmla="*/ 708395 w 794302"/>
              <a:gd name="connsiteY8" fmla="*/ 560721 h 680683"/>
              <a:gd name="connsiteX9" fmla="*/ 794302 w 794302"/>
              <a:gd name="connsiteY9" fmla="*/ 680683 h 680683"/>
              <a:gd name="connsiteX0" fmla="*/ 3941 w 794302"/>
              <a:gd name="connsiteY0" fmla="*/ 876423 h 880987"/>
              <a:gd name="connsiteX1" fmla="*/ 0 w 794302"/>
              <a:gd name="connsiteY1" fmla="*/ 501477 h 880987"/>
              <a:gd name="connsiteX2" fmla="*/ 48902 w 794302"/>
              <a:gd name="connsiteY2" fmla="*/ 319850 h 880987"/>
              <a:gd name="connsiteX3" fmla="*/ 128152 w 794302"/>
              <a:gd name="connsiteY3" fmla="*/ 809 h 880987"/>
              <a:gd name="connsiteX4" fmla="*/ 263658 w 794302"/>
              <a:gd name="connsiteY4" fmla="*/ 231183 h 880987"/>
              <a:gd name="connsiteX5" fmla="*/ 509823 w 794302"/>
              <a:gd name="connsiteY5" fmla="*/ 442046 h 880987"/>
              <a:gd name="connsiteX6" fmla="*/ 586718 w 794302"/>
              <a:gd name="connsiteY6" fmla="*/ 583408 h 880987"/>
              <a:gd name="connsiteX7" fmla="*/ 670894 w 794302"/>
              <a:gd name="connsiteY7" fmla="*/ 701147 h 880987"/>
              <a:gd name="connsiteX8" fmla="*/ 708395 w 794302"/>
              <a:gd name="connsiteY8" fmla="*/ 761025 h 880987"/>
              <a:gd name="connsiteX9" fmla="*/ 794302 w 794302"/>
              <a:gd name="connsiteY9" fmla="*/ 880987 h 880987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509823 w 794302"/>
              <a:gd name="connsiteY5" fmla="*/ 662277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091773 h 1096337"/>
              <a:gd name="connsiteX1" fmla="*/ 0 w 794302"/>
              <a:gd name="connsiteY1" fmla="*/ 716827 h 1096337"/>
              <a:gd name="connsiteX2" fmla="*/ 48902 w 794302"/>
              <a:gd name="connsiteY2" fmla="*/ 535200 h 1096337"/>
              <a:gd name="connsiteX3" fmla="*/ 128152 w 794302"/>
              <a:gd name="connsiteY3" fmla="*/ 216159 h 1096337"/>
              <a:gd name="connsiteX4" fmla="*/ 221742 w 794302"/>
              <a:gd name="connsiteY4" fmla="*/ 1 h 1096337"/>
              <a:gd name="connsiteX5" fmla="*/ 360783 w 794302"/>
              <a:gd name="connsiteY5" fmla="*/ 256019 h 1096337"/>
              <a:gd name="connsiteX6" fmla="*/ 586718 w 794302"/>
              <a:gd name="connsiteY6" fmla="*/ 798758 h 1096337"/>
              <a:gd name="connsiteX7" fmla="*/ 670894 w 794302"/>
              <a:gd name="connsiteY7" fmla="*/ 916497 h 1096337"/>
              <a:gd name="connsiteX8" fmla="*/ 708395 w 794302"/>
              <a:gd name="connsiteY8" fmla="*/ 976375 h 1096337"/>
              <a:gd name="connsiteX9" fmla="*/ 794302 w 794302"/>
              <a:gd name="connsiteY9" fmla="*/ 1096337 h 1096337"/>
              <a:gd name="connsiteX0" fmla="*/ 3941 w 794302"/>
              <a:gd name="connsiteY0" fmla="*/ 1092654 h 1097218"/>
              <a:gd name="connsiteX1" fmla="*/ 0 w 794302"/>
              <a:gd name="connsiteY1" fmla="*/ 717708 h 1097218"/>
              <a:gd name="connsiteX2" fmla="*/ 48902 w 794302"/>
              <a:gd name="connsiteY2" fmla="*/ 536081 h 1097218"/>
              <a:gd name="connsiteX3" fmla="*/ 128152 w 794302"/>
              <a:gd name="connsiteY3" fmla="*/ 217040 h 1097218"/>
              <a:gd name="connsiteX4" fmla="*/ 221742 w 794302"/>
              <a:gd name="connsiteY4" fmla="*/ 882 h 1097218"/>
              <a:gd name="connsiteX5" fmla="*/ 360783 w 794302"/>
              <a:gd name="connsiteY5" fmla="*/ 256900 h 1097218"/>
              <a:gd name="connsiteX6" fmla="*/ 586718 w 794302"/>
              <a:gd name="connsiteY6" fmla="*/ 799639 h 1097218"/>
              <a:gd name="connsiteX7" fmla="*/ 670894 w 794302"/>
              <a:gd name="connsiteY7" fmla="*/ 917378 h 1097218"/>
              <a:gd name="connsiteX8" fmla="*/ 708395 w 794302"/>
              <a:gd name="connsiteY8" fmla="*/ 977256 h 1097218"/>
              <a:gd name="connsiteX9" fmla="*/ 794302 w 794302"/>
              <a:gd name="connsiteY9" fmla="*/ 1097218 h 1097218"/>
              <a:gd name="connsiteX0" fmla="*/ 3941 w 794302"/>
              <a:gd name="connsiteY0" fmla="*/ 1107637 h 1112201"/>
              <a:gd name="connsiteX1" fmla="*/ 0 w 794302"/>
              <a:gd name="connsiteY1" fmla="*/ 732691 h 1112201"/>
              <a:gd name="connsiteX2" fmla="*/ 48902 w 794302"/>
              <a:gd name="connsiteY2" fmla="*/ 551064 h 1112201"/>
              <a:gd name="connsiteX3" fmla="*/ 128152 w 794302"/>
              <a:gd name="connsiteY3" fmla="*/ 232023 h 1112201"/>
              <a:gd name="connsiteX4" fmla="*/ 221742 w 794302"/>
              <a:gd name="connsiteY4" fmla="*/ 814 h 1112201"/>
              <a:gd name="connsiteX5" fmla="*/ 360783 w 794302"/>
              <a:gd name="connsiteY5" fmla="*/ 271883 h 1112201"/>
              <a:gd name="connsiteX6" fmla="*/ 586718 w 794302"/>
              <a:gd name="connsiteY6" fmla="*/ 814622 h 1112201"/>
              <a:gd name="connsiteX7" fmla="*/ 670894 w 794302"/>
              <a:gd name="connsiteY7" fmla="*/ 932361 h 1112201"/>
              <a:gd name="connsiteX8" fmla="*/ 708395 w 794302"/>
              <a:gd name="connsiteY8" fmla="*/ 992239 h 1112201"/>
              <a:gd name="connsiteX9" fmla="*/ 794302 w 794302"/>
              <a:gd name="connsiteY9" fmla="*/ 1112201 h 1112201"/>
              <a:gd name="connsiteX0" fmla="*/ 3941 w 794302"/>
              <a:gd name="connsiteY0" fmla="*/ 1107719 h 1112283"/>
              <a:gd name="connsiteX1" fmla="*/ 0 w 794302"/>
              <a:gd name="connsiteY1" fmla="*/ 732773 h 1112283"/>
              <a:gd name="connsiteX2" fmla="*/ 48902 w 794302"/>
              <a:gd name="connsiteY2" fmla="*/ 551146 h 1112283"/>
              <a:gd name="connsiteX3" fmla="*/ 132809 w 794302"/>
              <a:gd name="connsiteY3" fmla="*/ 217053 h 1112283"/>
              <a:gd name="connsiteX4" fmla="*/ 221742 w 794302"/>
              <a:gd name="connsiteY4" fmla="*/ 896 h 1112283"/>
              <a:gd name="connsiteX5" fmla="*/ 360783 w 794302"/>
              <a:gd name="connsiteY5" fmla="*/ 271965 h 1112283"/>
              <a:gd name="connsiteX6" fmla="*/ 586718 w 794302"/>
              <a:gd name="connsiteY6" fmla="*/ 814704 h 1112283"/>
              <a:gd name="connsiteX7" fmla="*/ 670894 w 794302"/>
              <a:gd name="connsiteY7" fmla="*/ 932443 h 1112283"/>
              <a:gd name="connsiteX8" fmla="*/ 708395 w 794302"/>
              <a:gd name="connsiteY8" fmla="*/ 992321 h 1112283"/>
              <a:gd name="connsiteX9" fmla="*/ 794302 w 794302"/>
              <a:gd name="connsiteY9" fmla="*/ 1112283 h 1112283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60783 w 794302"/>
              <a:gd name="connsiteY5" fmla="*/ 272028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4302" h="1112346">
                <a:moveTo>
                  <a:pt x="3941" y="1107782"/>
                </a:moveTo>
                <a:cubicBezTo>
                  <a:pt x="3558" y="933135"/>
                  <a:pt x="383" y="907483"/>
                  <a:pt x="0" y="732836"/>
                </a:cubicBezTo>
                <a:cubicBezTo>
                  <a:pt x="23276" y="654148"/>
                  <a:pt x="28471" y="664406"/>
                  <a:pt x="48902" y="551209"/>
                </a:cubicBezTo>
                <a:cubicBezTo>
                  <a:pt x="72124" y="531238"/>
                  <a:pt x="117974" y="318859"/>
                  <a:pt x="132809" y="217116"/>
                </a:cubicBezTo>
                <a:cubicBezTo>
                  <a:pt x="147644" y="115373"/>
                  <a:pt x="135780" y="-12347"/>
                  <a:pt x="221742" y="959"/>
                </a:cubicBezTo>
                <a:cubicBezTo>
                  <a:pt x="294458" y="99320"/>
                  <a:pt x="299246" y="138562"/>
                  <a:pt x="360783" y="272028"/>
                </a:cubicBezTo>
                <a:lnTo>
                  <a:pt x="586718" y="814767"/>
                </a:lnTo>
                <a:lnTo>
                  <a:pt x="670894" y="932506"/>
                </a:lnTo>
                <a:lnTo>
                  <a:pt x="708395" y="992384"/>
                </a:lnTo>
                <a:cubicBezTo>
                  <a:pt x="741973" y="1017958"/>
                  <a:pt x="752350" y="1047675"/>
                  <a:pt x="794302" y="1112346"/>
                </a:cubicBezTo>
              </a:path>
            </a:pathLst>
          </a:custGeom>
          <a:solidFill>
            <a:srgbClr val="CC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19EDE562-9D53-40FF-8EE4-8A9DE2C45D99}"/>
              </a:ext>
            </a:extLst>
          </p:cNvPr>
          <p:cNvCxnSpPr>
            <a:cxnSpLocks/>
          </p:cNvCxnSpPr>
          <p:nvPr/>
        </p:nvCxnSpPr>
        <p:spPr>
          <a:xfrm>
            <a:off x="6108028" y="8259557"/>
            <a:ext cx="0" cy="192784"/>
          </a:xfrm>
          <a:prstGeom prst="line">
            <a:avLst/>
          </a:prstGeom>
          <a:ln w="1905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1EDEE673-1F01-46E4-BBF3-7DACDB218EE7}"/>
              </a:ext>
            </a:extLst>
          </p:cNvPr>
          <p:cNvSpPr/>
          <p:nvPr/>
        </p:nvSpPr>
        <p:spPr>
          <a:xfrm>
            <a:off x="6108028" y="8262909"/>
            <a:ext cx="89858" cy="127036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267161 w 311228"/>
              <a:gd name="connsiteY2" fmla="*/ 0 h 68855"/>
              <a:gd name="connsiteX3" fmla="*/ 311228 w 311228"/>
              <a:gd name="connsiteY3" fmla="*/ 68855 h 68855"/>
              <a:gd name="connsiteX0" fmla="*/ 8264 w 322245"/>
              <a:gd name="connsiteY0" fmla="*/ 66101 h 66101"/>
              <a:gd name="connsiteX1" fmla="*/ 0 w 322245"/>
              <a:gd name="connsiteY1" fmla="*/ 0 h 66101"/>
              <a:gd name="connsiteX2" fmla="*/ 267161 w 322245"/>
              <a:gd name="connsiteY2" fmla="*/ 0 h 66101"/>
              <a:gd name="connsiteX3" fmla="*/ 322245 w 322245"/>
              <a:gd name="connsiteY3" fmla="*/ 66101 h 66101"/>
              <a:gd name="connsiteX0" fmla="*/ 0 w 313981"/>
              <a:gd name="connsiteY0" fmla="*/ 110169 h 110169"/>
              <a:gd name="connsiteX1" fmla="*/ 225845 w 313981"/>
              <a:gd name="connsiteY1" fmla="*/ 0 h 110169"/>
              <a:gd name="connsiteX2" fmla="*/ 258897 w 313981"/>
              <a:gd name="connsiteY2" fmla="*/ 44068 h 110169"/>
              <a:gd name="connsiteX3" fmla="*/ 313981 w 313981"/>
              <a:gd name="connsiteY3" fmla="*/ 110169 h 110169"/>
              <a:gd name="connsiteX0" fmla="*/ 0 w 90890"/>
              <a:gd name="connsiteY0" fmla="*/ 115678 h 115678"/>
              <a:gd name="connsiteX1" fmla="*/ 2754 w 90890"/>
              <a:gd name="connsiteY1" fmla="*/ 0 h 115678"/>
              <a:gd name="connsiteX2" fmla="*/ 35806 w 90890"/>
              <a:gd name="connsiteY2" fmla="*/ 44068 h 115678"/>
              <a:gd name="connsiteX3" fmla="*/ 90890 w 90890"/>
              <a:gd name="connsiteY3" fmla="*/ 110169 h 1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90" h="115678">
                <a:moveTo>
                  <a:pt x="0" y="115678"/>
                </a:moveTo>
                <a:lnTo>
                  <a:pt x="2754" y="0"/>
                </a:lnTo>
                <a:lnTo>
                  <a:pt x="35806" y="44068"/>
                </a:lnTo>
                <a:lnTo>
                  <a:pt x="90890" y="110169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65574E36-0EE3-4FF7-BD4E-E626FC0D4E62}"/>
              </a:ext>
            </a:extLst>
          </p:cNvPr>
          <p:cNvSpPr txBox="1"/>
          <p:nvPr/>
        </p:nvSpPr>
        <p:spPr>
          <a:xfrm>
            <a:off x="5679047" y="8408463"/>
            <a:ext cx="58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9933"/>
                </a:solidFill>
              </a:rPr>
              <a:t>99</a:t>
            </a:r>
            <a:r>
              <a:rPr lang="en-GB" sz="800" baseline="30000" dirty="0">
                <a:solidFill>
                  <a:srgbClr val="FF9933"/>
                </a:solidFill>
              </a:rPr>
              <a:t>th</a:t>
            </a:r>
            <a:r>
              <a:rPr lang="en-GB" sz="800" dirty="0">
                <a:solidFill>
                  <a:srgbClr val="FF9933"/>
                </a:solidFill>
              </a:rPr>
              <a:t> Perc_ENS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9771D76-7E4E-4A89-ABDF-3E58F4CB9AB3}"/>
              </a:ext>
            </a:extLst>
          </p:cNvPr>
          <p:cNvSpPr txBox="1"/>
          <p:nvPr/>
        </p:nvSpPr>
        <p:spPr>
          <a:xfrm>
            <a:off x="6192282" y="8404331"/>
            <a:ext cx="58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9933"/>
                </a:solidFill>
              </a:rPr>
              <a:t>99</a:t>
            </a:r>
            <a:r>
              <a:rPr lang="en-GB" sz="800" baseline="30000" dirty="0">
                <a:solidFill>
                  <a:srgbClr val="FF9933"/>
                </a:solidFill>
              </a:rPr>
              <a:t>th</a:t>
            </a:r>
            <a:r>
              <a:rPr lang="en-GB" sz="800" dirty="0">
                <a:solidFill>
                  <a:srgbClr val="FF9933"/>
                </a:solidFill>
              </a:rPr>
              <a:t> Perc_PR</a:t>
            </a:r>
          </a:p>
        </p:txBody>
      </p: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02CC095D-B4D0-4786-B3E0-8F99BAD3B796}"/>
              </a:ext>
            </a:extLst>
          </p:cNvPr>
          <p:cNvCxnSpPr>
            <a:cxnSpLocks/>
            <a:endCxn id="394" idx="2"/>
          </p:cNvCxnSpPr>
          <p:nvPr/>
        </p:nvCxnSpPr>
        <p:spPr>
          <a:xfrm flipH="1">
            <a:off x="6143427" y="8074167"/>
            <a:ext cx="358027" cy="23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B4388AED-5E65-4FB8-8591-1F7BF6315B57}"/>
              </a:ext>
            </a:extLst>
          </p:cNvPr>
          <p:cNvCxnSpPr>
            <a:cxnSpLocks/>
            <a:endCxn id="391" idx="2"/>
          </p:cNvCxnSpPr>
          <p:nvPr/>
        </p:nvCxnSpPr>
        <p:spPr>
          <a:xfrm flipH="1">
            <a:off x="6456445" y="8065849"/>
            <a:ext cx="45923" cy="28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3C0DBD05-CCE4-410B-A564-2BD86818CC70}"/>
              </a:ext>
            </a:extLst>
          </p:cNvPr>
          <p:cNvSpPr txBox="1"/>
          <p:nvPr/>
        </p:nvSpPr>
        <p:spPr>
          <a:xfrm>
            <a:off x="6289260" y="7908622"/>
            <a:ext cx="463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1%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A85B4B10-D945-4ED0-AC64-2CBD8D99AF87}"/>
              </a:ext>
            </a:extLst>
          </p:cNvPr>
          <p:cNvCxnSpPr>
            <a:cxnSpLocks/>
          </p:cNvCxnSpPr>
          <p:nvPr/>
        </p:nvCxnSpPr>
        <p:spPr>
          <a:xfrm>
            <a:off x="5928594" y="7544564"/>
            <a:ext cx="335646" cy="795042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AE1812F6-CB45-45DC-BC41-66860FA9646D}"/>
              </a:ext>
            </a:extLst>
          </p:cNvPr>
          <p:cNvCxnSpPr>
            <a:cxnSpLocks/>
          </p:cNvCxnSpPr>
          <p:nvPr/>
        </p:nvCxnSpPr>
        <p:spPr>
          <a:xfrm flipH="1">
            <a:off x="5646654" y="7544565"/>
            <a:ext cx="279100" cy="17663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F46BDFA7-C847-45C9-863F-CF45D5A7590A}"/>
              </a:ext>
            </a:extLst>
          </p:cNvPr>
          <p:cNvCxnSpPr>
            <a:cxnSpLocks/>
            <a:stCxn id="388" idx="1"/>
          </p:cNvCxnSpPr>
          <p:nvPr/>
        </p:nvCxnSpPr>
        <p:spPr>
          <a:xfrm flipH="1">
            <a:off x="5402383" y="7903639"/>
            <a:ext cx="3496" cy="548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3" name="TextBox 402">
            <a:extLst>
              <a:ext uri="{FF2B5EF4-FFF2-40B4-BE49-F238E27FC236}">
                <a16:creationId xmlns:a16="http://schemas.microsoft.com/office/drawing/2014/main" id="{81C21807-FEE4-4B2A-BF1C-10B91F333E0D}"/>
              </a:ext>
            </a:extLst>
          </p:cNvPr>
          <p:cNvSpPr txBox="1"/>
          <p:nvPr/>
        </p:nvSpPr>
        <p:spPr>
          <a:xfrm>
            <a:off x="5859171" y="7286045"/>
            <a:ext cx="9958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CC0099"/>
                </a:solidFill>
              </a:rPr>
              <a:t>Prob (%) of not exceeding Thr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31355E9-7F24-4F18-B7BF-0BE677B87982}"/>
              </a:ext>
            </a:extLst>
          </p:cNvPr>
          <p:cNvSpPr/>
          <p:nvPr/>
        </p:nvSpPr>
        <p:spPr>
          <a:xfrm>
            <a:off x="5752630" y="8452341"/>
            <a:ext cx="910547" cy="247538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BE978C9-6C6D-4034-A44B-F511B84C4A26}"/>
              </a:ext>
            </a:extLst>
          </p:cNvPr>
          <p:cNvSpPr/>
          <p:nvPr/>
        </p:nvSpPr>
        <p:spPr>
          <a:xfrm>
            <a:off x="5975946" y="7326793"/>
            <a:ext cx="751903" cy="265688"/>
          </a:xfrm>
          <a:prstGeom prst="rect">
            <a:avLst/>
          </a:prstGeom>
          <a:noFill/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C0099"/>
              </a:solidFill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EB0C459-F689-4DCA-9510-401F6B3937A7}"/>
              </a:ext>
            </a:extLst>
          </p:cNvPr>
          <p:cNvSpPr txBox="1"/>
          <p:nvPr/>
        </p:nvSpPr>
        <p:spPr>
          <a:xfrm rot="16200000">
            <a:off x="4448888" y="7728726"/>
            <a:ext cx="1087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</a:t>
            </a: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40773393-07F5-4352-9DB1-162BEA13FF34}"/>
              </a:ext>
            </a:extLst>
          </p:cNvPr>
          <p:cNvSpPr/>
          <p:nvPr/>
        </p:nvSpPr>
        <p:spPr>
          <a:xfrm>
            <a:off x="5834705" y="7311348"/>
            <a:ext cx="187662" cy="20518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53F0FC63-87B6-4D62-A02C-14ABC09B4246}"/>
              </a:ext>
            </a:extLst>
          </p:cNvPr>
          <p:cNvSpPr/>
          <p:nvPr/>
        </p:nvSpPr>
        <p:spPr>
          <a:xfrm>
            <a:off x="5675545" y="8387111"/>
            <a:ext cx="187662" cy="20518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2D9668FC-E347-4C74-8AD0-C1401A20A05C}"/>
              </a:ext>
            </a:extLst>
          </p:cNvPr>
          <p:cNvSpPr/>
          <p:nvPr/>
        </p:nvSpPr>
        <p:spPr>
          <a:xfrm>
            <a:off x="4561468" y="9041269"/>
            <a:ext cx="187662" cy="20518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gency FB" panose="020B0503020202020204" pitchFamily="34" charset="0"/>
              </a:rPr>
              <a:t>2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B0BDF842-6448-4D7B-8EE4-90D024578953}"/>
              </a:ext>
            </a:extLst>
          </p:cNvPr>
          <p:cNvSpPr/>
          <p:nvPr/>
        </p:nvSpPr>
        <p:spPr>
          <a:xfrm>
            <a:off x="1601123" y="9033426"/>
            <a:ext cx="187662" cy="20518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47B8CD76-18F8-4621-8CAD-6AF22AFF3A08}"/>
              </a:ext>
            </a:extLst>
          </p:cNvPr>
          <p:cNvSpPr txBox="1"/>
          <p:nvPr/>
        </p:nvSpPr>
        <p:spPr>
          <a:xfrm rot="16200000">
            <a:off x="-556726" y="10437842"/>
            <a:ext cx="257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gency FB" panose="020B0503020202020204" pitchFamily="34" charset="0"/>
              </a:rPr>
              <a:t>Global Maps Available to Users</a:t>
            </a:r>
          </a:p>
        </p:txBody>
      </p:sp>
      <p:pic>
        <p:nvPicPr>
          <p:cNvPr id="413" name="Graphic 412" descr="Gears">
            <a:extLst>
              <a:ext uri="{FF2B5EF4-FFF2-40B4-BE49-F238E27FC236}">
                <a16:creationId xmlns:a16="http://schemas.microsoft.com/office/drawing/2014/main" id="{BB45A825-F6A1-4A73-942D-8D0D13B3EA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876" y="158850"/>
            <a:ext cx="407515" cy="407515"/>
          </a:xfrm>
          <a:prstGeom prst="rect">
            <a:avLst/>
          </a:prstGeom>
        </p:spPr>
      </p:pic>
      <p:sp>
        <p:nvSpPr>
          <p:cNvPr id="414" name="Rectangle 413">
            <a:extLst>
              <a:ext uri="{FF2B5EF4-FFF2-40B4-BE49-F238E27FC236}">
                <a16:creationId xmlns:a16="http://schemas.microsoft.com/office/drawing/2014/main" id="{B4872E02-2A24-4036-B8BB-F04904B431A7}"/>
              </a:ext>
            </a:extLst>
          </p:cNvPr>
          <p:cNvSpPr/>
          <p:nvPr/>
        </p:nvSpPr>
        <p:spPr>
          <a:xfrm>
            <a:off x="146158" y="119744"/>
            <a:ext cx="3274647" cy="467458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641093EC-EF91-407F-8D10-832BC591CD4A}"/>
              </a:ext>
            </a:extLst>
          </p:cNvPr>
          <p:cNvSpPr txBox="1"/>
          <p:nvPr/>
        </p:nvSpPr>
        <p:spPr>
          <a:xfrm>
            <a:off x="501566" y="6228459"/>
            <a:ext cx="40047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966F"/>
                </a:solidFill>
              </a:rPr>
              <a:t>GLOBAL FORECASTS GENERATION</a:t>
            </a:r>
          </a:p>
          <a:p>
            <a:r>
              <a:rPr lang="en-GB" sz="1200" b="1" dirty="0">
                <a:solidFill>
                  <a:srgbClr val="00966F"/>
                </a:solidFill>
              </a:rPr>
              <a:t>(Operational, run twice per day)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B26918BF-48E3-4D11-8BF9-C5FF556EF31A}"/>
              </a:ext>
            </a:extLst>
          </p:cNvPr>
          <p:cNvSpPr/>
          <p:nvPr/>
        </p:nvSpPr>
        <p:spPr>
          <a:xfrm>
            <a:off x="151461" y="6228459"/>
            <a:ext cx="2653881" cy="467458"/>
          </a:xfrm>
          <a:prstGeom prst="rect">
            <a:avLst/>
          </a:prstGeom>
          <a:noFill/>
          <a:ln>
            <a:solidFill>
              <a:srgbClr val="009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358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12</cp:revision>
  <dcterms:created xsi:type="dcterms:W3CDTF">2020-11-24T16:00:48Z</dcterms:created>
  <dcterms:modified xsi:type="dcterms:W3CDTF">2020-11-24T17:59:48Z</dcterms:modified>
</cp:coreProperties>
</file>