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DD6"/>
    <a:srgbClr val="E21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A6E16-CDB7-4947-9111-74C4190D8805}" v="71" dt="2024-07-03T22:13:5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6247" autoAdjust="0"/>
  </p:normalViewPr>
  <p:slideViewPr>
    <p:cSldViewPr snapToGrid="0">
      <p:cViewPr varScale="1">
        <p:scale>
          <a:sx n="77" d="100"/>
          <a:sy n="77" d="100"/>
        </p:scale>
        <p:origin x="3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5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3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4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6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1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E85C-63D9-4998-B56F-97FB82376238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9BBF04C2-E4AD-89BF-97D4-982B39479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/>
          <a:stretch/>
        </p:blipFill>
        <p:spPr>
          <a:xfrm>
            <a:off x="5060322" y="5315896"/>
            <a:ext cx="1753682" cy="180000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9F7CD23-1EFF-D680-EABF-F49D568CA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/>
          <a:stretch/>
        </p:blipFill>
        <p:spPr>
          <a:xfrm>
            <a:off x="5060322" y="7752839"/>
            <a:ext cx="1753682" cy="1800000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56F84A7F-A3DB-17D9-3408-157DB34286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/>
          <a:stretch/>
        </p:blipFill>
        <p:spPr>
          <a:xfrm>
            <a:off x="185068" y="442010"/>
            <a:ext cx="1760290" cy="180000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8EBC00C-85AA-9BBC-F167-9857B8BF26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/>
          <a:stretch/>
        </p:blipFill>
        <p:spPr>
          <a:xfrm>
            <a:off x="5060322" y="2878953"/>
            <a:ext cx="1744590" cy="1800000"/>
          </a:xfrm>
          <a:prstGeom prst="rect">
            <a:avLst/>
          </a:prstGeom>
        </p:spPr>
      </p:pic>
      <p:pic>
        <p:nvPicPr>
          <p:cNvPr id="13" name="Picture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8FA58466-200C-FC08-E418-EC3C23FAE4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/>
          <a:stretch/>
        </p:blipFill>
        <p:spPr>
          <a:xfrm>
            <a:off x="2560581" y="442010"/>
            <a:ext cx="1761819" cy="1800000"/>
          </a:xfrm>
          <a:prstGeom prst="rect">
            <a:avLst/>
          </a:prstGeom>
        </p:spPr>
      </p:pic>
      <p:pic>
        <p:nvPicPr>
          <p:cNvPr id="15" name="Picture 14" descr="A graph with a line going up&#10;&#10;Description automatically generated">
            <a:extLst>
              <a:ext uri="{FF2B5EF4-FFF2-40B4-BE49-F238E27FC236}">
                <a16:creationId xmlns:a16="http://schemas.microsoft.com/office/drawing/2014/main" id="{E79FFC47-5161-FD55-EC86-BFD8FC289D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/>
          <a:stretch/>
        </p:blipFill>
        <p:spPr>
          <a:xfrm>
            <a:off x="5060322" y="442010"/>
            <a:ext cx="1753682" cy="1800000"/>
          </a:xfrm>
          <a:prstGeom prst="rect">
            <a:avLst/>
          </a:prstGeom>
        </p:spPr>
      </p:pic>
      <p:pic>
        <p:nvPicPr>
          <p:cNvPr id="17" name="Picture 16" descr="A graph with a red line&#10;&#10;Description automatically generated">
            <a:extLst>
              <a:ext uri="{FF2B5EF4-FFF2-40B4-BE49-F238E27FC236}">
                <a16:creationId xmlns:a16="http://schemas.microsoft.com/office/drawing/2014/main" id="{A5B515F6-FB19-D0EA-B39A-EB0F5946CB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/>
          <a:stretch/>
        </p:blipFill>
        <p:spPr>
          <a:xfrm>
            <a:off x="2545782" y="2875246"/>
            <a:ext cx="1744590" cy="1800000"/>
          </a:xfrm>
          <a:prstGeom prst="rect">
            <a:avLst/>
          </a:prstGeom>
        </p:spPr>
      </p:pic>
      <p:pic>
        <p:nvPicPr>
          <p:cNvPr id="19" name="Picture 18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3D370BAB-B8E0-1959-FFF3-937080365B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b="5994"/>
          <a:stretch/>
        </p:blipFill>
        <p:spPr>
          <a:xfrm>
            <a:off x="349437" y="2875246"/>
            <a:ext cx="1723788" cy="1692110"/>
          </a:xfrm>
          <a:prstGeom prst="rect">
            <a:avLst/>
          </a:prstGeom>
        </p:spPr>
      </p:pic>
      <p:pic>
        <p:nvPicPr>
          <p:cNvPr id="770" name="Picture 769" descr="A map of the united states&#10;&#10;Description automatically generated">
            <a:extLst>
              <a:ext uri="{FF2B5EF4-FFF2-40B4-BE49-F238E27FC236}">
                <a16:creationId xmlns:a16="http://schemas.microsoft.com/office/drawing/2014/main" id="{A44E9C17-3046-D14E-E281-235A601DC6B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22773" r="11559" b="73748"/>
          <a:stretch/>
        </p:blipFill>
        <p:spPr>
          <a:xfrm rot="16200000" flipV="1">
            <a:off x="3370029" y="8913112"/>
            <a:ext cx="1661164" cy="52964"/>
          </a:xfrm>
          <a:prstGeom prst="rect">
            <a:avLst/>
          </a:prstGeom>
        </p:spPr>
      </p:pic>
      <p:sp>
        <p:nvSpPr>
          <p:cNvPr id="771" name="TextBox 770">
            <a:extLst>
              <a:ext uri="{FF2B5EF4-FFF2-40B4-BE49-F238E27FC236}">
                <a16:creationId xmlns:a16="http://schemas.microsoft.com/office/drawing/2014/main" id="{12155F03-F692-BC71-5AFA-C0700ADCF388}"/>
              </a:ext>
            </a:extLst>
          </p:cNvPr>
          <p:cNvSpPr txBox="1"/>
          <p:nvPr/>
        </p:nvSpPr>
        <p:spPr>
          <a:xfrm>
            <a:off x="4100389" y="7871271"/>
            <a:ext cx="31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47BD58D2-42DC-FD18-B3AA-CD905C0B4486}"/>
              </a:ext>
            </a:extLst>
          </p:cNvPr>
          <p:cNvSpPr txBox="1"/>
          <p:nvPr/>
        </p:nvSpPr>
        <p:spPr>
          <a:xfrm>
            <a:off x="4175077" y="965188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3BE13A4E-19AE-ADF5-EB2C-CAFD9DF09028}"/>
              </a:ext>
            </a:extLst>
          </p:cNvPr>
          <p:cNvSpPr txBox="1"/>
          <p:nvPr/>
        </p:nvSpPr>
        <p:spPr>
          <a:xfrm>
            <a:off x="4175077" y="833688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8ACF4E7F-74AA-3E39-408B-F7D667D1C606}"/>
              </a:ext>
            </a:extLst>
          </p:cNvPr>
          <p:cNvSpPr txBox="1"/>
          <p:nvPr/>
        </p:nvSpPr>
        <p:spPr>
          <a:xfrm>
            <a:off x="4175077" y="850126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D9528E10-F644-DBA0-F715-C49CE2B5FEB2}"/>
              </a:ext>
            </a:extLst>
          </p:cNvPr>
          <p:cNvSpPr txBox="1"/>
          <p:nvPr/>
        </p:nvSpPr>
        <p:spPr>
          <a:xfrm>
            <a:off x="4175077" y="866563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F79703DB-5D1A-91E0-3BF9-FE7BE3145378}"/>
              </a:ext>
            </a:extLst>
          </p:cNvPr>
          <p:cNvSpPr txBox="1"/>
          <p:nvPr/>
        </p:nvSpPr>
        <p:spPr>
          <a:xfrm>
            <a:off x="4175077" y="883001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597E6218-C518-0719-F22A-F09B1F8C6272}"/>
              </a:ext>
            </a:extLst>
          </p:cNvPr>
          <p:cNvSpPr txBox="1"/>
          <p:nvPr/>
        </p:nvSpPr>
        <p:spPr>
          <a:xfrm>
            <a:off x="4175077" y="899438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0.7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FFBFDAB-DF4E-AC97-D27A-F916E2426004}"/>
              </a:ext>
            </a:extLst>
          </p:cNvPr>
          <p:cNvSpPr txBox="1"/>
          <p:nvPr/>
        </p:nvSpPr>
        <p:spPr>
          <a:xfrm>
            <a:off x="4175077" y="9158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0.5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CDED038A-F7BB-5CDA-60A1-1E1F95B017C1}"/>
              </a:ext>
            </a:extLst>
          </p:cNvPr>
          <p:cNvSpPr txBox="1"/>
          <p:nvPr/>
        </p:nvSpPr>
        <p:spPr>
          <a:xfrm>
            <a:off x="4175077" y="932313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AAFDE522-FF52-C558-E7A8-CECF6F45404F}"/>
              </a:ext>
            </a:extLst>
          </p:cNvPr>
          <p:cNvSpPr txBox="1"/>
          <p:nvPr/>
        </p:nvSpPr>
        <p:spPr>
          <a:xfrm>
            <a:off x="4175077" y="948750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11C4C029-A1A3-D567-7D37-E230F8B8406A}"/>
              </a:ext>
            </a:extLst>
          </p:cNvPr>
          <p:cNvSpPr txBox="1"/>
          <p:nvPr/>
        </p:nvSpPr>
        <p:spPr>
          <a:xfrm>
            <a:off x="4175077" y="800814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F8D5759D-C5D3-D95F-3AB6-7A5B780A09D7}"/>
              </a:ext>
            </a:extLst>
          </p:cNvPr>
          <p:cNvSpPr txBox="1"/>
          <p:nvPr/>
        </p:nvSpPr>
        <p:spPr>
          <a:xfrm>
            <a:off x="4175077" y="81725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67992FD2-ED8B-DA5E-F0C2-0F85A6171E45}"/>
              </a:ext>
            </a:extLst>
          </p:cNvPr>
          <p:cNvSpPr txBox="1"/>
          <p:nvPr/>
        </p:nvSpPr>
        <p:spPr>
          <a:xfrm>
            <a:off x="103927" y="792281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2E91D314-5A01-7CF1-BDF7-55FEDA004BB5}"/>
              </a:ext>
            </a:extLst>
          </p:cNvPr>
          <p:cNvSpPr txBox="1"/>
          <p:nvPr/>
        </p:nvSpPr>
        <p:spPr>
          <a:xfrm>
            <a:off x="103927" y="863394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C357042D-1389-18CD-21B4-EAC39CEB8CA3}"/>
              </a:ext>
            </a:extLst>
          </p:cNvPr>
          <p:cNvSpPr txBox="1"/>
          <p:nvPr/>
        </p:nvSpPr>
        <p:spPr>
          <a:xfrm>
            <a:off x="103927" y="924854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D8C2AC83-F3D7-80D3-7613-5AC86F1CC17A}"/>
              </a:ext>
            </a:extLst>
          </p:cNvPr>
          <p:cNvSpPr txBox="1"/>
          <p:nvPr/>
        </p:nvSpPr>
        <p:spPr>
          <a:xfrm>
            <a:off x="820332" y="97503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0F510DF6-8FCA-3456-528A-2F0F8EB5F4B7}"/>
              </a:ext>
            </a:extLst>
          </p:cNvPr>
          <p:cNvSpPr txBox="1"/>
          <p:nvPr/>
        </p:nvSpPr>
        <p:spPr>
          <a:xfrm>
            <a:off x="1822778" y="97503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DD5A11D8-2868-018A-9BC4-C138E15083CF}"/>
              </a:ext>
            </a:extLst>
          </p:cNvPr>
          <p:cNvSpPr txBox="1"/>
          <p:nvPr/>
        </p:nvSpPr>
        <p:spPr>
          <a:xfrm>
            <a:off x="2825224" y="97503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0E0C5D-65B3-1C65-4C58-5238B1CA0373}"/>
              </a:ext>
            </a:extLst>
          </p:cNvPr>
          <p:cNvSpPr txBox="1"/>
          <p:nvPr/>
        </p:nvSpPr>
        <p:spPr>
          <a:xfrm>
            <a:off x="-81901" y="266331"/>
            <a:ext cx="1981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Frequency Bias (FB)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8C9E0-B9B1-0B42-C77E-E78C60B0A5CB}"/>
              </a:ext>
            </a:extLst>
          </p:cNvPr>
          <p:cNvCxnSpPr>
            <a:cxnSpLocks/>
          </p:cNvCxnSpPr>
          <p:nvPr/>
        </p:nvCxnSpPr>
        <p:spPr>
          <a:xfrm>
            <a:off x="1642831" y="2007629"/>
            <a:ext cx="0" cy="136987"/>
          </a:xfrm>
          <a:prstGeom prst="straightConnector1">
            <a:avLst/>
          </a:prstGeom>
          <a:ln w="3175">
            <a:solidFill>
              <a:srgbClr val="503DD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B9F76-063E-EC72-3323-5D425FCB2CD2}"/>
              </a:ext>
            </a:extLst>
          </p:cNvPr>
          <p:cNvCxnSpPr>
            <a:cxnSpLocks/>
          </p:cNvCxnSpPr>
          <p:nvPr/>
        </p:nvCxnSpPr>
        <p:spPr>
          <a:xfrm rot="10800000">
            <a:off x="1642832" y="2169490"/>
            <a:ext cx="0" cy="136987"/>
          </a:xfrm>
          <a:prstGeom prst="straightConnector1">
            <a:avLst/>
          </a:prstGeom>
          <a:ln w="3175">
            <a:solidFill>
              <a:srgbClr val="503DD6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4C8C6C-FB8A-BDD5-DB3F-A89267A5F367}"/>
              </a:ext>
            </a:extLst>
          </p:cNvPr>
          <p:cNvSpPr txBox="1"/>
          <p:nvPr/>
        </p:nvSpPr>
        <p:spPr>
          <a:xfrm>
            <a:off x="115514" y="185628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FB = 1,</a:t>
            </a:r>
          </a:p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Perfect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13015-0C2F-3C4F-D608-415DD52ED9D6}"/>
              </a:ext>
            </a:extLst>
          </p:cNvPr>
          <p:cNvSpPr txBox="1"/>
          <p:nvPr/>
        </p:nvSpPr>
        <p:spPr>
          <a:xfrm>
            <a:off x="115514" y="2132726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FB = 0,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7B318-9A27-2CFC-3D2A-1D5C45E516B4}"/>
              </a:ext>
            </a:extLst>
          </p:cNvPr>
          <p:cNvSpPr txBox="1"/>
          <p:nvPr/>
        </p:nvSpPr>
        <p:spPr>
          <a:xfrm>
            <a:off x="1321930" y="1727122"/>
            <a:ext cx="66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Under-</a:t>
            </a:r>
          </a:p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estimation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31C55-152E-E2A4-DAA6-277925C47079}"/>
              </a:ext>
            </a:extLst>
          </p:cNvPr>
          <p:cNvCxnSpPr>
            <a:cxnSpLocks/>
          </p:cNvCxnSpPr>
          <p:nvPr/>
        </p:nvCxnSpPr>
        <p:spPr>
          <a:xfrm flipV="1">
            <a:off x="1314254" y="686961"/>
            <a:ext cx="0" cy="1445290"/>
          </a:xfrm>
          <a:prstGeom prst="straightConnector1">
            <a:avLst/>
          </a:prstGeom>
          <a:ln w="3175">
            <a:solidFill>
              <a:srgbClr val="503DD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DE6BAE-DEC4-9AE2-9C65-8ECFFC325AF9}"/>
              </a:ext>
            </a:extLst>
          </p:cNvPr>
          <p:cNvSpPr txBox="1"/>
          <p:nvPr/>
        </p:nvSpPr>
        <p:spPr>
          <a:xfrm>
            <a:off x="176670" y="580918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0.1%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F7F0B2-801C-38C6-3202-B07A5C5E092F}"/>
              </a:ext>
            </a:extLst>
          </p:cNvPr>
          <p:cNvSpPr txBox="1"/>
          <p:nvPr/>
        </p:nvSpPr>
        <p:spPr>
          <a:xfrm>
            <a:off x="208568" y="108591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0.3%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2330C1-4188-A083-69D1-12EF8EA1040D}"/>
              </a:ext>
            </a:extLst>
          </p:cNvPr>
          <p:cNvSpPr txBox="1"/>
          <p:nvPr/>
        </p:nvSpPr>
        <p:spPr>
          <a:xfrm>
            <a:off x="249279" y="1304194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0.5%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6A5C8-C4AD-9469-A6A6-CECA064A307F}"/>
              </a:ext>
            </a:extLst>
          </p:cNvPr>
          <p:cNvSpPr txBox="1"/>
          <p:nvPr/>
        </p:nvSpPr>
        <p:spPr>
          <a:xfrm>
            <a:off x="289814" y="1464274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0.7%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1313-D125-1369-D262-FB675B99496F}"/>
              </a:ext>
            </a:extLst>
          </p:cNvPr>
          <p:cNvSpPr txBox="1"/>
          <p:nvPr/>
        </p:nvSpPr>
        <p:spPr>
          <a:xfrm>
            <a:off x="988919" y="369673"/>
            <a:ext cx="66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Over-</a:t>
            </a:r>
          </a:p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estimation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7B6BB1-6FCF-E048-DBBB-467020AEB319}"/>
              </a:ext>
            </a:extLst>
          </p:cNvPr>
          <p:cNvSpPr txBox="1"/>
          <p:nvPr/>
        </p:nvSpPr>
        <p:spPr>
          <a:xfrm>
            <a:off x="-88147" y="688991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86B2A2-26E9-2F1F-A4CD-5B8326F6CEAD}"/>
              </a:ext>
            </a:extLst>
          </p:cNvPr>
          <p:cNvSpPr txBox="1"/>
          <p:nvPr/>
        </p:nvSpPr>
        <p:spPr>
          <a:xfrm>
            <a:off x="-88147" y="964746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3C3E-E042-6CEB-C8DD-34CDCE9BA5C8}"/>
              </a:ext>
            </a:extLst>
          </p:cNvPr>
          <p:cNvSpPr txBox="1"/>
          <p:nvPr/>
        </p:nvSpPr>
        <p:spPr>
          <a:xfrm>
            <a:off x="-88147" y="1240501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6E9A7-D7C6-23BB-110A-711EF29E8E5A}"/>
              </a:ext>
            </a:extLst>
          </p:cNvPr>
          <p:cNvSpPr txBox="1"/>
          <p:nvPr/>
        </p:nvSpPr>
        <p:spPr>
          <a:xfrm>
            <a:off x="-88147" y="1516256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D755D-42DD-D612-3F86-022B870551C7}"/>
              </a:ext>
            </a:extLst>
          </p:cNvPr>
          <p:cNvSpPr txBox="1"/>
          <p:nvPr/>
        </p:nvSpPr>
        <p:spPr>
          <a:xfrm>
            <a:off x="-88147" y="1792012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631BC-24B1-7346-9ECC-DA06530A85F0}"/>
              </a:ext>
            </a:extLst>
          </p:cNvPr>
          <p:cNvSpPr txBox="1"/>
          <p:nvPr/>
        </p:nvSpPr>
        <p:spPr>
          <a:xfrm>
            <a:off x="-88147" y="206776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134A54-2E71-A3B7-0E24-2F7FCF92D98C}"/>
              </a:ext>
            </a:extLst>
          </p:cNvPr>
          <p:cNvSpPr txBox="1"/>
          <p:nvPr/>
        </p:nvSpPr>
        <p:spPr>
          <a:xfrm>
            <a:off x="-88147" y="413236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261343-1615-0DA1-084A-2FA9B3D075B4}"/>
              </a:ext>
            </a:extLst>
          </p:cNvPr>
          <p:cNvSpPr txBox="1"/>
          <p:nvPr/>
        </p:nvSpPr>
        <p:spPr>
          <a:xfrm>
            <a:off x="1600498" y="55703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8BB38454-A899-C59A-7E08-12301DA57785}"/>
              </a:ext>
            </a:extLst>
          </p:cNvPr>
          <p:cNvGrpSpPr/>
          <p:nvPr/>
        </p:nvGrpSpPr>
        <p:grpSpPr>
          <a:xfrm>
            <a:off x="69178" y="2349023"/>
            <a:ext cx="1973914" cy="359560"/>
            <a:chOff x="75587" y="2501678"/>
            <a:chExt cx="1973914" cy="3595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4CA432-CFCC-5773-4154-4C7282109A86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C48469-6E55-F508-0AE6-A525EF5E6713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03F408-11EA-D463-FC24-113B741864BF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37BFAB-12AE-E792-9A1D-C81FEC46431F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D458A-3880-4CFD-6193-FD91C0B53136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3090D7-6C25-0937-75C9-524A72C59D9E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EC79BC-9EFD-BFDA-FD5C-70FE1BB1BD7D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174E1A-1AC1-3D4C-D780-19A603B7DE38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603002-3772-3853-036A-DB26B04B597C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E10C9E-382B-ADB0-8632-0AF77420D161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1A0AC8-3666-E66C-03AD-370872F6D535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D468E1-221F-2A82-4750-ACC50FB5AF6C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B0B5AD-057D-2A73-8A84-9EAB799165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DD5CE6-F549-1403-4A35-A2492594B54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7A73D3E-EBC3-8B1E-87E7-EF2BDA01F729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70A1CF-08D3-3CA2-0D85-6F3B75C32DA1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5709B7-9CCD-F8B9-47A6-57FB88099E43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BEDFC76C-CD27-93A3-6D9E-FEAE3280F03F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3AE01ADE-0F47-5F8E-A27B-5279748C45A4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E3F9D66-3AC3-4B6D-D2CC-D87D81C9085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ABBC1F1A-C7AD-C05A-4A7B-BBEB12B1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1969B6F6-398D-21D9-69A1-A2B3F7540E2F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EBACD114-22C9-FBA1-9564-7FBD3901702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61D9A134-3DF5-AE1D-4ECC-75424ED6ACA8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F6AF7766-062A-FCF7-FBBF-C0B92CC90C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82E19696-ACB1-22A5-9C7F-73F90C9F8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7A387D9C-0274-070A-91C2-1993DD744A6C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5C13B946-591C-2320-3F7D-D4CA4D4CE096}"/>
              </a:ext>
            </a:extLst>
          </p:cNvPr>
          <p:cNvGrpSpPr/>
          <p:nvPr/>
        </p:nvGrpSpPr>
        <p:grpSpPr>
          <a:xfrm>
            <a:off x="4950083" y="2349023"/>
            <a:ext cx="1973914" cy="359560"/>
            <a:chOff x="75587" y="2501678"/>
            <a:chExt cx="1973914" cy="359560"/>
          </a:xfrm>
        </p:grpSpPr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11DFD885-3BAC-5DAB-A46D-D453ABC6956A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11576AC2-F0AB-A005-FAB7-7EAD3697F17B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B33C6CF0-C30D-69CE-F513-C5A493D9348B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863F2999-7866-F98E-D3B8-9B183A2F0FFA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99F0329A-E305-1ADB-7617-40B6809F424F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DB9328C6-3104-6CF2-C28F-CBD735B93C9C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1CFD03A5-DE97-75E1-1E5B-646BF9FB2A74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5C9509C0-C5C0-7DE7-BD2F-508309CFCE18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3757D2BC-0093-E2BE-8B15-E2313BCEEF78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2A7220D7-FCEB-4FDA-3132-41C99B1B094B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13304F79-BED9-0C71-8F9C-F826E6204153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0C1CBDAF-34D5-E4A0-F6CD-2C717E9D0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389BA058-E858-DC1D-68D5-DC7D3BA7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703FAB2F-E163-4692-7FE6-2D85C3C25546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159C489A-2B45-92CA-927E-5A809A4B57B2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F6136A32-487B-D9CF-A9A7-AB04DC0E38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F982519B-DA25-70B9-7C91-E4B38B13FDFD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72078517-8E85-24AC-155D-29D85C0D678A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AC8C734B-5220-E8DA-EB84-EE2765A3B521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ED033916-C91F-AD8B-F5E2-AB4BE4CA68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079A15F1-2C0F-5475-F88E-9F4B35E054E6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6A1CC75-43A8-C1E0-9ECB-FFA1B9BD64C4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9BC167DD-7634-6B26-0039-ABE7C96B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F174D150-D7B4-F9D3-1CCA-B2BD50C2DD54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2C9659A0-BD09-F47F-EC16-DB1E8A800F9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F4B1884B-B086-5EC6-D643-788BB63540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D11F17C8-4DB9-1EA2-2F86-01BCBD68680C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408E1E84-43E7-4A58-3093-5224784B7173}"/>
              </a:ext>
            </a:extLst>
          </p:cNvPr>
          <p:cNvGrpSpPr/>
          <p:nvPr/>
        </p:nvGrpSpPr>
        <p:grpSpPr>
          <a:xfrm>
            <a:off x="2434080" y="2349023"/>
            <a:ext cx="1973914" cy="359560"/>
            <a:chOff x="75587" y="2501678"/>
            <a:chExt cx="1973914" cy="359560"/>
          </a:xfrm>
        </p:grpSpPr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3275BB78-BF9B-F816-84AE-317DD5649884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7F127DF5-3E12-FAEA-4CDB-C641123A4559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3675E8FC-6316-1A3A-5704-6CC769C62B55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4C7E20E4-9A2B-C6F1-3209-04111B7516EB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FAD9F44E-7052-14A4-A43D-C18D4C69432C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836" name="TextBox 835">
              <a:extLst>
                <a:ext uri="{FF2B5EF4-FFF2-40B4-BE49-F238E27FC236}">
                  <a16:creationId xmlns:a16="http://schemas.microsoft.com/office/drawing/2014/main" id="{FBF548DB-A747-1188-0AEB-8A57DED07FA5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C9016E6C-B450-30D9-DE27-3C4BB64C1F87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8558F200-4D23-FDB5-CAB0-2CE99617E3A7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12FA343A-B059-D98E-C10D-07D5C755B854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BE35F646-0478-C4CE-8F86-50B6ED07AF3D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841" name="TextBox 840">
              <a:extLst>
                <a:ext uri="{FF2B5EF4-FFF2-40B4-BE49-F238E27FC236}">
                  <a16:creationId xmlns:a16="http://schemas.microsoft.com/office/drawing/2014/main" id="{33F2E42E-8E66-EADE-1A41-F0E3B6589791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3E7FD925-037A-FC8B-F125-6414076540D0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779BAD63-BB48-CF0A-A1C3-AD9A24F4539F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A452AD55-446F-04FB-5D73-C0E7B742803A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D55451E7-E312-BEA4-A750-506BA333BE93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5D21B35E-770B-7BF2-6540-9789D02EFE36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9CBD6511-6E26-AB12-39A0-1DE7C925FC4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68B2DF3B-A241-1DF2-33F2-C88730DBF409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714FDB-666D-D06E-8A12-5D7F42E6EF10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1BFF1DAC-B879-F91C-832B-5BEC3CD01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32867E2-880C-9A2B-3F23-A7BE9F398FFD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612E7F37-62CD-17B3-4B9F-41518346227F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6698C095-224E-D743-707B-52AEDD20E958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0EB22A86-D906-43B1-2FB6-1E4C072E8AD0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AA0DBF11-3187-5488-861D-F991077197BE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5D2D945-D1EA-6349-6186-C28128B34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A8A5CCD-6938-E149-9229-1650E45BABEE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sp>
        <p:nvSpPr>
          <p:cNvPr id="858" name="TextBox 857">
            <a:extLst>
              <a:ext uri="{FF2B5EF4-FFF2-40B4-BE49-F238E27FC236}">
                <a16:creationId xmlns:a16="http://schemas.microsoft.com/office/drawing/2014/main" id="{E6C0FDBB-9729-21AA-9234-4AADB3826926}"/>
              </a:ext>
            </a:extLst>
          </p:cNvPr>
          <p:cNvSpPr txBox="1"/>
          <p:nvPr/>
        </p:nvSpPr>
        <p:spPr>
          <a:xfrm>
            <a:off x="6509653" y="55703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3A63A0D3-3AD9-F693-84A3-B60FDB5BB15D}"/>
              </a:ext>
            </a:extLst>
          </p:cNvPr>
          <p:cNvSpPr txBox="1"/>
          <p:nvPr/>
        </p:nvSpPr>
        <p:spPr>
          <a:xfrm>
            <a:off x="3708917" y="55703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88CD5DE3-174E-AF52-4628-0F9DD81123FF}"/>
              </a:ext>
            </a:extLst>
          </p:cNvPr>
          <p:cNvSpPr txBox="1"/>
          <p:nvPr/>
        </p:nvSpPr>
        <p:spPr>
          <a:xfrm>
            <a:off x="1703304" y="425572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38C5E584-75BD-81EA-B9AC-F7419B72BD02}"/>
              </a:ext>
            </a:extLst>
          </p:cNvPr>
          <p:cNvSpPr txBox="1"/>
          <p:nvPr/>
        </p:nvSpPr>
        <p:spPr>
          <a:xfrm>
            <a:off x="6530459" y="425572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49DA600A-4EBA-4DE8-00BB-3AA8BBA2B564}"/>
              </a:ext>
            </a:extLst>
          </p:cNvPr>
          <p:cNvSpPr txBox="1"/>
          <p:nvPr/>
        </p:nvSpPr>
        <p:spPr>
          <a:xfrm>
            <a:off x="3918467" y="425572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9C183813-E897-C4D9-E00C-DA4CCF9A492E}"/>
              </a:ext>
            </a:extLst>
          </p:cNvPr>
          <p:cNvSpPr txBox="1"/>
          <p:nvPr/>
        </p:nvSpPr>
        <p:spPr>
          <a:xfrm rot="16200000">
            <a:off x="-754040" y="3643805"/>
            <a:ext cx="1631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Hit rate [-]</a:t>
            </a:r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21365BFA-B231-7F41-0F62-DD303C75B801}"/>
              </a:ext>
            </a:extLst>
          </p:cNvPr>
          <p:cNvSpPr txBox="1"/>
          <p:nvPr/>
        </p:nvSpPr>
        <p:spPr>
          <a:xfrm rot="18892366">
            <a:off x="99865" y="3683364"/>
            <a:ext cx="2280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No skill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B5C72639-7702-84DE-8635-E58A6FA10607}"/>
              </a:ext>
            </a:extLst>
          </p:cNvPr>
          <p:cNvSpPr txBox="1"/>
          <p:nvPr/>
        </p:nvSpPr>
        <p:spPr>
          <a:xfrm>
            <a:off x="-72376" y="2679696"/>
            <a:ext cx="1972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ROC curve</a:t>
            </a:r>
          </a:p>
        </p:txBody>
      </p:sp>
      <p:sp>
        <p:nvSpPr>
          <p:cNvPr id="868" name="TextBox 867">
            <a:extLst>
              <a:ext uri="{FF2B5EF4-FFF2-40B4-BE49-F238E27FC236}">
                <a16:creationId xmlns:a16="http://schemas.microsoft.com/office/drawing/2014/main" id="{08E53BA8-19E4-6EBC-351B-35FB1F6A5DFA}"/>
              </a:ext>
            </a:extLst>
          </p:cNvPr>
          <p:cNvSpPr txBox="1"/>
          <p:nvPr/>
        </p:nvSpPr>
        <p:spPr>
          <a:xfrm>
            <a:off x="208378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9FCAF396-DC69-DF1D-4E6D-3767442D3D56}"/>
              </a:ext>
            </a:extLst>
          </p:cNvPr>
          <p:cNvSpPr txBox="1"/>
          <p:nvPr/>
        </p:nvSpPr>
        <p:spPr>
          <a:xfrm>
            <a:off x="364365" y="4661849"/>
            <a:ext cx="1655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False alarm rate [-]</a:t>
            </a: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E06A9C7B-EB71-E11D-56B0-9B4BB4DEAE0A}"/>
              </a:ext>
            </a:extLst>
          </p:cNvPr>
          <p:cNvSpPr txBox="1"/>
          <p:nvPr/>
        </p:nvSpPr>
        <p:spPr>
          <a:xfrm>
            <a:off x="533650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E28E3CE0-A30C-3A28-4925-4D4C61F963FF}"/>
              </a:ext>
            </a:extLst>
          </p:cNvPr>
          <p:cNvSpPr txBox="1"/>
          <p:nvPr/>
        </p:nvSpPr>
        <p:spPr>
          <a:xfrm>
            <a:off x="858922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C7E05B1B-271F-2F85-0942-A43FCADA51E5}"/>
              </a:ext>
            </a:extLst>
          </p:cNvPr>
          <p:cNvSpPr txBox="1"/>
          <p:nvPr/>
        </p:nvSpPr>
        <p:spPr>
          <a:xfrm>
            <a:off x="1184194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0FE5C7AC-7C53-2010-D1A4-7FA0355D292F}"/>
              </a:ext>
            </a:extLst>
          </p:cNvPr>
          <p:cNvSpPr txBox="1"/>
          <p:nvPr/>
        </p:nvSpPr>
        <p:spPr>
          <a:xfrm>
            <a:off x="1509466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2ADDAC8B-D9C3-0662-0B30-7FE8566524FF}"/>
              </a:ext>
            </a:extLst>
          </p:cNvPr>
          <p:cNvSpPr txBox="1"/>
          <p:nvPr/>
        </p:nvSpPr>
        <p:spPr>
          <a:xfrm>
            <a:off x="1834737" y="4528928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169A935C-05F0-1F20-E702-3A73CA80B945}"/>
              </a:ext>
            </a:extLst>
          </p:cNvPr>
          <p:cNvSpPr txBox="1"/>
          <p:nvPr/>
        </p:nvSpPr>
        <p:spPr>
          <a:xfrm>
            <a:off x="83871" y="4444332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87F76CC7-347C-8AFE-F09F-B441DFEDAF9F}"/>
              </a:ext>
            </a:extLst>
          </p:cNvPr>
          <p:cNvSpPr txBox="1"/>
          <p:nvPr/>
        </p:nvSpPr>
        <p:spPr>
          <a:xfrm>
            <a:off x="83871" y="4120325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355C9FF2-89FF-608B-0F59-C41AD1DC5801}"/>
              </a:ext>
            </a:extLst>
          </p:cNvPr>
          <p:cNvSpPr txBox="1"/>
          <p:nvPr/>
        </p:nvSpPr>
        <p:spPr>
          <a:xfrm>
            <a:off x="83871" y="379632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0C8A9C99-9EDC-0094-8633-9B0FE4945E80}"/>
              </a:ext>
            </a:extLst>
          </p:cNvPr>
          <p:cNvSpPr txBox="1"/>
          <p:nvPr/>
        </p:nvSpPr>
        <p:spPr>
          <a:xfrm>
            <a:off x="83871" y="3472315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15B2D9CD-A449-CB07-4001-0CC9711C9D18}"/>
              </a:ext>
            </a:extLst>
          </p:cNvPr>
          <p:cNvSpPr txBox="1"/>
          <p:nvPr/>
        </p:nvSpPr>
        <p:spPr>
          <a:xfrm>
            <a:off x="83871" y="314831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E4364D49-715A-BCCC-E78D-490E71761A75}"/>
              </a:ext>
            </a:extLst>
          </p:cNvPr>
          <p:cNvSpPr txBox="1"/>
          <p:nvPr/>
        </p:nvSpPr>
        <p:spPr>
          <a:xfrm>
            <a:off x="83871" y="2824305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5C1CD0DB-538F-892B-210B-B6AF55C6F8F3}"/>
              </a:ext>
            </a:extLst>
          </p:cNvPr>
          <p:cNvSpPr txBox="1"/>
          <p:nvPr/>
        </p:nvSpPr>
        <p:spPr>
          <a:xfrm>
            <a:off x="360947" y="371632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0.1%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1408D6E-9E22-724B-243A-8FC41C39ECA2}"/>
              </a:ext>
            </a:extLst>
          </p:cNvPr>
          <p:cNvSpPr txBox="1"/>
          <p:nvPr/>
        </p:nvSpPr>
        <p:spPr>
          <a:xfrm>
            <a:off x="320692" y="4036303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1%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D0ECDEBC-AE97-4A7A-8890-054E33B316C6}"/>
              </a:ext>
            </a:extLst>
          </p:cNvPr>
          <p:cNvSpPr txBox="1"/>
          <p:nvPr/>
        </p:nvSpPr>
        <p:spPr>
          <a:xfrm>
            <a:off x="300552" y="425587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3%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FA318BDB-BBE0-23C4-0B84-802E7DF5FB20}"/>
              </a:ext>
            </a:extLst>
          </p:cNvPr>
          <p:cNvSpPr txBox="1"/>
          <p:nvPr/>
        </p:nvSpPr>
        <p:spPr>
          <a:xfrm>
            <a:off x="4786488" y="266332"/>
            <a:ext cx="1981841" cy="2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Pierce’s Skill Score (PSS)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35E38697-0D26-DC87-940C-5B175BAC8889}"/>
              </a:ext>
            </a:extLst>
          </p:cNvPr>
          <p:cNvSpPr txBox="1"/>
          <p:nvPr/>
        </p:nvSpPr>
        <p:spPr>
          <a:xfrm>
            <a:off x="2246789" y="266332"/>
            <a:ext cx="2064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Odd’s Ratio (OR)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6B7CD217-C259-4AF2-8AA6-82C01E491C42}"/>
              </a:ext>
            </a:extLst>
          </p:cNvPr>
          <p:cNvSpPr txBox="1"/>
          <p:nvPr/>
        </p:nvSpPr>
        <p:spPr>
          <a:xfrm>
            <a:off x="4786488" y="2679695"/>
            <a:ext cx="1847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Heidke Skill Score (HSS)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378D65E7-5C38-4F44-751D-0F5B02FDBE5B}"/>
              </a:ext>
            </a:extLst>
          </p:cNvPr>
          <p:cNvSpPr txBox="1"/>
          <p:nvPr/>
        </p:nvSpPr>
        <p:spPr>
          <a:xfrm>
            <a:off x="2246789" y="2679696"/>
            <a:ext cx="1915733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Yule’s Q (YQ)</a:t>
            </a:r>
          </a:p>
        </p:txBody>
      </p: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906143E5-E3D2-085B-1A2C-DFCC1CA2E6CE}"/>
              </a:ext>
            </a:extLst>
          </p:cNvPr>
          <p:cNvGrpSpPr/>
          <p:nvPr/>
        </p:nvGrpSpPr>
        <p:grpSpPr>
          <a:xfrm>
            <a:off x="4950083" y="4805839"/>
            <a:ext cx="1973914" cy="359560"/>
            <a:chOff x="75587" y="2501678"/>
            <a:chExt cx="1973914" cy="359560"/>
          </a:xfrm>
        </p:grpSpPr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7045652A-97D5-F37E-43BC-2689F310D821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30E9FB5B-E8C6-C05F-A09B-D67E918D62EE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410BD122-5613-5F09-83A1-06EE2DAD5D75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412C8E3A-3115-4849-DFED-E0A1FDEB4179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6F98F136-BA0D-B070-4177-3B90B3608E93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FF532506-32FC-DD24-3585-528BA634C049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4F2FEEC2-51DB-27A2-FFC8-9D1FF6FFA09F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0B994278-D155-6D2B-2EF1-F16DC24EAC5B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1626C0C6-A3C3-69D6-2CA9-8F23E2EA6472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D1492195-B801-7CAE-A884-FF50CBF669CC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AEA1B6D9-94E8-2FE5-E84E-9C683F8DED01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927E8FF7-43FC-F7CD-382E-F54A8B315B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16838083-A5F2-C8BF-A760-DF55112A939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43DD0E39-70A2-3069-5CFF-CD4E89CF7E8E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4845F088-EF59-1E5F-6E5E-BFFA6AB697A0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FDD07653-6D0D-84B8-93BE-FBF5325282CE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C36073E0-6268-9032-F682-A2A39461B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52A03A89-538A-C1AD-B97F-89A335A899B0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CD903F48-69A5-F256-17AA-7FE93BD900C7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3823189A-3004-23BD-E108-E4E5C07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FDC0E6F-4D24-139F-22C2-4F150DEE2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7E4C3874-B451-760D-4EDA-7F4C083B4003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373D2B7B-37E2-CF97-2BDC-9288CE0D3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4CB92DDB-5396-B01D-67EB-A3E881F28624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1102E944-D3B6-AEBB-D6C6-076579E0237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14D43CC5-580D-9728-EB1A-EB22CE25C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3EDABE57-EF5E-BE54-0A24-62E5FE6875F5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01437359-526B-624C-9E81-73BDC945FA36}"/>
              </a:ext>
            </a:extLst>
          </p:cNvPr>
          <p:cNvGrpSpPr/>
          <p:nvPr/>
        </p:nvGrpSpPr>
        <p:grpSpPr>
          <a:xfrm>
            <a:off x="2434080" y="4737599"/>
            <a:ext cx="1973914" cy="359560"/>
            <a:chOff x="75587" y="2501678"/>
            <a:chExt cx="1973914" cy="359560"/>
          </a:xfrm>
        </p:grpSpPr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678ABEDF-973D-4EED-159E-9A871785B552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BFE6B5F6-E56E-4D12-3A54-C0637D8F6CEB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813DA8ED-1D7E-C00A-59F6-024223AC84CF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BCC0A8AF-C640-32F3-E88B-178F75E3306C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E1C95029-0F1B-3DE5-64C8-4473FBF514FD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B1CF37B-8ED4-A0EF-1A83-E2A569941B5B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821E9F92-7EC9-AD9C-5123-D045E5B93AED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4AB245CB-A71B-C555-9306-90FDF9A22804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1B3ABBF1-058D-D8A3-CCDB-B6032D7A19B4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67BAB938-A3E6-8DEE-47B2-3239ABB4F255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35E113FD-D8BB-D49E-0806-A74FE5832A16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7A58E440-91C5-96B2-F343-BFCD328F54E3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81BF8853-761F-4184-1DA2-9F111D15709A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7C7DE743-461F-191E-F831-3639A5DA3341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4636B4A0-DBE1-8B5F-DA28-523EEEC74165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3B2E4E8D-4827-94DD-7901-2063611933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06CB4DEA-7AC9-68E9-513B-F394EB8AB5A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6627C922-7C37-4B04-2E1A-50222D8C875B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33A98D70-C5B6-3B53-78E6-1A010832D3C4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98DE1D33-22DE-CF42-7C83-C8F5B1390FF4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42768688-28E4-7DF4-5C00-CA3C4C42D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5D32FF93-3BF2-9C89-19C7-3BEA8E06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15C4AB4E-5780-91A6-519F-5F3D66F9C05E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68C32EFC-0160-A646-520A-98B83B2C51A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42161D48-D0C5-FF79-A323-D6A5978742C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6AC92458-5F2E-7BD8-A40E-4DA26D2BD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33967CB4-721C-EA91-8ADE-D387B520B8DA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sp>
        <p:nvSpPr>
          <p:cNvPr id="947" name="TextBox 946">
            <a:extLst>
              <a:ext uri="{FF2B5EF4-FFF2-40B4-BE49-F238E27FC236}">
                <a16:creationId xmlns:a16="http://schemas.microsoft.com/office/drawing/2014/main" id="{DD8D0CC8-2612-4840-D585-B292E031B0DB}"/>
              </a:ext>
            </a:extLst>
          </p:cNvPr>
          <p:cNvSpPr txBox="1"/>
          <p:nvPr/>
        </p:nvSpPr>
        <p:spPr>
          <a:xfrm>
            <a:off x="4748258" y="1230183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3B34B857-64B9-9973-367A-1006E3E7D883}"/>
              </a:ext>
            </a:extLst>
          </p:cNvPr>
          <p:cNvSpPr txBox="1"/>
          <p:nvPr/>
        </p:nvSpPr>
        <p:spPr>
          <a:xfrm>
            <a:off x="4748258" y="1397275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-0.2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F8B44C73-5C92-E14B-89D1-B4923EE81F77}"/>
              </a:ext>
            </a:extLst>
          </p:cNvPr>
          <p:cNvSpPr txBox="1"/>
          <p:nvPr/>
        </p:nvSpPr>
        <p:spPr>
          <a:xfrm>
            <a:off x="4748258" y="156436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-0.4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739A0301-70B8-11B2-CF64-212FD82EB1F2}"/>
              </a:ext>
            </a:extLst>
          </p:cNvPr>
          <p:cNvSpPr txBox="1"/>
          <p:nvPr/>
        </p:nvSpPr>
        <p:spPr>
          <a:xfrm>
            <a:off x="4748258" y="1731459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-0.6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996662FC-3D76-72F4-2A4C-BD5604B9E758}"/>
              </a:ext>
            </a:extLst>
          </p:cNvPr>
          <p:cNvSpPr txBox="1"/>
          <p:nvPr/>
        </p:nvSpPr>
        <p:spPr>
          <a:xfrm>
            <a:off x="4748258" y="1898551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-0.8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05544A62-D37F-02D7-A9AB-7DBD312C5EC9}"/>
              </a:ext>
            </a:extLst>
          </p:cNvPr>
          <p:cNvSpPr txBox="1"/>
          <p:nvPr/>
        </p:nvSpPr>
        <p:spPr>
          <a:xfrm>
            <a:off x="4748258" y="206564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1CBF096-C955-76C6-5697-8549F797D5BD}"/>
              </a:ext>
            </a:extLst>
          </p:cNvPr>
          <p:cNvSpPr txBox="1"/>
          <p:nvPr/>
        </p:nvSpPr>
        <p:spPr>
          <a:xfrm>
            <a:off x="4748258" y="394723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89C68BDA-9C4A-45BE-A904-0FFDDA48B251}"/>
              </a:ext>
            </a:extLst>
          </p:cNvPr>
          <p:cNvSpPr txBox="1"/>
          <p:nvPr/>
        </p:nvSpPr>
        <p:spPr>
          <a:xfrm>
            <a:off x="4748258" y="561815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EFB8A0B4-381A-B316-C072-DA7F640E84CE}"/>
              </a:ext>
            </a:extLst>
          </p:cNvPr>
          <p:cNvSpPr txBox="1"/>
          <p:nvPr/>
        </p:nvSpPr>
        <p:spPr>
          <a:xfrm>
            <a:off x="4748258" y="72890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B25AD9EC-2B4F-2718-F7EB-5BF7352B125A}"/>
              </a:ext>
            </a:extLst>
          </p:cNvPr>
          <p:cNvSpPr txBox="1"/>
          <p:nvPr/>
        </p:nvSpPr>
        <p:spPr>
          <a:xfrm>
            <a:off x="4748258" y="895999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07F1FE38-3E99-D894-0175-2DB7304A90EB}"/>
              </a:ext>
            </a:extLst>
          </p:cNvPr>
          <p:cNvSpPr txBox="1"/>
          <p:nvPr/>
        </p:nvSpPr>
        <p:spPr>
          <a:xfrm>
            <a:off x="4748258" y="1063091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2CE393C-7DEF-5E53-F9CB-E0696420CAD5}"/>
              </a:ext>
            </a:extLst>
          </p:cNvPr>
          <p:cNvSpPr txBox="1"/>
          <p:nvPr/>
        </p:nvSpPr>
        <p:spPr>
          <a:xfrm>
            <a:off x="2220558" y="737241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200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66396E34-A7F3-B208-93F4-EBE0A3958E17}"/>
              </a:ext>
            </a:extLst>
          </p:cNvPr>
          <p:cNvSpPr txBox="1"/>
          <p:nvPr/>
        </p:nvSpPr>
        <p:spPr>
          <a:xfrm>
            <a:off x="2220558" y="1068148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150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52737FD-63B3-FD4D-2124-F600BCABCE2F}"/>
              </a:ext>
            </a:extLst>
          </p:cNvPr>
          <p:cNvSpPr txBox="1"/>
          <p:nvPr/>
        </p:nvSpPr>
        <p:spPr>
          <a:xfrm>
            <a:off x="2220558" y="1399055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100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F149EC8B-63BC-505D-99B8-60C6CC4FBBA8}"/>
              </a:ext>
            </a:extLst>
          </p:cNvPr>
          <p:cNvSpPr txBox="1"/>
          <p:nvPr/>
        </p:nvSpPr>
        <p:spPr>
          <a:xfrm>
            <a:off x="2220558" y="1729962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50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EE851203-2930-4CD6-989D-52EF341B2806}"/>
              </a:ext>
            </a:extLst>
          </p:cNvPr>
          <p:cNvSpPr txBox="1"/>
          <p:nvPr/>
        </p:nvSpPr>
        <p:spPr>
          <a:xfrm>
            <a:off x="2220558" y="2060867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B2C71A89-03DC-02CA-9A99-252524F0965D}"/>
              </a:ext>
            </a:extLst>
          </p:cNvPr>
          <p:cNvSpPr txBox="1"/>
          <p:nvPr/>
        </p:nvSpPr>
        <p:spPr>
          <a:xfrm>
            <a:off x="2220558" y="406334"/>
            <a:ext cx="377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250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AF3DF764-3563-93E3-AB0C-B9A5AADC9B54}"/>
              </a:ext>
            </a:extLst>
          </p:cNvPr>
          <p:cNvSpPr txBox="1"/>
          <p:nvPr/>
        </p:nvSpPr>
        <p:spPr>
          <a:xfrm>
            <a:off x="4748258" y="366324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FD37C5F9-2DA1-4638-63A4-2F47C6746AA7}"/>
              </a:ext>
            </a:extLst>
          </p:cNvPr>
          <p:cNvSpPr txBox="1"/>
          <p:nvPr/>
        </p:nvSpPr>
        <p:spPr>
          <a:xfrm>
            <a:off x="4748258" y="383033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-0.2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9AB68F72-F3EC-3DE3-7F2B-1C32B493D486}"/>
              </a:ext>
            </a:extLst>
          </p:cNvPr>
          <p:cNvSpPr txBox="1"/>
          <p:nvPr/>
        </p:nvSpPr>
        <p:spPr>
          <a:xfrm>
            <a:off x="4748258" y="399742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-0.4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14FB7023-A28E-D55A-1BD8-0906CFE7C862}"/>
              </a:ext>
            </a:extLst>
          </p:cNvPr>
          <p:cNvSpPr txBox="1"/>
          <p:nvPr/>
        </p:nvSpPr>
        <p:spPr>
          <a:xfrm>
            <a:off x="4748258" y="416452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-0.6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8AC03C41-3843-753E-B562-506B46C7D8BD}"/>
              </a:ext>
            </a:extLst>
          </p:cNvPr>
          <p:cNvSpPr txBox="1"/>
          <p:nvPr/>
        </p:nvSpPr>
        <p:spPr>
          <a:xfrm>
            <a:off x="4748258" y="433161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-0.8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8ECB9E7B-18BB-9F77-244F-DBB2EF785348}"/>
              </a:ext>
            </a:extLst>
          </p:cNvPr>
          <p:cNvSpPr txBox="1"/>
          <p:nvPr/>
        </p:nvSpPr>
        <p:spPr>
          <a:xfrm>
            <a:off x="4748258" y="449870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D35DBCAC-D0E7-FFF9-CC36-4215DB90AADA}"/>
              </a:ext>
            </a:extLst>
          </p:cNvPr>
          <p:cNvSpPr txBox="1"/>
          <p:nvPr/>
        </p:nvSpPr>
        <p:spPr>
          <a:xfrm>
            <a:off x="4748258" y="282778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18771F1C-1CE4-B31E-BB28-34C51C16C281}"/>
              </a:ext>
            </a:extLst>
          </p:cNvPr>
          <p:cNvSpPr txBox="1"/>
          <p:nvPr/>
        </p:nvSpPr>
        <p:spPr>
          <a:xfrm>
            <a:off x="4748258" y="299487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061584BE-F3EE-32F8-B470-EEB6C18F6B32}"/>
              </a:ext>
            </a:extLst>
          </p:cNvPr>
          <p:cNvSpPr txBox="1"/>
          <p:nvPr/>
        </p:nvSpPr>
        <p:spPr>
          <a:xfrm>
            <a:off x="4748258" y="316196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CDB3C870-A61A-5044-444C-DB32FBA9B165}"/>
              </a:ext>
            </a:extLst>
          </p:cNvPr>
          <p:cNvSpPr txBox="1"/>
          <p:nvPr/>
        </p:nvSpPr>
        <p:spPr>
          <a:xfrm>
            <a:off x="4748258" y="332906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DDC868D8-5BD2-C191-85EC-3746F15DC006}"/>
              </a:ext>
            </a:extLst>
          </p:cNvPr>
          <p:cNvSpPr txBox="1"/>
          <p:nvPr/>
        </p:nvSpPr>
        <p:spPr>
          <a:xfrm>
            <a:off x="4748258" y="349615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8CE23E61-93BD-67DB-B9B7-EAA0472D158F}"/>
              </a:ext>
            </a:extLst>
          </p:cNvPr>
          <p:cNvSpPr txBox="1"/>
          <p:nvPr/>
        </p:nvSpPr>
        <p:spPr>
          <a:xfrm>
            <a:off x="2220255" y="3662773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214D6898-2A0C-4AB5-02C3-0B3D75A289EF}"/>
              </a:ext>
            </a:extLst>
          </p:cNvPr>
          <p:cNvSpPr txBox="1"/>
          <p:nvPr/>
        </p:nvSpPr>
        <p:spPr>
          <a:xfrm>
            <a:off x="2220255" y="3829865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-0.2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313CB0F4-CC60-78BF-46C0-409AAAB744AC}"/>
              </a:ext>
            </a:extLst>
          </p:cNvPr>
          <p:cNvSpPr txBox="1"/>
          <p:nvPr/>
        </p:nvSpPr>
        <p:spPr>
          <a:xfrm>
            <a:off x="2220255" y="399695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-0.4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762CBD36-6EA3-D6B3-C40A-6975D2CF9AD4}"/>
              </a:ext>
            </a:extLst>
          </p:cNvPr>
          <p:cNvSpPr txBox="1"/>
          <p:nvPr/>
        </p:nvSpPr>
        <p:spPr>
          <a:xfrm>
            <a:off x="2220255" y="4164049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-0.6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4E0F0F44-C48E-EF45-9D30-A995304E1FC2}"/>
              </a:ext>
            </a:extLst>
          </p:cNvPr>
          <p:cNvSpPr txBox="1"/>
          <p:nvPr/>
        </p:nvSpPr>
        <p:spPr>
          <a:xfrm>
            <a:off x="2220255" y="4331141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-0.8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F42B055-4DB9-BE68-BFB3-CCC036A9B424}"/>
              </a:ext>
            </a:extLst>
          </p:cNvPr>
          <p:cNvSpPr txBox="1"/>
          <p:nvPr/>
        </p:nvSpPr>
        <p:spPr>
          <a:xfrm>
            <a:off x="2220255" y="449823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EFA39E55-C7CC-9D2E-FD8F-EA1CD8FA4016}"/>
              </a:ext>
            </a:extLst>
          </p:cNvPr>
          <p:cNvSpPr txBox="1"/>
          <p:nvPr/>
        </p:nvSpPr>
        <p:spPr>
          <a:xfrm>
            <a:off x="2220255" y="2827313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341FF1B6-EAE6-9A02-2068-B2520AA918C3}"/>
              </a:ext>
            </a:extLst>
          </p:cNvPr>
          <p:cNvSpPr txBox="1"/>
          <p:nvPr/>
        </p:nvSpPr>
        <p:spPr>
          <a:xfrm>
            <a:off x="2220255" y="2994405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62A372D7-1BA9-CD19-C221-3F89547127E0}"/>
              </a:ext>
            </a:extLst>
          </p:cNvPr>
          <p:cNvSpPr txBox="1"/>
          <p:nvPr/>
        </p:nvSpPr>
        <p:spPr>
          <a:xfrm>
            <a:off x="2220255" y="3161497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8F9F9183-D6C8-0083-23AD-91EF6ED7D64A}"/>
              </a:ext>
            </a:extLst>
          </p:cNvPr>
          <p:cNvSpPr txBox="1"/>
          <p:nvPr/>
        </p:nvSpPr>
        <p:spPr>
          <a:xfrm>
            <a:off x="2220255" y="3328589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15F6FA5E-54EC-B15E-AC65-442590DB1A9C}"/>
              </a:ext>
            </a:extLst>
          </p:cNvPr>
          <p:cNvSpPr txBox="1"/>
          <p:nvPr/>
        </p:nvSpPr>
        <p:spPr>
          <a:xfrm>
            <a:off x="2220255" y="3495681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F1660E20-B186-D9A5-B586-0326A718B9CE}"/>
              </a:ext>
            </a:extLst>
          </p:cNvPr>
          <p:cNvSpPr txBox="1"/>
          <p:nvPr/>
        </p:nvSpPr>
        <p:spPr>
          <a:xfrm>
            <a:off x="5012573" y="4577106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HSS = -1,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B3EB570B-26B6-77DF-A013-C0F57489D9DE}"/>
              </a:ext>
            </a:extLst>
          </p:cNvPr>
          <p:cNvSpPr txBox="1"/>
          <p:nvPr/>
        </p:nvSpPr>
        <p:spPr>
          <a:xfrm>
            <a:off x="5012573" y="2904978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HSS = 1, Upper bound (Perfect)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71ED8C19-D69D-3038-8F55-56C68D8A61CB}"/>
              </a:ext>
            </a:extLst>
          </p:cNvPr>
          <p:cNvSpPr txBox="1"/>
          <p:nvPr/>
        </p:nvSpPr>
        <p:spPr>
          <a:xfrm>
            <a:off x="5012573" y="3740911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HSS = 0,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C263EB77-54C0-0EFF-8CBF-885F5758AF66}"/>
              </a:ext>
            </a:extLst>
          </p:cNvPr>
          <p:cNvSpPr txBox="1"/>
          <p:nvPr/>
        </p:nvSpPr>
        <p:spPr>
          <a:xfrm>
            <a:off x="2474530" y="4577106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YQ = -1,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C508CFDA-DCB0-A336-923D-F5D7174EA9F7}"/>
              </a:ext>
            </a:extLst>
          </p:cNvPr>
          <p:cNvSpPr txBox="1"/>
          <p:nvPr/>
        </p:nvSpPr>
        <p:spPr>
          <a:xfrm>
            <a:off x="3076703" y="2908099"/>
            <a:ext cx="129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YQ = 1, Upper bound </a:t>
            </a:r>
          </a:p>
          <a:p>
            <a:pPr algn="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(Perfect)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EA549A5C-4AA1-FE58-C325-D7A7D1420341}"/>
              </a:ext>
            </a:extLst>
          </p:cNvPr>
          <p:cNvSpPr txBox="1"/>
          <p:nvPr/>
        </p:nvSpPr>
        <p:spPr>
          <a:xfrm>
            <a:off x="2474530" y="375043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YQ = 0,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EDA55FBB-E187-2EE2-A123-D453FEC093E3}"/>
              </a:ext>
            </a:extLst>
          </p:cNvPr>
          <p:cNvCxnSpPr>
            <a:cxnSpLocks/>
          </p:cNvCxnSpPr>
          <p:nvPr/>
        </p:nvCxnSpPr>
        <p:spPr>
          <a:xfrm flipH="1" flipV="1">
            <a:off x="4334219" y="413236"/>
            <a:ext cx="0" cy="1755353"/>
          </a:xfrm>
          <a:prstGeom prst="straightConnector1">
            <a:avLst/>
          </a:prstGeom>
          <a:ln w="3175">
            <a:solidFill>
              <a:srgbClr val="503DD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TextBox 996">
            <a:extLst>
              <a:ext uri="{FF2B5EF4-FFF2-40B4-BE49-F238E27FC236}">
                <a16:creationId xmlns:a16="http://schemas.microsoft.com/office/drawing/2014/main" id="{16B36299-B380-6BDB-20A1-BF8134F57C35}"/>
              </a:ext>
            </a:extLst>
          </p:cNvPr>
          <p:cNvSpPr txBox="1"/>
          <p:nvPr/>
        </p:nvSpPr>
        <p:spPr>
          <a:xfrm rot="16200000">
            <a:off x="3537227" y="1187769"/>
            <a:ext cx="1739538" cy="22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Better score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1EC632FE-5E69-06F4-32A0-439AAC90AFA7}"/>
              </a:ext>
            </a:extLst>
          </p:cNvPr>
          <p:cNvSpPr txBox="1"/>
          <p:nvPr/>
        </p:nvSpPr>
        <p:spPr>
          <a:xfrm>
            <a:off x="2487593" y="1999535"/>
            <a:ext cx="1110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OR = 1,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FA6B4DE-689B-ABBD-3F28-F3623032FA5B}"/>
              </a:ext>
            </a:extLst>
          </p:cNvPr>
          <p:cNvSpPr txBox="1"/>
          <p:nvPr/>
        </p:nvSpPr>
        <p:spPr>
          <a:xfrm>
            <a:off x="2487593" y="2130103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OR = 0,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E27B23F2-12D8-52B9-A471-4C8C8940858F}"/>
              </a:ext>
            </a:extLst>
          </p:cNvPr>
          <p:cNvSpPr txBox="1"/>
          <p:nvPr/>
        </p:nvSpPr>
        <p:spPr>
          <a:xfrm>
            <a:off x="5012573" y="2139054"/>
            <a:ext cx="1170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-1,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7D5DE29D-8D74-A7C3-C3F6-4F1E0296364A}"/>
              </a:ext>
            </a:extLst>
          </p:cNvPr>
          <p:cNvSpPr txBox="1"/>
          <p:nvPr/>
        </p:nvSpPr>
        <p:spPr>
          <a:xfrm>
            <a:off x="5012573" y="466926"/>
            <a:ext cx="1542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1, Upper bound (Perfect)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A4F7FA42-DBFD-ADB0-93C6-9A19EDAB193D}"/>
              </a:ext>
            </a:extLst>
          </p:cNvPr>
          <p:cNvSpPr txBox="1"/>
          <p:nvPr/>
        </p:nvSpPr>
        <p:spPr>
          <a:xfrm>
            <a:off x="5012573" y="130285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0,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3CEAB4D7-56DA-3F6A-2646-6C3D0BC543C7}"/>
              </a:ext>
            </a:extLst>
          </p:cNvPr>
          <p:cNvSpPr txBox="1"/>
          <p:nvPr/>
        </p:nvSpPr>
        <p:spPr>
          <a:xfrm>
            <a:off x="-80561" y="-49204"/>
            <a:ext cx="574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Objective verification for ANN’s outputs against SED flash flood reports, between 01-01-2021 and 31-12-2023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Different scores provide different flavours about the performance of the ANN’s outputs. 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309CBCC9-C56A-3429-8503-819BD5208C95}"/>
              </a:ext>
            </a:extLst>
          </p:cNvPr>
          <p:cNvSpPr txBox="1"/>
          <p:nvPr/>
        </p:nvSpPr>
        <p:spPr>
          <a:xfrm>
            <a:off x="4786488" y="5154033"/>
            <a:ext cx="1847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Critical Success Index (CSI)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9DF54AC9-6E6F-B6AB-033F-F362A1ED8A10}"/>
              </a:ext>
            </a:extLst>
          </p:cNvPr>
          <p:cNvSpPr txBox="1"/>
          <p:nvPr/>
        </p:nvSpPr>
        <p:spPr>
          <a:xfrm>
            <a:off x="4786488" y="7578471"/>
            <a:ext cx="1847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Equitable Threat Score (ETS)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1C94BCD5-60E4-EA4E-15C1-7B60B891B4F7}"/>
              </a:ext>
            </a:extLst>
          </p:cNvPr>
          <p:cNvSpPr txBox="1"/>
          <p:nvPr/>
        </p:nvSpPr>
        <p:spPr>
          <a:xfrm>
            <a:off x="6527824" y="680619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BAAFE453-D7A8-C179-FE44-50BE153B3E26}"/>
              </a:ext>
            </a:extLst>
          </p:cNvPr>
          <p:cNvSpPr txBox="1"/>
          <p:nvPr/>
        </p:nvSpPr>
        <p:spPr>
          <a:xfrm>
            <a:off x="6530459" y="9242177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h</a:t>
            </a:r>
          </a:p>
        </p:txBody>
      </p: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C3BBD458-5B88-35BE-DA03-2092A5F66DE9}"/>
              </a:ext>
            </a:extLst>
          </p:cNvPr>
          <p:cNvGrpSpPr/>
          <p:nvPr/>
        </p:nvGrpSpPr>
        <p:grpSpPr>
          <a:xfrm>
            <a:off x="4939428" y="7206587"/>
            <a:ext cx="1973914" cy="359560"/>
            <a:chOff x="75587" y="2501678"/>
            <a:chExt cx="1973914" cy="359560"/>
          </a:xfrm>
        </p:grpSpPr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C2C1AF48-75C0-989A-EC7C-3857DB354CAD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1014" name="TextBox 1013">
              <a:extLst>
                <a:ext uri="{FF2B5EF4-FFF2-40B4-BE49-F238E27FC236}">
                  <a16:creationId xmlns:a16="http://schemas.microsoft.com/office/drawing/2014/main" id="{E4483BB7-3FB8-AA72-3A37-9339E8976396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83892D28-E71C-24DA-F66D-1416E7D6208F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7ABE99F5-3D83-696E-995A-04DA5E6DF14B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12152682-6369-2F86-BF0F-0826A4F55578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2DF723A8-9374-F2F8-1F82-02B60A5932FA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19" name="TextBox 1018">
              <a:extLst>
                <a:ext uri="{FF2B5EF4-FFF2-40B4-BE49-F238E27FC236}">
                  <a16:creationId xmlns:a16="http://schemas.microsoft.com/office/drawing/2014/main" id="{CD6F8A4D-739C-A9FE-903B-C49575EE1204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58281292-7082-CC0F-AD8F-81705022EF55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E539233C-A0A7-C9D6-5520-4234AFCA9001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1022" name="TextBox 1021">
              <a:extLst>
                <a:ext uri="{FF2B5EF4-FFF2-40B4-BE49-F238E27FC236}">
                  <a16:creationId xmlns:a16="http://schemas.microsoft.com/office/drawing/2014/main" id="{18DA8ED2-C06D-B7A7-1C68-83760B4BCD54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1023" name="TextBox 1022">
              <a:extLst>
                <a:ext uri="{FF2B5EF4-FFF2-40B4-BE49-F238E27FC236}">
                  <a16:creationId xmlns:a16="http://schemas.microsoft.com/office/drawing/2014/main" id="{E73F98AF-702D-EF27-B77F-BF4ED30452DD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151939E6-0AD3-64F3-4F6F-20B0CA6132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359FBC97-CC36-3251-09F2-1D78B7F0FBB5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6F32EDB0-D81F-9446-293B-C3131FAE54BD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23FDF15-91ED-CFDE-010A-8104E6D2A4C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D55A2A3-69E4-8B8C-B350-8B4CC5328A3B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DC4DF503-4CBB-5CBA-83E2-6E6BCE7AE8F1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11A575B7-6840-82F3-C5C4-C781D50914E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E86AB11-8F73-1C70-35D3-66BE67ADFA29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7C7EA3C3-5952-31A6-8C0A-E2CAFB4BF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30219B14-EBC1-A896-961F-88BAD24BFA16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0E59E481-86BF-74F5-23A5-AA426D0C1C31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7C73741-2A50-A629-956C-D5ED2B663D44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76E8D794-8E9A-C2C9-2199-4F9EBFF50277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A50581C-B936-07F5-84F0-6BD2052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5FFA22DE-22AC-EC9A-10BA-C49C110B5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98C1766-A282-3FAA-1F44-89710754CE5D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980256DD-E575-125F-4FA1-9806CC200E8F}"/>
              </a:ext>
            </a:extLst>
          </p:cNvPr>
          <p:cNvGrpSpPr/>
          <p:nvPr/>
        </p:nvGrpSpPr>
        <p:grpSpPr>
          <a:xfrm>
            <a:off x="4939428" y="9599475"/>
            <a:ext cx="1973914" cy="359560"/>
            <a:chOff x="75587" y="2501678"/>
            <a:chExt cx="1973914" cy="359560"/>
          </a:xfrm>
        </p:grpSpPr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25683B59-D3A7-6C67-E47F-A7C6AB759EAB}"/>
                </a:ext>
              </a:extLst>
            </p:cNvPr>
            <p:cNvSpPr txBox="1"/>
            <p:nvPr/>
          </p:nvSpPr>
          <p:spPr>
            <a:xfrm>
              <a:off x="1246746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7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12DAC927-AE6E-94A6-4998-A9E8F2700759}"/>
                </a:ext>
              </a:extLst>
            </p:cNvPr>
            <p:cNvSpPr txBox="1"/>
            <p:nvPr/>
          </p:nvSpPr>
          <p:spPr>
            <a:xfrm>
              <a:off x="1414369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8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B152823E-2707-331F-3CB7-1FA0420F018C}"/>
                </a:ext>
              </a:extLst>
            </p:cNvPr>
            <p:cNvSpPr txBox="1"/>
            <p:nvPr/>
          </p:nvSpPr>
          <p:spPr>
            <a:xfrm>
              <a:off x="1581992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9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D0B8BCC5-2104-A3E6-47F5-35911A54529A}"/>
                </a:ext>
              </a:extLst>
            </p:cNvPr>
            <p:cNvSpPr txBox="1"/>
            <p:nvPr/>
          </p:nvSpPr>
          <p:spPr>
            <a:xfrm>
              <a:off x="174961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10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9341BA49-6EB0-7B0D-5ED0-AE22B931C109}"/>
                </a:ext>
              </a:extLst>
            </p:cNvPr>
            <p:cNvSpPr txBox="1"/>
            <p:nvPr/>
          </p:nvSpPr>
          <p:spPr>
            <a:xfrm>
              <a:off x="239065" y="2638003"/>
              <a:ext cx="1658875" cy="22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Probability thresholds [%]</a:t>
              </a: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E404331D-457E-F6B1-F6E4-651F82A1552E}"/>
                </a:ext>
              </a:extLst>
            </p:cNvPr>
            <p:cNvSpPr txBox="1"/>
            <p:nvPr/>
          </p:nvSpPr>
          <p:spPr>
            <a:xfrm>
              <a:off x="241008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742CD4B7-66E3-673E-C8E6-D8597CD0747E}"/>
                </a:ext>
              </a:extLst>
            </p:cNvPr>
            <p:cNvSpPr txBox="1"/>
            <p:nvPr/>
          </p:nvSpPr>
          <p:spPr>
            <a:xfrm>
              <a:off x="408631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86C47A9-8DC1-E85D-19BA-7E9C468AB3F3}"/>
                </a:ext>
              </a:extLst>
            </p:cNvPr>
            <p:cNvSpPr txBox="1"/>
            <p:nvPr/>
          </p:nvSpPr>
          <p:spPr>
            <a:xfrm>
              <a:off x="576254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3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A9ADBD9-388E-2047-4AE9-FB5F42118EBB}"/>
                </a:ext>
              </a:extLst>
            </p:cNvPr>
            <p:cNvSpPr txBox="1"/>
            <p:nvPr/>
          </p:nvSpPr>
          <p:spPr>
            <a:xfrm>
              <a:off x="743877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4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7BCC0E94-8717-C5D0-69D4-EB89A219C3AA}"/>
                </a:ext>
              </a:extLst>
            </p:cNvPr>
            <p:cNvSpPr txBox="1"/>
            <p:nvPr/>
          </p:nvSpPr>
          <p:spPr>
            <a:xfrm>
              <a:off x="911500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5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DB5BFA69-5D58-AC53-1ECB-49B446955BF2}"/>
                </a:ext>
              </a:extLst>
            </p:cNvPr>
            <p:cNvSpPr txBox="1"/>
            <p:nvPr/>
          </p:nvSpPr>
          <p:spPr>
            <a:xfrm>
              <a:off x="1079123" y="2501678"/>
              <a:ext cx="29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6</a:t>
              </a:r>
            </a:p>
          </p:txBody>
        </p: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2DA8021-8311-8FB1-F2C2-46F319418DED}"/>
                </a:ext>
              </a:extLst>
            </p:cNvPr>
            <p:cNvCxnSpPr>
              <a:cxnSpLocks/>
            </p:cNvCxnSpPr>
            <p:nvPr/>
          </p:nvCxnSpPr>
          <p:spPr>
            <a:xfrm>
              <a:off x="240229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EDD51F7-7682-2CA1-70D3-9F6F9BD10C98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1A4C1A95-E1C5-EA56-9780-189B70365761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1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DCCEC55-7898-5F66-3838-D68BC519D00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4BE3DF82-5E57-5BF5-456A-F371EEA443A2}"/>
                </a:ext>
              </a:extLst>
            </p:cNvPr>
            <p:cNvCxnSpPr>
              <a:cxnSpLocks/>
            </p:cNvCxnSpPr>
            <p:nvPr/>
          </p:nvCxnSpPr>
          <p:spPr>
            <a:xfrm>
              <a:off x="39128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9106F51-11FA-14F7-D8B5-0BF00D1BAE71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F3FDDCC8-1D0D-C7A8-375D-AD86F4FA747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06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C42DE9C-A974-A522-DD63-AA2A09446884}"/>
                </a:ext>
              </a:extLst>
            </p:cNvPr>
            <p:cNvCxnSpPr>
              <a:cxnSpLocks/>
            </p:cNvCxnSpPr>
            <p:nvPr/>
          </p:nvCxnSpPr>
          <p:spPr>
            <a:xfrm>
              <a:off x="89380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3745CD1-7B4A-71B2-5E28-31B63D884121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D41B9B41-DE3C-DCE8-1168-7DF54FF461F8}"/>
                </a:ext>
              </a:extLst>
            </p:cNvPr>
            <p:cNvCxnSpPr>
              <a:cxnSpLocks/>
            </p:cNvCxnSpPr>
            <p:nvPr/>
          </p:nvCxnSpPr>
          <p:spPr>
            <a:xfrm>
              <a:off x="1230148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CE5BD01-A5AC-CD4F-A65E-64710F4E8DDC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12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3DDACD7-668A-19BC-87E1-D9F2D6D7A333}"/>
                </a:ext>
              </a:extLst>
            </p:cNvPr>
            <p:cNvCxnSpPr>
              <a:cxnSpLocks/>
            </p:cNvCxnSpPr>
            <p:nvPr/>
          </p:nvCxnSpPr>
          <p:spPr>
            <a:xfrm>
              <a:off x="1561607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753AB29C-9E95-7AE4-D414-965AA14FFC03}"/>
                </a:ext>
              </a:extLst>
            </p:cNvPr>
            <p:cNvCxnSpPr>
              <a:cxnSpLocks/>
            </p:cNvCxnSpPr>
            <p:nvPr/>
          </p:nvCxnSpPr>
          <p:spPr>
            <a:xfrm>
              <a:off x="1729545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DEF76CAA-74DF-5A72-47F2-6F6F73CC6A17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40" y="2503374"/>
              <a:ext cx="0" cy="3600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D949C247-CE97-7A8A-3C3C-33D643ED0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98" y="2504402"/>
              <a:ext cx="1658875" cy="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00EB5CE-8B1C-D99A-E26F-738EBCE454D6}"/>
                </a:ext>
              </a:extLst>
            </p:cNvPr>
            <p:cNvSpPr txBox="1"/>
            <p:nvPr/>
          </p:nvSpPr>
          <p:spPr>
            <a:xfrm>
              <a:off x="75587" y="2501678"/>
              <a:ext cx="329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rPr>
                <a:t>0.1</a:t>
              </a:r>
            </a:p>
          </p:txBody>
        </p:sp>
      </p:grp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C38E6FA3-7CC4-42CF-301B-F469B4BEE918}"/>
              </a:ext>
            </a:extLst>
          </p:cNvPr>
          <p:cNvCxnSpPr/>
          <p:nvPr/>
        </p:nvCxnSpPr>
        <p:spPr>
          <a:xfrm>
            <a:off x="5099640" y="5398671"/>
            <a:ext cx="1665423" cy="0"/>
          </a:xfrm>
          <a:prstGeom prst="line">
            <a:avLst/>
          </a:prstGeom>
          <a:ln w="6350">
            <a:solidFill>
              <a:srgbClr val="503DD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033A1A1-8D6A-713C-2CF5-9EF1D3D1CFAD}"/>
              </a:ext>
            </a:extLst>
          </p:cNvPr>
          <p:cNvSpPr txBox="1"/>
          <p:nvPr/>
        </p:nvSpPr>
        <p:spPr>
          <a:xfrm>
            <a:off x="4748258" y="613189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FC83788-1AB9-9B1C-ECAA-01895787C9C6}"/>
              </a:ext>
            </a:extLst>
          </p:cNvPr>
          <p:cNvSpPr txBox="1"/>
          <p:nvPr/>
        </p:nvSpPr>
        <p:spPr>
          <a:xfrm>
            <a:off x="4748258" y="629898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-0.2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FBF0110-BCC1-E04F-C092-111A9E6186CE}"/>
              </a:ext>
            </a:extLst>
          </p:cNvPr>
          <p:cNvSpPr txBox="1"/>
          <p:nvPr/>
        </p:nvSpPr>
        <p:spPr>
          <a:xfrm>
            <a:off x="4748258" y="646608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-0.4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C8C0EA82-5B9F-C019-2724-32040E6A047E}"/>
              </a:ext>
            </a:extLst>
          </p:cNvPr>
          <p:cNvSpPr txBox="1"/>
          <p:nvPr/>
        </p:nvSpPr>
        <p:spPr>
          <a:xfrm>
            <a:off x="4748258" y="663317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-0.6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FA150D2-7DBB-0705-93EC-A594B0E88001}"/>
              </a:ext>
            </a:extLst>
          </p:cNvPr>
          <p:cNvSpPr txBox="1"/>
          <p:nvPr/>
        </p:nvSpPr>
        <p:spPr>
          <a:xfrm>
            <a:off x="4748258" y="680026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-0.8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5EEDE40E-D67A-A433-0D9C-01DB8ACF083F}"/>
              </a:ext>
            </a:extLst>
          </p:cNvPr>
          <p:cNvSpPr txBox="1"/>
          <p:nvPr/>
        </p:nvSpPr>
        <p:spPr>
          <a:xfrm>
            <a:off x="4748258" y="696736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595DBD64-12F4-7412-BB5A-D471ECC4164B}"/>
              </a:ext>
            </a:extLst>
          </p:cNvPr>
          <p:cNvSpPr txBox="1"/>
          <p:nvPr/>
        </p:nvSpPr>
        <p:spPr>
          <a:xfrm>
            <a:off x="4748258" y="529643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073B3CB8-4012-C6FD-B881-992349E5221D}"/>
              </a:ext>
            </a:extLst>
          </p:cNvPr>
          <p:cNvSpPr txBox="1"/>
          <p:nvPr/>
        </p:nvSpPr>
        <p:spPr>
          <a:xfrm>
            <a:off x="4748258" y="546352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42901CB-B1F8-5A51-1AF8-1222005B26F3}"/>
              </a:ext>
            </a:extLst>
          </p:cNvPr>
          <p:cNvSpPr txBox="1"/>
          <p:nvPr/>
        </p:nvSpPr>
        <p:spPr>
          <a:xfrm>
            <a:off x="4748258" y="563062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383CCAA9-3EE1-66D1-5CB2-BB04FFB1A655}"/>
              </a:ext>
            </a:extLst>
          </p:cNvPr>
          <p:cNvSpPr txBox="1"/>
          <p:nvPr/>
        </p:nvSpPr>
        <p:spPr>
          <a:xfrm>
            <a:off x="4748258" y="579771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736961A4-C7D2-375A-C7B0-13FE3303408F}"/>
              </a:ext>
            </a:extLst>
          </p:cNvPr>
          <p:cNvSpPr txBox="1"/>
          <p:nvPr/>
        </p:nvSpPr>
        <p:spPr>
          <a:xfrm>
            <a:off x="4748258" y="596480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B1257F03-06AD-84C8-D3C7-697EED2B5EDB}"/>
              </a:ext>
            </a:extLst>
          </p:cNvPr>
          <p:cNvSpPr txBox="1"/>
          <p:nvPr/>
        </p:nvSpPr>
        <p:spPr>
          <a:xfrm>
            <a:off x="5012573" y="5373630"/>
            <a:ext cx="15231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CSI = 1, Upper bound (Perfect)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1712F782-BCB8-19CF-F261-323BC5AB880E}"/>
              </a:ext>
            </a:extLst>
          </p:cNvPr>
          <p:cNvSpPr txBox="1"/>
          <p:nvPr/>
        </p:nvSpPr>
        <p:spPr>
          <a:xfrm>
            <a:off x="5012573" y="6190513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CSI = 0, Lower bound (No skill)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D3C3D98E-3CB8-8F29-4CE7-7C99A1990B4C}"/>
              </a:ext>
            </a:extLst>
          </p:cNvPr>
          <p:cNvSpPr txBox="1"/>
          <p:nvPr/>
        </p:nvSpPr>
        <p:spPr>
          <a:xfrm>
            <a:off x="5012573" y="8891665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-1/3,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C7976E1-AD55-60AF-8063-6EDC37B3017D}"/>
              </a:ext>
            </a:extLst>
          </p:cNvPr>
          <p:cNvSpPr txBox="1"/>
          <p:nvPr/>
        </p:nvSpPr>
        <p:spPr>
          <a:xfrm>
            <a:off x="5012573" y="7781512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1, Upper bound (Perfect)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70876CC-2810-5246-E4EF-B86D78E6F2F8}"/>
              </a:ext>
            </a:extLst>
          </p:cNvPr>
          <p:cNvSpPr txBox="1"/>
          <p:nvPr/>
        </p:nvSpPr>
        <p:spPr>
          <a:xfrm>
            <a:off x="5012573" y="8617445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0,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59C79BD-7050-33FD-FCCA-F635F6DFA28A}"/>
              </a:ext>
            </a:extLst>
          </p:cNvPr>
          <p:cNvSpPr txBox="1"/>
          <p:nvPr/>
        </p:nvSpPr>
        <p:spPr>
          <a:xfrm>
            <a:off x="4748258" y="854503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5282072-EEB3-AD6E-6697-69EF66C2D458}"/>
              </a:ext>
            </a:extLst>
          </p:cNvPr>
          <p:cNvSpPr txBox="1"/>
          <p:nvPr/>
        </p:nvSpPr>
        <p:spPr>
          <a:xfrm>
            <a:off x="4748258" y="871212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-0.2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008469E-48B0-BCCD-E47F-1CEF3D80072E}"/>
              </a:ext>
            </a:extLst>
          </p:cNvPr>
          <p:cNvSpPr txBox="1"/>
          <p:nvPr/>
        </p:nvSpPr>
        <p:spPr>
          <a:xfrm>
            <a:off x="4748258" y="887921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-0.4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5CF0B7B5-8C55-77DF-5AA3-1A4C64A4A0BC}"/>
              </a:ext>
            </a:extLst>
          </p:cNvPr>
          <p:cNvSpPr txBox="1"/>
          <p:nvPr/>
        </p:nvSpPr>
        <p:spPr>
          <a:xfrm>
            <a:off x="4748258" y="904631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-0.6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76A42F7D-3D33-7442-1578-775918DDB893}"/>
              </a:ext>
            </a:extLst>
          </p:cNvPr>
          <p:cNvSpPr txBox="1"/>
          <p:nvPr/>
        </p:nvSpPr>
        <p:spPr>
          <a:xfrm>
            <a:off x="4748258" y="921340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14930B4D-967B-EF26-7E87-1D8C22D2E3A0}"/>
              </a:ext>
            </a:extLst>
          </p:cNvPr>
          <p:cNvSpPr txBox="1"/>
          <p:nvPr/>
        </p:nvSpPr>
        <p:spPr>
          <a:xfrm>
            <a:off x="4748258" y="938049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-1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B9FA86-478A-BAC4-7AE9-EB75C9FCEF55}"/>
              </a:ext>
            </a:extLst>
          </p:cNvPr>
          <p:cNvSpPr txBox="1"/>
          <p:nvPr/>
        </p:nvSpPr>
        <p:spPr>
          <a:xfrm>
            <a:off x="4748258" y="7709574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36CB551-FC18-7B18-2A45-D6F76FC8E428}"/>
              </a:ext>
            </a:extLst>
          </p:cNvPr>
          <p:cNvSpPr txBox="1"/>
          <p:nvPr/>
        </p:nvSpPr>
        <p:spPr>
          <a:xfrm>
            <a:off x="4748258" y="7876666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1BB69B48-5C32-716F-79E0-3286CCD9BBCF}"/>
              </a:ext>
            </a:extLst>
          </p:cNvPr>
          <p:cNvSpPr txBox="1"/>
          <p:nvPr/>
        </p:nvSpPr>
        <p:spPr>
          <a:xfrm>
            <a:off x="4748258" y="8043758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BFEF7093-80FA-D991-1263-4EE16BAFB103}"/>
              </a:ext>
            </a:extLst>
          </p:cNvPr>
          <p:cNvSpPr txBox="1"/>
          <p:nvPr/>
        </p:nvSpPr>
        <p:spPr>
          <a:xfrm>
            <a:off x="4748258" y="8210850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6455843E-7E4E-169F-0B04-DFA16D60B91A}"/>
              </a:ext>
            </a:extLst>
          </p:cNvPr>
          <p:cNvSpPr txBox="1"/>
          <p:nvPr/>
        </p:nvSpPr>
        <p:spPr>
          <a:xfrm>
            <a:off x="4748258" y="8377942"/>
            <a:ext cx="378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pic>
        <p:nvPicPr>
          <p:cNvPr id="1112" name="Picture 1111" descr="A map of the united states&#10;&#10;Description automatically generated">
            <a:extLst>
              <a:ext uri="{FF2B5EF4-FFF2-40B4-BE49-F238E27FC236}">
                <a16:creationId xmlns:a16="http://schemas.microsoft.com/office/drawing/2014/main" id="{17E89FFA-A64D-295C-6C93-A71EE9948A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29202" r="7683" b="5346"/>
          <a:stretch/>
        </p:blipFill>
        <p:spPr>
          <a:xfrm>
            <a:off x="585604" y="7881747"/>
            <a:ext cx="3503456" cy="1909451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113" name="TextBox 1112">
            <a:extLst>
              <a:ext uri="{FF2B5EF4-FFF2-40B4-BE49-F238E27FC236}">
                <a16:creationId xmlns:a16="http://schemas.microsoft.com/office/drawing/2014/main" id="{F4E1F74D-B347-5D7E-C8E9-321E707CE101}"/>
              </a:ext>
            </a:extLst>
          </p:cNvPr>
          <p:cNvSpPr txBox="1"/>
          <p:nvPr/>
        </p:nvSpPr>
        <p:spPr>
          <a:xfrm>
            <a:off x="228050" y="7560403"/>
            <a:ext cx="437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Map plot for the probabilities [%] of having a flash flood event in a grid-box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VT: 01-09-2021 12 UTC to 02-09-2021 00 UTC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A6FCB4FC-D9BF-D883-5555-D4464FBF0C4F}"/>
              </a:ext>
            </a:extLst>
          </p:cNvPr>
          <p:cNvSpPr txBox="1"/>
          <p:nvPr/>
        </p:nvSpPr>
        <p:spPr>
          <a:xfrm>
            <a:off x="3822427" y="9534928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j</a:t>
            </a:r>
          </a:p>
        </p:txBody>
      </p:sp>
      <p:pic>
        <p:nvPicPr>
          <p:cNvPr id="1127" name="Picture 1126" descr="A map of the united states&#10;&#10;Description automatically generated">
            <a:extLst>
              <a:ext uri="{FF2B5EF4-FFF2-40B4-BE49-F238E27FC236}">
                <a16:creationId xmlns:a16="http://schemas.microsoft.com/office/drawing/2014/main" id="{61EFC5BB-5DF1-D46E-C496-3ADB35D34EA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22773" r="11559" b="73748"/>
          <a:stretch/>
        </p:blipFill>
        <p:spPr>
          <a:xfrm rot="16200000" flipV="1">
            <a:off x="3359171" y="6458528"/>
            <a:ext cx="1661164" cy="52964"/>
          </a:xfrm>
          <a:prstGeom prst="rect">
            <a:avLst/>
          </a:prstGeom>
        </p:spPr>
      </p:pic>
      <p:sp>
        <p:nvSpPr>
          <p:cNvPr id="1128" name="TextBox 1127">
            <a:extLst>
              <a:ext uri="{FF2B5EF4-FFF2-40B4-BE49-F238E27FC236}">
                <a16:creationId xmlns:a16="http://schemas.microsoft.com/office/drawing/2014/main" id="{2642CF1A-06C3-ED13-F8AA-99716AA3C617}"/>
              </a:ext>
            </a:extLst>
          </p:cNvPr>
          <p:cNvSpPr txBox="1"/>
          <p:nvPr/>
        </p:nvSpPr>
        <p:spPr>
          <a:xfrm>
            <a:off x="4089531" y="5416687"/>
            <a:ext cx="31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AFB73F40-4D37-FB76-0407-82C002A7B4E3}"/>
              </a:ext>
            </a:extLst>
          </p:cNvPr>
          <p:cNvSpPr txBox="1"/>
          <p:nvPr/>
        </p:nvSpPr>
        <p:spPr>
          <a:xfrm>
            <a:off x="4164219" y="726554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7A867560-CE70-C0B0-6315-86C4D2F766A2}"/>
              </a:ext>
            </a:extLst>
          </p:cNvPr>
          <p:cNvSpPr txBox="1"/>
          <p:nvPr/>
        </p:nvSpPr>
        <p:spPr>
          <a:xfrm>
            <a:off x="4164219" y="595054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CFBAD1E-EFB9-CC90-5028-6B67BFA8FD27}"/>
              </a:ext>
            </a:extLst>
          </p:cNvPr>
          <p:cNvSpPr txBox="1"/>
          <p:nvPr/>
        </p:nvSpPr>
        <p:spPr>
          <a:xfrm>
            <a:off x="4164219" y="611491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14AC317F-05A1-9C49-C34E-AE93B9EA767E}"/>
              </a:ext>
            </a:extLst>
          </p:cNvPr>
          <p:cNvSpPr txBox="1"/>
          <p:nvPr/>
        </p:nvSpPr>
        <p:spPr>
          <a:xfrm>
            <a:off x="4164219" y="627929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AAFCF395-1821-C651-5466-70D3B931677D}"/>
              </a:ext>
            </a:extLst>
          </p:cNvPr>
          <p:cNvSpPr txBox="1"/>
          <p:nvPr/>
        </p:nvSpPr>
        <p:spPr>
          <a:xfrm>
            <a:off x="4164219" y="64436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5C57B1E2-3EEA-A891-1F37-839F732DB725}"/>
              </a:ext>
            </a:extLst>
          </p:cNvPr>
          <p:cNvSpPr txBox="1"/>
          <p:nvPr/>
        </p:nvSpPr>
        <p:spPr>
          <a:xfrm>
            <a:off x="4164219" y="660804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0.7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50045F4C-3BA5-1F43-4528-978B27DE00AA}"/>
              </a:ext>
            </a:extLst>
          </p:cNvPr>
          <p:cNvSpPr txBox="1"/>
          <p:nvPr/>
        </p:nvSpPr>
        <p:spPr>
          <a:xfrm>
            <a:off x="4164219" y="67724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0.5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69B87B92-F4E3-175A-5A0A-0782E22B3921}"/>
              </a:ext>
            </a:extLst>
          </p:cNvPr>
          <p:cNvSpPr txBox="1"/>
          <p:nvPr/>
        </p:nvSpPr>
        <p:spPr>
          <a:xfrm>
            <a:off x="4164219" y="693678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7C683A1D-B43E-AB74-9908-82438694274A}"/>
              </a:ext>
            </a:extLst>
          </p:cNvPr>
          <p:cNvSpPr txBox="1"/>
          <p:nvPr/>
        </p:nvSpPr>
        <p:spPr>
          <a:xfrm>
            <a:off x="4164219" y="710116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DF8D70C0-4DE4-E4B0-E050-2D601D020AB2}"/>
              </a:ext>
            </a:extLst>
          </p:cNvPr>
          <p:cNvSpPr txBox="1"/>
          <p:nvPr/>
        </p:nvSpPr>
        <p:spPr>
          <a:xfrm>
            <a:off x="4164219" y="56217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1DEB5127-F4D0-DC32-F877-D1F3FD256A7D}"/>
              </a:ext>
            </a:extLst>
          </p:cNvPr>
          <p:cNvSpPr txBox="1"/>
          <p:nvPr/>
        </p:nvSpPr>
        <p:spPr>
          <a:xfrm>
            <a:off x="4164219" y="578617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ECDF2008-7218-C5E1-5D43-9188453FD897}"/>
              </a:ext>
            </a:extLst>
          </p:cNvPr>
          <p:cNvSpPr txBox="1"/>
          <p:nvPr/>
        </p:nvSpPr>
        <p:spPr>
          <a:xfrm>
            <a:off x="93069" y="546823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7B6CC26B-6C22-3AE2-BDA4-F5B10FC0E5D0}"/>
              </a:ext>
            </a:extLst>
          </p:cNvPr>
          <p:cNvSpPr txBox="1"/>
          <p:nvPr/>
        </p:nvSpPr>
        <p:spPr>
          <a:xfrm>
            <a:off x="93069" y="61793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5E1BF942-2A3E-FB68-A8DC-41AD36326E08}"/>
              </a:ext>
            </a:extLst>
          </p:cNvPr>
          <p:cNvSpPr txBox="1"/>
          <p:nvPr/>
        </p:nvSpPr>
        <p:spPr>
          <a:xfrm>
            <a:off x="93069" y="679396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6ED4D3CC-5591-02B6-5F6E-4F454EB2E082}"/>
              </a:ext>
            </a:extLst>
          </p:cNvPr>
          <p:cNvSpPr txBox="1"/>
          <p:nvPr/>
        </p:nvSpPr>
        <p:spPr>
          <a:xfrm>
            <a:off x="809474" y="72957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017B3769-9F1C-55D9-D486-C936B0B059FF}"/>
              </a:ext>
            </a:extLst>
          </p:cNvPr>
          <p:cNvSpPr txBox="1"/>
          <p:nvPr/>
        </p:nvSpPr>
        <p:spPr>
          <a:xfrm>
            <a:off x="1811920" y="72957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8CAE0826-F112-4851-C063-823037F27BEA}"/>
              </a:ext>
            </a:extLst>
          </p:cNvPr>
          <p:cNvSpPr txBox="1"/>
          <p:nvPr/>
        </p:nvSpPr>
        <p:spPr>
          <a:xfrm>
            <a:off x="2814366" y="72957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pic>
        <p:nvPicPr>
          <p:cNvPr id="1146" name="Picture 1145" descr="A map of the united states&#10;&#10;Description automatically generated">
            <a:extLst>
              <a:ext uri="{FF2B5EF4-FFF2-40B4-BE49-F238E27FC236}">
                <a16:creationId xmlns:a16="http://schemas.microsoft.com/office/drawing/2014/main" id="{DF2C18D1-1613-664B-AA07-7E35E865BFB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29202" r="7683" b="5346"/>
          <a:stretch/>
        </p:blipFill>
        <p:spPr>
          <a:xfrm>
            <a:off x="574746" y="5427163"/>
            <a:ext cx="3503456" cy="1909451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147" name="TextBox 1146">
            <a:extLst>
              <a:ext uri="{FF2B5EF4-FFF2-40B4-BE49-F238E27FC236}">
                <a16:creationId xmlns:a16="http://schemas.microsoft.com/office/drawing/2014/main" id="{68D47E11-0A13-CA90-2FCC-E81C97A5F7FC}"/>
              </a:ext>
            </a:extLst>
          </p:cNvPr>
          <p:cNvSpPr txBox="1"/>
          <p:nvPr/>
        </p:nvSpPr>
        <p:spPr>
          <a:xfrm>
            <a:off x="217192" y="5105819"/>
            <a:ext cx="437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Map plot for the probabilities [%] of having a flash flood event in a grid-box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VT: 01-09-2021 12 UTC to 02-09-2021 00 UTC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404BE730-D3C6-26DF-B9C6-747593574E1C}"/>
              </a:ext>
            </a:extLst>
          </p:cNvPr>
          <p:cNvSpPr txBox="1"/>
          <p:nvPr/>
        </p:nvSpPr>
        <p:spPr>
          <a:xfrm>
            <a:off x="3811569" y="708034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39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809</TotalTime>
  <Words>549</Words>
  <Application>Microsoft Office PowerPoint</Application>
  <PresentationFormat>A4 Paper (210x297 mm)</PresentationFormat>
  <Paragraphs>259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2024-07-01T16:16:17Z</dcterms:created>
  <dcterms:modified xsi:type="dcterms:W3CDTF">2024-07-10T03:50:39Z</dcterms:modified>
</cp:coreProperties>
</file>