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8" r:id="rId3"/>
    <p:sldId id="263" r:id="rId4"/>
    <p:sldId id="259" r:id="rId5"/>
    <p:sldId id="298" r:id="rId6"/>
    <p:sldId id="297" r:id="rId7"/>
    <p:sldId id="299" r:id="rId8"/>
    <p:sldId id="300" r:id="rId9"/>
    <p:sldId id="302" r:id="rId10"/>
    <p:sldId id="301" r:id="rId11"/>
    <p:sldId id="303" r:id="rId12"/>
    <p:sldId id="304" r:id="rId13"/>
    <p:sldId id="305" r:id="rId14"/>
    <p:sldId id="306" r:id="rId15"/>
    <p:sldId id="307" r:id="rId16"/>
    <p:sldId id="30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31F239-7FA3-4D95-8A68-8BE8F4D17E8D}">
  <a:tblStyle styleId="{C531F239-7FA3-4D95-8A68-8BE8F4D17E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24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54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6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9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myadmin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3528" y="3546574"/>
            <a:ext cx="343068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Encadré par : Bouziane Imane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1821320"/>
            <a:ext cx="6020700" cy="983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SHIPPING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9CFBF31-6D35-ECAD-2285-B12453D0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500" y="137046"/>
            <a:ext cx="2286000" cy="2286000"/>
          </a:xfrm>
          <a:prstGeom prst="rect">
            <a:avLst/>
          </a:prstGeom>
        </p:spPr>
      </p:pic>
      <p:sp>
        <p:nvSpPr>
          <p:cNvPr id="35" name="Google Shape;434;p25">
            <a:extLst>
              <a:ext uri="{FF2B5EF4-FFF2-40B4-BE49-F238E27FC236}">
                <a16:creationId xmlns:a16="http://schemas.microsoft.com/office/drawing/2014/main" id="{0ED37E9E-A606-7BEC-D380-AB61E2B0735F}"/>
              </a:ext>
            </a:extLst>
          </p:cNvPr>
          <p:cNvSpPr txBox="1">
            <a:spLocks/>
          </p:cNvSpPr>
          <p:nvPr/>
        </p:nvSpPr>
        <p:spPr>
          <a:xfrm>
            <a:off x="4964185" y="3546666"/>
            <a:ext cx="382801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fr-MA" dirty="0"/>
              <a:t>Réalisé par : Fatima Ezzahrae Elboubekri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12F7FB6-0166-171F-2017-E5ADF1B5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98" y="1126672"/>
            <a:ext cx="61245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87;p32">
            <a:extLst>
              <a:ext uri="{FF2B5EF4-FFF2-40B4-BE49-F238E27FC236}">
                <a16:creationId xmlns:a16="http://schemas.microsoft.com/office/drawing/2014/main" id="{BF38E465-7760-53E7-F3AB-3D3989499D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841892" y="312068"/>
            <a:ext cx="10548257" cy="8146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400" dirty="0"/>
              <a:t>DIAGRAMME DE CLASSES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23847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87;p32">
            <a:extLst>
              <a:ext uri="{FF2B5EF4-FFF2-40B4-BE49-F238E27FC236}">
                <a16:creationId xmlns:a16="http://schemas.microsoft.com/office/drawing/2014/main" id="{BF38E465-7760-53E7-F3AB-3D3989499D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841892" y="312068"/>
            <a:ext cx="10548257" cy="8146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400" dirty="0"/>
              <a:t>DIAGRAMME DE CAS D’UTILISATION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2EE8D9-D414-E168-62A0-09BE2DBF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45" y="1126672"/>
            <a:ext cx="6383110" cy="347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6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13332" y="3136026"/>
            <a:ext cx="441287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MA" dirty="0"/>
              <a:t>OUTILS ET TECHNOLOGIE</a:t>
            </a:r>
            <a:br>
              <a:rPr lang="fr-MA" dirty="0"/>
            </a:b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1414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BDF-EF93-CF5E-F6F1-7B0279DCD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35" y="991661"/>
            <a:ext cx="8010785" cy="837300"/>
          </a:xfrm>
        </p:spPr>
        <p:txBody>
          <a:bodyPr/>
          <a:lstStyle/>
          <a:p>
            <a:r>
              <a:rPr lang="fr-MA" dirty="0"/>
              <a:t>OUTILS ET TECHNOLOGIE</a:t>
            </a:r>
            <a:br>
              <a:rPr lang="fr-MA" dirty="0"/>
            </a:br>
            <a:endParaRPr lang="fr-M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4B230-599A-E7F2-3087-B234B2272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193" y="1167493"/>
            <a:ext cx="3839794" cy="2298757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bg2">
                    <a:lumMod val="10000"/>
                    <a:lumOff val="90000"/>
                  </a:schemeClr>
                </a:solidFill>
              </a:rPr>
              <a:t>Languages de programmation :</a:t>
            </a:r>
          </a:p>
          <a:p>
            <a:pPr algn="l"/>
            <a:endParaRPr lang="fr-FR" dirty="0"/>
          </a:p>
          <a:p>
            <a:pPr lvl="1"/>
            <a:r>
              <a:rPr lang="fr-FR" sz="1600" dirty="0">
                <a:solidFill>
                  <a:schemeClr val="bg1"/>
                </a:solidFill>
              </a:rPr>
              <a:t>Partie Front-End:</a:t>
            </a:r>
          </a:p>
          <a:p>
            <a:pPr lvl="1"/>
            <a:endParaRPr lang="fr-FR" sz="1600" dirty="0">
              <a:solidFill>
                <a:schemeClr val="bg1"/>
              </a:solidFill>
            </a:endParaRPr>
          </a:p>
          <a:p>
            <a:pPr marL="8572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	HTML</a:t>
            </a:r>
          </a:p>
          <a:p>
            <a:pPr marL="8572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	CSS</a:t>
            </a:r>
          </a:p>
          <a:p>
            <a:pPr marL="8572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	Bootstrap</a:t>
            </a:r>
          </a:p>
          <a:p>
            <a:pPr marL="8572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	JavaScript</a:t>
            </a:r>
          </a:p>
          <a:p>
            <a:endParaRPr lang="fr-M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2E08-494A-1FE6-C9B9-433BF8AD0AB2}"/>
              </a:ext>
            </a:extLst>
          </p:cNvPr>
          <p:cNvSpPr txBox="1"/>
          <p:nvPr/>
        </p:nvSpPr>
        <p:spPr>
          <a:xfrm>
            <a:off x="1620610" y="358761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solidFill>
                  <a:schemeClr val="bg1"/>
                </a:solidFill>
              </a:rPr>
              <a:t>Partie </a:t>
            </a:r>
            <a:r>
              <a:rPr lang="fr-FR" dirty="0">
                <a:solidFill>
                  <a:schemeClr val="bg1"/>
                </a:solidFill>
              </a:rPr>
              <a:t>Back-End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PHP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4C4B9-B89A-C93A-B9AD-6BCC972E6EC9}"/>
              </a:ext>
            </a:extLst>
          </p:cNvPr>
          <p:cNvSpPr txBox="1"/>
          <p:nvPr/>
        </p:nvSpPr>
        <p:spPr>
          <a:xfrm>
            <a:off x="4892987" y="176591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>
                <a:solidFill>
                  <a:schemeClr val="bg1"/>
                </a:solidFill>
              </a:rPr>
              <a:t>Base de données :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</a:rPr>
              <a:t>MySQL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4E23F-6DDD-B461-532A-253CBABAE297}"/>
              </a:ext>
            </a:extLst>
          </p:cNvPr>
          <p:cNvSpPr txBox="1"/>
          <p:nvPr/>
        </p:nvSpPr>
        <p:spPr>
          <a:xfrm>
            <a:off x="4857750" y="2949584"/>
            <a:ext cx="26697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solidFill>
                  <a:schemeClr val="bg1"/>
                </a:solidFill>
              </a:rPr>
              <a:t> Outils de développement :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1"/>
                </a:solidFill>
              </a:rPr>
              <a:t>Vs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1"/>
                </a:solidFill>
              </a:rPr>
              <a:t>Git /GITHUB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fr-FR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phpM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hlinkClick r:id="rId2"/>
              </a:rPr>
              <a:t>yAdmin</a:t>
            </a:r>
            <a:br>
              <a:rPr lang="es-E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es-ES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7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69950" y="2058340"/>
            <a:ext cx="441287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MA" dirty="0"/>
              <a:t>CONCLUSION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8602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9414FD-54CF-9579-77B4-C5CA0C7E8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1587" y="797361"/>
            <a:ext cx="4140471" cy="547800"/>
          </a:xfr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fr-M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CONCLUSION ET PERSPECTIVES</a:t>
            </a:r>
            <a:br>
              <a:rPr lang="fr-MA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fr-M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0F99850-1080-204E-4CBF-2A3DCDAB4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459" y="3798339"/>
            <a:ext cx="6704864" cy="792600"/>
          </a:xfrm>
        </p:spPr>
        <p:txBody>
          <a:bodyPr/>
          <a:lstStyle/>
          <a:p>
            <a:r>
              <a:rPr lang="fr-FR" dirty="0"/>
              <a:t>Ce projet m’a permis d’appliquer les connaissances que j’ai acquis durant ma formation, telles que la modélisation, les différents langages de programmation et la gestion de projet grâce à celui-ci j’ai pu renforcer mes connaissances.</a:t>
            </a:r>
          </a:p>
          <a:p>
            <a:endParaRPr lang="fr-FR" dirty="0"/>
          </a:p>
          <a:p>
            <a:r>
              <a:rPr lang="fr-FR" dirty="0"/>
              <a:t>A travers des méthodes de travail et des outils. INTERSHIPPING m’a permis de m'immerger dans un univers professionnel.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18560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E8CF-3D9E-5C2F-BEC7-6C7CE7C1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404" y="2023950"/>
            <a:ext cx="3061192" cy="547800"/>
          </a:xfrm>
        </p:spPr>
        <p:txBody>
          <a:bodyPr/>
          <a:lstStyle/>
          <a:p>
            <a:r>
              <a:rPr lang="fr-FR" sz="8000" dirty="0"/>
              <a:t>MERCI</a:t>
            </a:r>
            <a:r>
              <a:rPr lang="fr-FR" sz="4000" dirty="0"/>
              <a:t>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95902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483;p27">
            <a:extLst>
              <a:ext uri="{FF2B5EF4-FFF2-40B4-BE49-F238E27FC236}">
                <a16:creationId xmlns:a16="http://schemas.microsoft.com/office/drawing/2014/main" id="{C547A1F0-467C-B433-155F-6FE374C73947}"/>
              </a:ext>
            </a:extLst>
          </p:cNvPr>
          <p:cNvSpPr/>
          <p:nvPr/>
        </p:nvSpPr>
        <p:spPr>
          <a:xfrm>
            <a:off x="6083315" y="1576353"/>
            <a:ext cx="824100" cy="824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021062" y="3396800"/>
            <a:ext cx="14681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1946232" y="3685700"/>
            <a:ext cx="19354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PROBLEMATIQUE &amp; IDEATION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13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464022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33446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19192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464022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334462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4183755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464022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>
            <a:off x="2334462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4183755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27"/>
          <p:cNvSpPr/>
          <p:nvPr/>
        </p:nvSpPr>
        <p:spPr>
          <a:xfrm>
            <a:off x="4303812" y="168464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218739" y="1698261"/>
            <a:ext cx="577210" cy="580284"/>
            <a:chOff x="3095745" y="3805393"/>
            <a:chExt cx="352840" cy="354718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4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565683" y="1684643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Google Shape;486;p27">
            <a:extLst>
              <a:ext uri="{FF2B5EF4-FFF2-40B4-BE49-F238E27FC236}">
                <a16:creationId xmlns:a16="http://schemas.microsoft.com/office/drawing/2014/main" id="{039EF900-7CA7-80FB-C6A0-527CFD1D3A1C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6083315" y="198840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" name="Google Shape;616;p30">
            <a:extLst>
              <a:ext uri="{FF2B5EF4-FFF2-40B4-BE49-F238E27FC236}">
                <a16:creationId xmlns:a16="http://schemas.microsoft.com/office/drawing/2014/main" id="{00ECD9D1-F42E-70A7-B858-84905EB14FCF}"/>
              </a:ext>
            </a:extLst>
          </p:cNvPr>
          <p:cNvGrpSpPr/>
          <p:nvPr/>
        </p:nvGrpSpPr>
        <p:grpSpPr>
          <a:xfrm>
            <a:off x="2519496" y="1698261"/>
            <a:ext cx="402156" cy="456781"/>
            <a:chOff x="5357662" y="4297637"/>
            <a:chExt cx="287275" cy="326296"/>
          </a:xfrm>
        </p:grpSpPr>
        <p:sp>
          <p:nvSpPr>
            <p:cNvPr id="44" name="Google Shape;617;p30">
              <a:extLst>
                <a:ext uri="{FF2B5EF4-FFF2-40B4-BE49-F238E27FC236}">
                  <a16:creationId xmlns:a16="http://schemas.microsoft.com/office/drawing/2014/main" id="{61B159FE-7038-B651-28B6-994E192D5C06}"/>
                </a:ext>
              </a:extLst>
            </p:cNvPr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8;p30">
              <a:extLst>
                <a:ext uri="{FF2B5EF4-FFF2-40B4-BE49-F238E27FC236}">
                  <a16:creationId xmlns:a16="http://schemas.microsoft.com/office/drawing/2014/main" id="{30522F0E-4F99-9BA6-94A4-1DAEE8420BED}"/>
                </a:ext>
              </a:extLst>
            </p:cNvPr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9;p30">
              <a:extLst>
                <a:ext uri="{FF2B5EF4-FFF2-40B4-BE49-F238E27FC236}">
                  <a16:creationId xmlns:a16="http://schemas.microsoft.com/office/drawing/2014/main" id="{AA54BB17-6228-1D8A-BC9A-263D96DA9FB1}"/>
                </a:ext>
              </a:extLst>
            </p:cNvPr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20;p30">
              <a:extLst>
                <a:ext uri="{FF2B5EF4-FFF2-40B4-BE49-F238E27FC236}">
                  <a16:creationId xmlns:a16="http://schemas.microsoft.com/office/drawing/2014/main" id="{36B6E6C2-50F0-0A1D-1B70-CD73568A4CFB}"/>
                </a:ext>
              </a:extLst>
            </p:cNvPr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21;p30">
              <a:extLst>
                <a:ext uri="{FF2B5EF4-FFF2-40B4-BE49-F238E27FC236}">
                  <a16:creationId xmlns:a16="http://schemas.microsoft.com/office/drawing/2014/main" id="{9DD73287-F64F-5137-FFBD-1D7E2C6A8449}"/>
                </a:ext>
              </a:extLst>
            </p:cNvPr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78;p27">
            <a:extLst>
              <a:ext uri="{FF2B5EF4-FFF2-40B4-BE49-F238E27FC236}">
                <a16:creationId xmlns:a16="http://schemas.microsoft.com/office/drawing/2014/main" id="{5BF52D26-9910-A1AE-4F97-5B0D8A95B37E}"/>
              </a:ext>
            </a:extLst>
          </p:cNvPr>
          <p:cNvSpPr txBox="1">
            <a:spLocks/>
          </p:cNvSpPr>
          <p:nvPr/>
        </p:nvSpPr>
        <p:spPr>
          <a:xfrm>
            <a:off x="6105065" y="257175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04</a:t>
            </a:r>
          </a:p>
        </p:txBody>
      </p:sp>
      <p:sp>
        <p:nvSpPr>
          <p:cNvPr id="50" name="Google Shape;471;p27">
            <a:extLst>
              <a:ext uri="{FF2B5EF4-FFF2-40B4-BE49-F238E27FC236}">
                <a16:creationId xmlns:a16="http://schemas.microsoft.com/office/drawing/2014/main" id="{162849D8-5BC0-E70A-DB5E-F6B2EF16049E}"/>
              </a:ext>
            </a:extLst>
          </p:cNvPr>
          <p:cNvSpPr txBox="1">
            <a:spLocks/>
          </p:cNvSpPr>
          <p:nvPr/>
        </p:nvSpPr>
        <p:spPr>
          <a:xfrm>
            <a:off x="5767637" y="3685700"/>
            <a:ext cx="164714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MA" dirty="0"/>
              <a:t>OUTILS ET TECHNOLOGIE</a:t>
            </a:r>
          </a:p>
        </p:txBody>
      </p:sp>
      <p:sp>
        <p:nvSpPr>
          <p:cNvPr id="51" name="Google Shape;483;p27">
            <a:extLst>
              <a:ext uri="{FF2B5EF4-FFF2-40B4-BE49-F238E27FC236}">
                <a16:creationId xmlns:a16="http://schemas.microsoft.com/office/drawing/2014/main" id="{B838F68A-5A5E-47B4-362C-A2EA1B4DE534}"/>
              </a:ext>
            </a:extLst>
          </p:cNvPr>
          <p:cNvSpPr/>
          <p:nvPr/>
        </p:nvSpPr>
        <p:spPr>
          <a:xfrm>
            <a:off x="7754273" y="1524646"/>
            <a:ext cx="824100" cy="8241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Google Shape;486;p27">
            <a:extLst>
              <a:ext uri="{FF2B5EF4-FFF2-40B4-BE49-F238E27FC236}">
                <a16:creationId xmlns:a16="http://schemas.microsoft.com/office/drawing/2014/main" id="{DE271575-0CAC-597D-E05A-F92BA6E466B6}"/>
              </a:ext>
            </a:extLst>
          </p:cNvPr>
          <p:cNvCxnSpPr>
            <a:cxnSpLocks/>
            <a:stCxn id="51" idx="1"/>
          </p:cNvCxnSpPr>
          <p:nvPr/>
        </p:nvCxnSpPr>
        <p:spPr>
          <a:xfrm>
            <a:off x="7754273" y="193669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" name="Google Shape;616;p30">
            <a:extLst>
              <a:ext uri="{FF2B5EF4-FFF2-40B4-BE49-F238E27FC236}">
                <a16:creationId xmlns:a16="http://schemas.microsoft.com/office/drawing/2014/main" id="{A14AC0F5-FCE8-19FF-D423-2A6E778A343C}"/>
              </a:ext>
            </a:extLst>
          </p:cNvPr>
          <p:cNvGrpSpPr/>
          <p:nvPr/>
        </p:nvGrpSpPr>
        <p:grpSpPr>
          <a:xfrm>
            <a:off x="7975141" y="1681242"/>
            <a:ext cx="402156" cy="456781"/>
            <a:chOff x="5357662" y="4297637"/>
            <a:chExt cx="287275" cy="326296"/>
          </a:xfrm>
        </p:grpSpPr>
        <p:sp>
          <p:nvSpPr>
            <p:cNvPr id="54" name="Google Shape;617;p30">
              <a:extLst>
                <a:ext uri="{FF2B5EF4-FFF2-40B4-BE49-F238E27FC236}">
                  <a16:creationId xmlns:a16="http://schemas.microsoft.com/office/drawing/2014/main" id="{7F3FF4D6-86BC-705A-113A-32C8801EFA40}"/>
                </a:ext>
              </a:extLst>
            </p:cNvPr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8;p30">
              <a:extLst>
                <a:ext uri="{FF2B5EF4-FFF2-40B4-BE49-F238E27FC236}">
                  <a16:creationId xmlns:a16="http://schemas.microsoft.com/office/drawing/2014/main" id="{BB82E05F-B294-1D42-447B-33267A383C5E}"/>
                </a:ext>
              </a:extLst>
            </p:cNvPr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9;p30">
              <a:extLst>
                <a:ext uri="{FF2B5EF4-FFF2-40B4-BE49-F238E27FC236}">
                  <a16:creationId xmlns:a16="http://schemas.microsoft.com/office/drawing/2014/main" id="{88645B1D-D757-51B2-FBA9-DC85B8B81B66}"/>
                </a:ext>
              </a:extLst>
            </p:cNvPr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20;p30">
              <a:extLst>
                <a:ext uri="{FF2B5EF4-FFF2-40B4-BE49-F238E27FC236}">
                  <a16:creationId xmlns:a16="http://schemas.microsoft.com/office/drawing/2014/main" id="{6DE17719-1D75-33F1-B81F-B30D1147AD72}"/>
                </a:ext>
              </a:extLst>
            </p:cNvPr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21;p30">
              <a:extLst>
                <a:ext uri="{FF2B5EF4-FFF2-40B4-BE49-F238E27FC236}">
                  <a16:creationId xmlns:a16="http://schemas.microsoft.com/office/drawing/2014/main" id="{E378C23D-84E1-0C3E-32F7-E0E62F085BDF}"/>
                </a:ext>
              </a:extLst>
            </p:cNvPr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478;p27">
            <a:extLst>
              <a:ext uri="{FF2B5EF4-FFF2-40B4-BE49-F238E27FC236}">
                <a16:creationId xmlns:a16="http://schemas.microsoft.com/office/drawing/2014/main" id="{6C1FD60C-8DFC-40C9-07B4-A18B82CA0012}"/>
              </a:ext>
            </a:extLst>
          </p:cNvPr>
          <p:cNvSpPr txBox="1">
            <a:spLocks/>
          </p:cNvSpPr>
          <p:nvPr/>
        </p:nvSpPr>
        <p:spPr>
          <a:xfrm>
            <a:off x="7803078" y="257175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05</a:t>
            </a:r>
          </a:p>
        </p:txBody>
      </p:sp>
      <p:sp>
        <p:nvSpPr>
          <p:cNvPr id="60" name="Google Shape;471;p27">
            <a:extLst>
              <a:ext uri="{FF2B5EF4-FFF2-40B4-BE49-F238E27FC236}">
                <a16:creationId xmlns:a16="http://schemas.microsoft.com/office/drawing/2014/main" id="{78AE86D3-8424-630C-9903-5C91B435E8AD}"/>
              </a:ext>
            </a:extLst>
          </p:cNvPr>
          <p:cNvSpPr txBox="1">
            <a:spLocks/>
          </p:cNvSpPr>
          <p:nvPr/>
        </p:nvSpPr>
        <p:spPr>
          <a:xfrm>
            <a:off x="7485684" y="3396800"/>
            <a:ext cx="165831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MA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32858" y="1789261"/>
            <a:ext cx="381015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677636"/>
            <a:ext cx="3534300" cy="3091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simulation du devis de livraison est un travail qui  ne s'effectuent plus à la main, mais par les machines et des logiciels.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 l'issue de notre étude, nous avons constaté que cette agence connaît actuellement assez de difficultés liées à son mode de calcul manuelle entraînant le gaspillage du temps lors du traitement des devis des clients .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9825;p58">
            <a:extLst>
              <a:ext uri="{FF2B5EF4-FFF2-40B4-BE49-F238E27FC236}">
                <a16:creationId xmlns:a16="http://schemas.microsoft.com/office/drawing/2014/main" id="{B47B887F-4811-0E53-76CD-A5D609419731}"/>
              </a:ext>
            </a:extLst>
          </p:cNvPr>
          <p:cNvGrpSpPr/>
          <p:nvPr/>
        </p:nvGrpSpPr>
        <p:grpSpPr>
          <a:xfrm>
            <a:off x="5635506" y="1866184"/>
            <a:ext cx="1610848" cy="1443097"/>
            <a:chOff x="1958520" y="2302574"/>
            <a:chExt cx="359213" cy="32780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6" name="Google Shape;9826;p58">
              <a:extLst>
                <a:ext uri="{FF2B5EF4-FFF2-40B4-BE49-F238E27FC236}">
                  <a16:creationId xmlns:a16="http://schemas.microsoft.com/office/drawing/2014/main" id="{50947379-1707-D6CA-18FC-CBD0F0440141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827;p58">
              <a:extLst>
                <a:ext uri="{FF2B5EF4-FFF2-40B4-BE49-F238E27FC236}">
                  <a16:creationId xmlns:a16="http://schemas.microsoft.com/office/drawing/2014/main" id="{AAC7D1BD-73E2-C645-E937-DAF60FE6099E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9828;p58">
              <a:extLst>
                <a:ext uri="{FF2B5EF4-FFF2-40B4-BE49-F238E27FC236}">
                  <a16:creationId xmlns:a16="http://schemas.microsoft.com/office/drawing/2014/main" id="{72527F72-4D57-6AA9-7ADB-4CFD2948DE6E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BB49F6D-84C5-C4CD-0C86-B1A815B8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44" y="1049784"/>
            <a:ext cx="6919912" cy="35480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87;p32">
            <a:extLst>
              <a:ext uri="{FF2B5EF4-FFF2-40B4-BE49-F238E27FC236}">
                <a16:creationId xmlns:a16="http://schemas.microsoft.com/office/drawing/2014/main" id="{CF7D6A37-822A-973F-000F-A6402933D4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99251" y="110667"/>
            <a:ext cx="381015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CARTE D’EMPATHIE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22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69950" y="3283325"/>
            <a:ext cx="418733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MA" dirty="0"/>
              <a:t>PROBLEMATIQUE &amp; IDEATION</a:t>
            </a:r>
            <a:br>
              <a:rPr lang="fr-MA" dirty="0"/>
            </a:b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9957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BEE6-55EF-5FD0-84D1-6DED7BA42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751" y="575282"/>
            <a:ext cx="4328692" cy="837300"/>
          </a:xfrm>
        </p:spPr>
        <p:txBody>
          <a:bodyPr/>
          <a:lstStyle/>
          <a:p>
            <a:r>
              <a:rPr lang="fr-FR" dirty="0"/>
              <a:t>PROBLEMATIQUE</a:t>
            </a:r>
            <a:endParaRPr lang="fr-M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013B3-1EE5-B8B4-B286-AFE42CD9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397" y="1796143"/>
            <a:ext cx="5473160" cy="2432957"/>
          </a:xfrm>
        </p:spPr>
        <p:txBody>
          <a:bodyPr/>
          <a:lstStyle/>
          <a:p>
            <a:pPr algn="l"/>
            <a:r>
              <a:rPr lang="fr-FR" sz="2000" dirty="0"/>
              <a:t>    Les clients trouvent des difficultés, ces dernières surviennent dans la perte de temps, l’ignorance du prix et l’obligation d’aller aux agences pour connaitre  le devis d’expédition   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8104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BEE6-55EF-5FD0-84D1-6DED7BA42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751" y="575282"/>
            <a:ext cx="4328692" cy="837300"/>
          </a:xfrm>
        </p:spPr>
        <p:txBody>
          <a:bodyPr/>
          <a:lstStyle/>
          <a:p>
            <a:r>
              <a:rPr lang="fr-FR" dirty="0"/>
              <a:t>SOLUTION</a:t>
            </a:r>
            <a:endParaRPr lang="fr-M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013B3-1EE5-B8B4-B286-AFE42CD9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397" y="1796143"/>
            <a:ext cx="5115399" cy="2432957"/>
          </a:xfrm>
        </p:spPr>
        <p:txBody>
          <a:bodyPr/>
          <a:lstStyle/>
          <a:p>
            <a:pPr algn="l"/>
            <a:r>
              <a:rPr lang="fr-FR" sz="2000" dirty="0"/>
              <a:t>    on propose une solution digitale présentée sous forme d’une application web qui vous calcule, selon vos données personnelles, le montant approximatif de vos échéances..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80815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69950" y="2116375"/>
            <a:ext cx="418733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MA" dirty="0"/>
              <a:t>CONCEPTION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974413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276</Words>
  <Application>Microsoft Office PowerPoint</Application>
  <PresentationFormat>Presentación en pantalla (16:9)</PresentationFormat>
  <Paragraphs>59</Paragraphs>
  <Slides>16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Fira Sans Extra Condensed Medium</vt:lpstr>
      <vt:lpstr>Wingdings</vt:lpstr>
      <vt:lpstr>Advent Pro SemiBold</vt:lpstr>
      <vt:lpstr>Share Tech</vt:lpstr>
      <vt:lpstr>Arial</vt:lpstr>
      <vt:lpstr>Maven Pro</vt:lpstr>
      <vt:lpstr>Data Science Consulting by Slidesgo</vt:lpstr>
      <vt:lpstr>INTERSHIPPING</vt:lpstr>
      <vt:lpstr>CONCEPTION</vt:lpstr>
      <vt:lpstr>INTRODUCTION</vt:lpstr>
      <vt:lpstr>Presentación de PowerPoint</vt:lpstr>
      <vt:lpstr>CARTE D’EMPATHIE</vt:lpstr>
      <vt:lpstr>PROBLEMATIQUE &amp; IDEATION </vt:lpstr>
      <vt:lpstr>PROBLEMATIQUE</vt:lpstr>
      <vt:lpstr>SOLUTION</vt:lpstr>
      <vt:lpstr>CONCEPTION</vt:lpstr>
      <vt:lpstr>DIAGRAMME DE CLASSES</vt:lpstr>
      <vt:lpstr>DIAGRAMME DE CAS D’UTILISATION</vt:lpstr>
      <vt:lpstr>OUTILS ET TECHNOLOGIE </vt:lpstr>
      <vt:lpstr>OUTILS ET TECHNOLOGIE </vt:lpstr>
      <vt:lpstr>CONCLUSION</vt:lpstr>
      <vt:lpstr>CONCLUSION ET PERSPECTIVES 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INTERSHIPPING</dc:title>
  <cp:lastModifiedBy>SOUFIANE KANDIL</cp:lastModifiedBy>
  <cp:revision>4</cp:revision>
  <dcterms:modified xsi:type="dcterms:W3CDTF">2022-06-21T16:15:05Z</dcterms:modified>
</cp:coreProperties>
</file>