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AE62C-D25B-4F21-8021-34D198B8E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32112-9912-4FBD-BB18-DE6420586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4976A-6098-4281-B2EF-AD1E1604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AA0-327A-4452-876B-61B8F688252A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915D49-3B71-4907-9644-73D38004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4F47C3-024D-4EC8-8EAB-7EC016F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A820-8537-40DC-82E5-834F858EF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F1D4A-8EEF-4B5D-9E4C-B0C53894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127DD1-573B-43DD-B9DD-DC364E45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A72D54-4C84-4BEA-B326-06BEAD7D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AA0-327A-4452-876B-61B8F688252A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B177D9-8136-4E59-B987-B8B155A2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E73D95-BA88-4389-96F6-798A44EE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A820-8537-40DC-82E5-834F858EF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61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3077C6-9623-4A71-8205-540891DE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D8FD0E-B15B-4744-8DCA-DCD436045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85D80-5AF6-49A6-893A-1E283EF6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AA0-327A-4452-876B-61B8F688252A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F67416-D554-43D6-ADB4-827A045F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C3CADC-3146-4F66-9B3B-0595AA0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A820-8537-40DC-82E5-834F858EF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48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A410E-9B34-4AC4-B18E-FB275777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DAE48C-0BD3-4449-860E-6D2869DA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575769-BEFC-43F3-8915-8A0CAC55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AA0-327A-4452-876B-61B8F688252A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29346-E207-4BC7-8C9C-76FBBACB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E297B9-F044-4ED2-A0D0-4430CD1A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A820-8537-40DC-82E5-834F858EF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3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5B8BE-AD16-46CC-AFB3-257E2B5A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7A15F5-1CBA-4F5E-870A-C5CF1BD01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307EE0-D0F3-4719-949F-7CEB321A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AA0-327A-4452-876B-61B8F688252A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99ECAF-04A4-493A-9F0E-178F4232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4B599-4261-4BD0-8F4E-0A13FCA6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A820-8537-40DC-82E5-834F858EF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46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D1298-4FA7-4C60-A544-215BB196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1ACE5A-AA7D-4B8F-96C1-5F2B9A3B7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F73538-5200-4F4F-AEC4-F32458132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26B3FE-F0FB-4F1D-A830-F90ACA58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AA0-327A-4452-876B-61B8F688252A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5D6D41-36DD-4FDB-8D6B-33480671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0117E4-4B90-4590-8F38-82EAB015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A820-8537-40DC-82E5-834F858EF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01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424BE-4D49-4318-9619-0ECBFC14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ADF2B8-73AB-4D72-BF04-49D3CE0A2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712F8B-C404-4D9B-9C0D-1A92C0638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7D2192-5F33-4A7E-BF4A-3BBC8E198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7D56AE-5094-4B2B-B04E-DEC7322B7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1BF2A4-C41D-40FF-8FB7-469DACDB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AA0-327A-4452-876B-61B8F688252A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605D40-BB06-4C9A-9195-A77719B8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E0473E-231A-432A-B0AB-4DF49634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A820-8537-40DC-82E5-834F858EF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37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3E4F6-3D73-47EE-ACE7-8D2003E6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1D3363-8F37-4CF0-95F1-7DBA37BB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AA0-327A-4452-876B-61B8F688252A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B174DE-78EB-434E-BA32-9C0FA802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27544F-2188-452C-95FD-7637D67E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A820-8537-40DC-82E5-834F858EF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71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390952-7662-413C-96AB-69A6634F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AA0-327A-4452-876B-61B8F688252A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A10AA0-5836-4FA4-ABDC-3B0AFBC8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C0138-CFBE-4B13-B383-D3BEA6E9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A820-8537-40DC-82E5-834F858EF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0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AC451-6414-436A-8494-342D6F40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DADBFF-ACDA-48B8-9678-8A3EDE8C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F7D5D8-0BB6-40DB-A408-E589CE47A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F27D8D-53E2-4DC5-8D89-4FEB2DD9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AA0-327A-4452-876B-61B8F688252A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8D7D23-D6D5-4209-B707-261349E2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52105F-720D-49DD-B18D-02211AAA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A820-8537-40DC-82E5-834F858EF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27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60341-ACFE-40F7-A214-049FA4EF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A93634-2AB1-4366-A9A1-15BFEA3BE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CCE8E7-03A9-45FC-A91D-B00EF9DD4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03AFB3-5F63-4157-80D6-C6B4411C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AA0-327A-4452-876B-61B8F688252A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24C8DC-38BE-4939-B992-8BA1145F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C8B60-2D02-4171-B4EC-060E7FF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A820-8537-40DC-82E5-834F858EF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74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97B2B-3355-4192-92A7-F79E115F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5C0C9-9A1D-4EA5-A288-8208C578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0FBF8B-1710-4C1F-A03F-1064175E9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EAA0-327A-4452-876B-61B8F688252A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0C4DF7-9D2C-4D45-80A1-825C5FC86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81176-1803-4D89-A920-C60C1C58F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A820-8537-40DC-82E5-834F858EF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03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DC6DB3E-5518-4881-B613-2B32CA9857C4}"/>
                  </a:ext>
                </a:extLst>
              </p:cNvPr>
              <p:cNvSpPr txBox="1"/>
              <p:nvPr/>
            </p:nvSpPr>
            <p:spPr>
              <a:xfrm>
                <a:off x="474518" y="228123"/>
                <a:ext cx="11242964" cy="65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r-FR" sz="2000" b="1" dirty="0">
                    <a:latin typeface="Century" panose="02040604050505020304" pitchFamily="18" charset="0"/>
                  </a:rPr>
                  <a:t>Test de l’indépendance : </a:t>
                </a:r>
              </a:p>
              <a:p>
                <a:pPr>
                  <a:spcAft>
                    <a:spcPts val="1200"/>
                  </a:spcAft>
                </a:pPr>
                <a:r>
                  <a:rPr lang="fr-FR" sz="2000" dirty="0">
                    <a:latin typeface="Century" panose="02040604050505020304" pitchFamily="18" charset="0"/>
                  </a:rPr>
                  <a:t>Interpréter le test de khi-deux et l’inertie globale (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fr-FR" sz="2000" dirty="0">
                    <a:latin typeface="Century" panose="02040604050505020304" pitchFamily="18" charset="0"/>
                  </a:rPr>
                  <a:t>)</a:t>
                </a:r>
                <a:endParaRPr lang="fr-FR" sz="2000" b="1" dirty="0">
                  <a:latin typeface="Century" panose="02040604050505020304" pitchFamily="18" charset="0"/>
                </a:endParaRP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r-FR" sz="2000" b="1" dirty="0">
                    <a:latin typeface="Century" panose="02040604050505020304" pitchFamily="18" charset="0"/>
                  </a:rPr>
                  <a:t>Valeurs propres </a:t>
                </a:r>
              </a:p>
              <a:p>
                <a:r>
                  <a:rPr lang="fr-FR" sz="2000" dirty="0">
                    <a:latin typeface="Century" panose="02040604050505020304" pitchFamily="18" charset="0"/>
                  </a:rPr>
                  <a:t>Les valeurs propres (variance de dimensions) sont les projections de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fr-FR" sz="2000" dirty="0">
                    <a:latin typeface="Century" panose="02040604050505020304" pitchFamily="18" charset="0"/>
                  </a:rPr>
                  <a:t> sur les dimensions</a:t>
                </a:r>
              </a:p>
              <a:p>
                <a:pPr>
                  <a:spcAft>
                    <a:spcPts val="1200"/>
                  </a:spcAft>
                </a:pPr>
                <a:r>
                  <a:rPr lang="fr-FR" sz="2000" dirty="0">
                    <a:latin typeface="Century" panose="02040604050505020304" pitchFamily="18" charset="0"/>
                  </a:rPr>
                  <a:t>Valeurs propres nettement différentes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latin typeface="Century" panose="02040604050505020304" pitchFamily="18" charset="0"/>
                  </a:rPr>
                  <a:t>nuage de points allongé selon une (ou plusieurs) direction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r-FR" sz="2000" b="1" dirty="0">
                    <a:latin typeface="Century" panose="02040604050505020304" pitchFamily="18" charset="0"/>
                  </a:rPr>
                  <a:t>Qualité de représentation des points</a:t>
                </a:r>
              </a:p>
              <a:p>
                <a:pPr>
                  <a:spcAft>
                    <a:spcPts val="1200"/>
                  </a:spcAft>
                </a:pPr>
                <a:r>
                  <a:rPr lang="fr-FR" sz="2000" dirty="0">
                    <a:latin typeface="Century" panose="02040604050505020304" pitchFamily="18" charset="0"/>
                  </a:rPr>
                  <a:t>La part de l’inertie d’un point retenu par une dimension ou un plan (additionnable)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r-FR" sz="2000" b="1" dirty="0">
                    <a:latin typeface="Century" panose="02040604050505020304" pitchFamily="18" charset="0"/>
                  </a:rPr>
                  <a:t>Interprétation des axes</a:t>
                </a:r>
              </a:p>
              <a:p>
                <a:pPr>
                  <a:spcAft>
                    <a:spcPts val="1200"/>
                  </a:spcAft>
                </a:pPr>
                <a:r>
                  <a:rPr lang="fr-FR" sz="2000" dirty="0">
                    <a:latin typeface="Century" panose="02040604050505020304" pitchFamily="18" charset="0"/>
                  </a:rPr>
                  <a:t>Les points d’une variable dont les contributions sont supérieurs à la moyenne (1/nombre de modalités de la variable × 100) sont les points qui donnent un sens à l’axe. </a:t>
                </a:r>
              </a:p>
              <a:p>
                <a:r>
                  <a:rPr lang="fr-FR" sz="2000" dirty="0">
                    <a:latin typeface="Century" panose="02040604050505020304" pitchFamily="18" charset="0"/>
                  </a:rPr>
                  <a:t>Une fois les axes interprétés, uniquement les points bien représentés par l’axe (plan) sont interprétables</a:t>
                </a:r>
              </a:p>
              <a:p>
                <a:pPr lvl="1"/>
                <a:r>
                  <a:rPr lang="fr-FR" sz="2000" dirty="0">
                    <a:latin typeface="Century" panose="02040604050505020304" pitchFamily="18" charset="0"/>
                  </a:rPr>
                  <a:t>- Deux point profil d’une même variable proches auront des distributions similaires envers  les modalités de l’autre variable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fr-FR" sz="2000" dirty="0">
                    <a:latin typeface="Century" panose="02040604050505020304" pitchFamily="18" charset="0"/>
                  </a:rPr>
                  <a:t>Il 'est possible d’interpréter deux modalités de variables différentes si elle se situe au périphérie du nuage, les conclusions tirées doivent être vérifiées dans les données</a:t>
                </a: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DC6DB3E-5518-4881-B613-2B32CA985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8" y="228123"/>
                <a:ext cx="11242964" cy="6555641"/>
              </a:xfrm>
              <a:prstGeom prst="rect">
                <a:avLst/>
              </a:prstGeom>
              <a:blipFill>
                <a:blip r:embed="rId2"/>
                <a:stretch>
                  <a:fillRect l="-597" t="-465" r="-1735" b="-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129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Century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chaimaa azmi</dc:creator>
  <cp:lastModifiedBy>chaimaa azmi</cp:lastModifiedBy>
  <cp:revision>1</cp:revision>
  <dcterms:created xsi:type="dcterms:W3CDTF">2021-11-19T09:36:55Z</dcterms:created>
  <dcterms:modified xsi:type="dcterms:W3CDTF">2021-11-19T09:37:10Z</dcterms:modified>
</cp:coreProperties>
</file>