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bookmarkIdSeed="7">
  <p:sldMasterIdLst>
    <p:sldMasterId id="2147483648" r:id="rId1"/>
    <p:sldMasterId id="2147483654" r:id="rId3"/>
  </p:sldMasterIdLst>
  <p:notesMasterIdLst>
    <p:notesMasterId r:id="rId5"/>
  </p:notesMasterIdLst>
  <p:handoutMasterIdLst>
    <p:handoutMasterId r:id="rId16"/>
  </p:handoutMasterIdLst>
  <p:sldIdLst>
    <p:sldId id="293" r:id="rId4"/>
    <p:sldId id="1361" r:id="rId6"/>
    <p:sldId id="1376" r:id="rId7"/>
    <p:sldId id="1391" r:id="rId8"/>
    <p:sldId id="1377" r:id="rId9"/>
    <p:sldId id="1379" r:id="rId10"/>
    <p:sldId id="1380" r:id="rId11"/>
    <p:sldId id="1392" r:id="rId12"/>
    <p:sldId id="1384" r:id="rId13"/>
    <p:sldId id="1385" r:id="rId14"/>
    <p:sldId id="139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71" autoAdjust="0"/>
    <p:restoredTop sz="95394" autoAdjust="0"/>
  </p:normalViewPr>
  <p:slideViewPr>
    <p:cSldViewPr snapToGrid="0" showGuides="1">
      <p:cViewPr varScale="1">
        <p:scale>
          <a:sx n="69" d="100"/>
          <a:sy n="69" d="100"/>
        </p:scale>
        <p:origin x="822" y="7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2976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handoutMaster" Target="handoutMasters/handoutMaster1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5D2EBE-C52A-4FBD-958F-49E1CF222F45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A582E1-D3C6-4926-B4F5-D4535D80454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8D1E44-504D-4113-A61E-6610901D22B6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546A8C-74DC-4479-B61F-D5C8754A60F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4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DAFBA3E7-C5F0-4C0A-BB0E-97C0835564B7}" type="slidenum">
              <a:rPr kumimoji="0" altLang="ko-KR" sz="12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algun Gothic" panose="020B0503020000020004" charset="-127"/>
                <a:cs typeface="+mn-cs"/>
              </a:rPr>
            </a:fld>
            <a:endParaRPr kumimoji="0" lang="en-US" altLang="ko-KR" sz="1200" b="0" i="0" u="none" strike="noStrike" kern="120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HY강B" pitchFamily="18" charset="-127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546A8C-74DC-4479-B61F-D5C8754A60F3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5210175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2654300"/>
            <a:ext cx="12192000" cy="42037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/>
              <a:t>单击此处编辑母版副标题样式</a:t>
            </a:r>
            <a:endParaRPr lang="zh-CN" altLang="en-US" noProof="1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/>
              <a:t>单击此处编辑母版副标题样式</a:t>
            </a:r>
            <a:endParaRPr lang="zh-CN" altLang="en-US" noProof="1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4.xml"/><Relationship Id="rId8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3" Type="http://schemas.openxmlformats.org/officeDocument/2006/relationships/theme" Target="../theme/theme2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15.xml"/><Relationship Id="rId1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ED0E8F-225C-48D9-BDA7-E73E6CB1B80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131A5B-5BF0-4F34-A303-A9D048FA7736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7" b="65930"/>
          <a:stretch>
            <a:fillRect/>
          </a:stretch>
        </p:blipFill>
        <p:spPr bwMode="auto">
          <a:xfrm>
            <a:off x="0" y="330200"/>
            <a:ext cx="1219200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5" r:id="rId11"/>
  </p:sldLayoutIdLst>
  <p:transition>
    <p:fade/>
  </p:transition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HY강B" pitchFamily="18" charset="-127"/>
          <a:ea typeface="HY강B" pitchFamily="18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HY강B" pitchFamily="18" charset="-127"/>
          <a:ea typeface="HY강B" pitchFamily="18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HY강B" pitchFamily="18" charset="-127"/>
          <a:ea typeface="HY강B" pitchFamily="18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HY강B" pitchFamily="18" charset="-127"/>
          <a:ea typeface="HY강B" pitchFamily="18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HY강B" pitchFamily="18" charset="-127"/>
          <a:ea typeface="HY강B" pitchFamily="18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HY강B" pitchFamily="18" charset="-127"/>
          <a:ea typeface="HY강B" pitchFamily="18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HY강B" pitchFamily="18" charset="-127"/>
          <a:ea typeface="HY강B" pitchFamily="18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HY강B" pitchFamily="18" charset="-127"/>
          <a:ea typeface="HY강B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5.jpeg"/><Relationship Id="rId1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9.jpeg"/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1628408" y="310552"/>
            <a:ext cx="56359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Google Shape;85;p1"/>
          <p:cNvSpPr txBox="1"/>
          <p:nvPr/>
        </p:nvSpPr>
        <p:spPr>
          <a:xfrm>
            <a:off x="356571" y="3045252"/>
            <a:ext cx="11271837" cy="901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/>
          </a:bodyPr>
          <a:lstStyle>
            <a:lvl1pPr marL="0" indent="0" algn="ctr" rtl="0" eaLnBrk="0" fontAlgn="base" latinLnBrk="1" hangingPunct="0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latinLnBrk="1" hangingPunct="0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0" algn="ctr" rtl="0" eaLnBrk="0" fontAlgn="base" latinLnBrk="1" hangingPunct="0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371600" indent="0" algn="ctr" rtl="0" eaLnBrk="0" fontAlgn="base" latinLnBrk="1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828800" indent="0" algn="ctr" rtl="0" eaLnBrk="0" fontAlgn="base" latinLnBrk="1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286000" indent="0" algn="ctr" rtl="0" fontAlgn="base" latinLnBrk="1">
              <a:spcBef>
                <a:spcPct val="20000"/>
              </a:spcBef>
              <a:spcAft>
                <a:spcPct val="0"/>
              </a:spcAft>
              <a:buNone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743200" indent="0" algn="ctr" rtl="0" fontAlgn="base" latinLnBrk="1">
              <a:spcBef>
                <a:spcPct val="20000"/>
              </a:spcBef>
              <a:spcAft>
                <a:spcPct val="0"/>
              </a:spcAft>
              <a:buNone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200400" indent="0" algn="ctr" rtl="0" fontAlgn="base" latinLnBrk="1">
              <a:spcBef>
                <a:spcPct val="20000"/>
              </a:spcBef>
              <a:spcAft>
                <a:spcPct val="0"/>
              </a:spcAft>
              <a:buNone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657600" indent="0" algn="ctr" rtl="0" fontAlgn="base" latinLnBrk="1">
              <a:spcBef>
                <a:spcPct val="20000"/>
              </a:spcBef>
              <a:spcAft>
                <a:spcPct val="0"/>
              </a:spcAft>
              <a:buNone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 Detection for Road Turn Detection in Gilgit using YOLOv8</a:t>
            </a:r>
            <a:endParaRPr lang="en-US" sz="2000" b="1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image7.jpg"/>
          <p:cNvPicPr/>
          <p:nvPr/>
        </p:nvPicPr>
        <p:blipFill>
          <a:blip r:embed="rId1"/>
          <a:srcRect/>
          <a:stretch>
            <a:fillRect/>
          </a:stretch>
        </p:blipFill>
        <p:spPr>
          <a:xfrm>
            <a:off x="255144" y="310552"/>
            <a:ext cx="787400" cy="800100"/>
          </a:xfrm>
          <a:prstGeom prst="rect">
            <a:avLst/>
          </a:prstGeom>
        </p:spPr>
      </p:pic>
      <p:pic>
        <p:nvPicPr>
          <p:cNvPr id="2049" name="image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9629" y="252707"/>
            <a:ext cx="790575" cy="909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850974" y="1162666"/>
            <a:ext cx="10215244" cy="5308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52352" rIns="0" bIns="38088" numCol="1" anchor="ctr" anchorCtr="0" compatLnSpc="1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200" b="1" i="0" u="none" strike="noStrike" cap="none" normalizeH="0" baseline="0" dirty="0" smtClean="0">
                <a:ln>
                  <a:noFill/>
                </a:ln>
                <a:solidFill>
                  <a:srgbClr val="2E74B5"/>
                </a:solidFill>
                <a:effectLst/>
                <a:latin typeface="Times New Roman" panose="02020603050405020304" pitchFamily="18" charset="0"/>
                <a:ea typeface="Garamond" panose="02020404030301010803" pitchFamily="18" charset="0"/>
                <a:cs typeface="Times New Roman" panose="02020603050405020304" pitchFamily="18" charset="0"/>
              </a:rPr>
              <a:t>High Impact Skills Development Program</a:t>
            </a:r>
            <a:r>
              <a:rPr kumimoji="0" lang="en-US" altLang="en-US" sz="2200" b="1" i="0" u="none" strike="noStrike" cap="none" normalizeH="0" dirty="0" smtClean="0">
                <a:ln>
                  <a:noFill/>
                </a:ln>
                <a:solidFill>
                  <a:srgbClr val="2E74B5"/>
                </a:solidFill>
                <a:effectLst/>
                <a:latin typeface="Times New Roman" panose="02020603050405020304" pitchFamily="18" charset="0"/>
                <a:ea typeface="Garamond" panose="02020404030301010803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200" b="1" i="0" u="none" strike="noStrike" cap="none" normalizeH="0" baseline="0" dirty="0" smtClean="0">
                <a:ln>
                  <a:noFill/>
                </a:ln>
                <a:solidFill>
                  <a:srgbClr val="2E74B5"/>
                </a:solidFill>
                <a:effectLst/>
                <a:latin typeface="Times New Roman" panose="02020603050405020304" pitchFamily="18" charset="0"/>
                <a:ea typeface="Garamond" panose="02020404030301010803" pitchFamily="18" charset="0"/>
                <a:cs typeface="Times New Roman" panose="02020603050405020304" pitchFamily="18" charset="0"/>
              </a:rPr>
              <a:t>AI &amp; Data Science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169664" y="377836"/>
            <a:ext cx="1215791" cy="615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600" b="0" i="0" u="none" strike="noStrike" cap="none" normalizeH="0" baseline="0" smtClean="0">
              <a:ln>
                <a:noFill/>
              </a:ln>
              <a:solidFill>
                <a:srgbClr val="2E74B5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87675" y="4663836"/>
            <a:ext cx="7009628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Submitted By: Fatima Zahra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Roll # GIL-DSAI-028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Email : sherxeeshan00@gmail.com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CNIC: 71402-4729553-3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GitHub Profile: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https://github.com/Fatima36215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advTm="10280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02328" y="1561356"/>
            <a:ext cx="9781309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Referencing:</a:t>
            </a:r>
            <a:endParaRPr lang="en-US" sz="2800" dirty="0"/>
          </a:p>
          <a:p>
            <a:pPr lvl="0"/>
            <a:r>
              <a:rPr lang="en-US" sz="2800" dirty="0" err="1" smtClean="0"/>
              <a:t>Git</a:t>
            </a:r>
            <a:r>
              <a:rPr lang="en-US" sz="2800" dirty="0" smtClean="0"/>
              <a:t>-Hub</a:t>
            </a:r>
            <a:endParaRPr lang="en-US" sz="2800" dirty="0" smtClean="0"/>
          </a:p>
          <a:p>
            <a:pPr lvl="0"/>
            <a:r>
              <a:rPr lang="en-US" sz="2800" dirty="0" smtClean="0"/>
              <a:t>GhatGPT</a:t>
            </a:r>
            <a:endParaRPr lang="en-US" sz="2800" dirty="0"/>
          </a:p>
          <a:p>
            <a:pPr lvl="0"/>
            <a:r>
              <a:rPr lang="en-US" sz="2800" dirty="0"/>
              <a:t>YouTube : https://www.youtube.com</a:t>
            </a:r>
            <a:r>
              <a:rPr lang="en-US" sz="2800" dirty="0" smtClean="0"/>
              <a:t>/</a:t>
            </a:r>
            <a:endParaRPr lang="en-US" sz="28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078923" y="2870353"/>
            <a:ext cx="3119755" cy="9220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Thank You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09111" y="581891"/>
            <a:ext cx="10135359" cy="464954"/>
          </a:xfrm>
        </p:spPr>
        <p:txBody>
          <a:bodyPr>
            <a:normAutofit/>
          </a:bodyPr>
          <a:lstStyle/>
          <a:p>
            <a:pPr algn="l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of content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963809" y="1231327"/>
            <a:ext cx="9139401" cy="481119"/>
          </a:xfrm>
          <a:prstGeom prst="rect">
            <a:avLst/>
          </a:prstGeom>
          <a:gradFill>
            <a:gsLst>
              <a:gs pos="37000">
                <a:schemeClr val="bg1">
                  <a:lumMod val="75000"/>
                  <a:alpha val="31000"/>
                </a:schemeClr>
              </a:gs>
              <a:gs pos="5000">
                <a:schemeClr val="bg1">
                  <a:lumMod val="75000"/>
                </a:schemeClr>
              </a:gs>
              <a:gs pos="100000">
                <a:schemeClr val="bg1">
                  <a:alpha val="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rgbClr val="000000"/>
              </a:buClr>
            </a:pPr>
            <a:r>
              <a:rPr lang="en-US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/>
              </a:rPr>
              <a:t>Learning Objectives</a:t>
            </a:r>
            <a:endParaRPr lang="en-US" sz="2000" b="1" kern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 panose="020B0604020202020204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09111" y="1343114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Clr>
                <a:srgbClr val="000000"/>
              </a:buClr>
              <a:defRPr/>
            </a:pPr>
            <a:r>
              <a:rPr lang="en-US" b="1" kern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/>
              </a:rPr>
              <a:t>1. </a:t>
            </a:r>
            <a:endParaRPr lang="en-US" kern="0" dirty="0">
              <a:latin typeface="Times New Roman" panose="02020603050405020304" pitchFamily="18" charset="0"/>
              <a:cs typeface="Times New Roman" panose="02020603050405020304" pitchFamily="18" charset="0"/>
              <a:sym typeface="Arial" panose="020B0604020202020204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963808" y="1896928"/>
            <a:ext cx="9139401" cy="481119"/>
          </a:xfrm>
          <a:prstGeom prst="rect">
            <a:avLst/>
          </a:prstGeom>
          <a:gradFill>
            <a:gsLst>
              <a:gs pos="37000">
                <a:schemeClr val="bg1">
                  <a:lumMod val="75000"/>
                  <a:alpha val="31000"/>
                </a:schemeClr>
              </a:gs>
              <a:gs pos="5000">
                <a:schemeClr val="bg1">
                  <a:lumMod val="75000"/>
                </a:schemeClr>
              </a:gs>
              <a:gs pos="100000">
                <a:schemeClr val="bg1">
                  <a:alpha val="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rgbClr val="000000"/>
              </a:buClr>
            </a:pP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  <a:endParaRPr lang="en-US" sz="2000" b="1" kern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 panose="020B0604020202020204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09111" y="1913730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Clr>
                <a:srgbClr val="000000"/>
              </a:buClr>
              <a:defRPr/>
            </a:pPr>
            <a:r>
              <a:rPr lang="en-US" b="1" kern="0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/>
              </a:rPr>
              <a:t>2</a:t>
            </a:r>
            <a:r>
              <a:rPr lang="en-US" b="1" kern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/>
              </a:rPr>
              <a:t>. </a:t>
            </a:r>
            <a:endParaRPr lang="en-US" kern="0" dirty="0">
              <a:latin typeface="Times New Roman" panose="02020603050405020304" pitchFamily="18" charset="0"/>
              <a:cs typeface="Times New Roman" panose="02020603050405020304" pitchFamily="18" charset="0"/>
              <a:sym typeface="Arial" panose="020B0604020202020204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963808" y="2509948"/>
            <a:ext cx="9139401" cy="481119"/>
          </a:xfrm>
          <a:prstGeom prst="rect">
            <a:avLst/>
          </a:prstGeom>
          <a:gradFill>
            <a:gsLst>
              <a:gs pos="37000">
                <a:schemeClr val="bg1">
                  <a:lumMod val="75000"/>
                  <a:alpha val="31000"/>
                </a:schemeClr>
              </a:gs>
              <a:gs pos="5000">
                <a:schemeClr val="bg1">
                  <a:lumMod val="75000"/>
                </a:schemeClr>
              </a:gs>
              <a:gs pos="100000">
                <a:schemeClr val="bg1">
                  <a:alpha val="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Preparation and Preprocessing </a:t>
            </a:r>
            <a:endParaRPr 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309111" y="2596133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Clr>
                <a:srgbClr val="000000"/>
              </a:buClr>
              <a:defRPr/>
            </a:pPr>
            <a:r>
              <a:rPr lang="en-US" b="1" kern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/>
              </a:rPr>
              <a:t>3. </a:t>
            </a:r>
            <a:endParaRPr lang="en-US" kern="0" dirty="0">
              <a:latin typeface="Times New Roman" panose="02020603050405020304" pitchFamily="18" charset="0"/>
              <a:cs typeface="Times New Roman" panose="02020603050405020304" pitchFamily="18" charset="0"/>
              <a:sym typeface="Arial" panose="020B0604020202020204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963808" y="3174966"/>
            <a:ext cx="9139401" cy="481119"/>
          </a:xfrm>
          <a:prstGeom prst="rect">
            <a:avLst/>
          </a:prstGeom>
          <a:gradFill>
            <a:gsLst>
              <a:gs pos="37000">
                <a:schemeClr val="bg1">
                  <a:lumMod val="75000"/>
                  <a:alpha val="31000"/>
                </a:schemeClr>
              </a:gs>
              <a:gs pos="5000">
                <a:schemeClr val="bg1">
                  <a:lumMod val="75000"/>
                </a:schemeClr>
              </a:gs>
              <a:gs pos="100000">
                <a:schemeClr val="bg1">
                  <a:alpha val="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rgbClr val="000000"/>
              </a:buClr>
            </a:pPr>
            <a:r>
              <a:rPr lang="en-US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Model Configuration</a:t>
            </a: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  <a:sym typeface="Arial" panose="020B0604020202020204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309111" y="3278536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Clr>
                <a:srgbClr val="000000"/>
              </a:buClr>
              <a:defRPr/>
            </a:pPr>
            <a:r>
              <a:rPr lang="en-US" b="1" kern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/>
              </a:rPr>
              <a:t>4. </a:t>
            </a:r>
            <a:endParaRPr lang="en-US" kern="0" dirty="0">
              <a:latin typeface="Times New Roman" panose="02020603050405020304" pitchFamily="18" charset="0"/>
              <a:cs typeface="Times New Roman" panose="02020603050405020304" pitchFamily="18" charset="0"/>
              <a:sym typeface="Arial" panose="020B0604020202020204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963808" y="3857369"/>
            <a:ext cx="9139401" cy="481119"/>
          </a:xfrm>
          <a:prstGeom prst="rect">
            <a:avLst/>
          </a:prstGeom>
          <a:gradFill>
            <a:gsLst>
              <a:gs pos="37000">
                <a:schemeClr val="bg1">
                  <a:lumMod val="75000"/>
                  <a:alpha val="31000"/>
                </a:schemeClr>
              </a:gs>
              <a:gs pos="5000">
                <a:schemeClr val="bg1">
                  <a:lumMod val="75000"/>
                </a:schemeClr>
              </a:gs>
              <a:gs pos="100000">
                <a:schemeClr val="bg1">
                  <a:alpha val="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rgbClr val="000000"/>
              </a:buClr>
            </a:pPr>
            <a:r>
              <a:rPr lang="en-US" sz="2000" b="1" dirty="0" smtClean="0">
                <a:solidFill>
                  <a:schemeClr val="tx1"/>
                </a:solidFill>
              </a:rPr>
              <a:t>Training </a:t>
            </a:r>
            <a:r>
              <a:rPr lang="en-US" sz="2000" b="1" dirty="0">
                <a:solidFill>
                  <a:schemeClr val="tx1"/>
                </a:solidFill>
              </a:rPr>
              <a:t>and Validation </a:t>
            </a:r>
            <a:r>
              <a:rPr lang="en-US" sz="2000" b="1" dirty="0" smtClean="0">
                <a:solidFill>
                  <a:schemeClr val="tx1"/>
                </a:solidFill>
              </a:rPr>
              <a:t>Results</a:t>
            </a:r>
            <a:endParaRPr lang="en-US" sz="2000" b="1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309111" y="3960939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Clr>
                <a:srgbClr val="000000"/>
              </a:buClr>
              <a:defRPr/>
            </a:pPr>
            <a:r>
              <a:rPr lang="en-US" b="1" kern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/>
              </a:rPr>
              <a:t>5. </a:t>
            </a:r>
            <a:endParaRPr lang="en-US" kern="0" dirty="0">
              <a:latin typeface="Times New Roman" panose="02020603050405020304" pitchFamily="18" charset="0"/>
              <a:cs typeface="Times New Roman" panose="02020603050405020304" pitchFamily="18" charset="0"/>
              <a:sym typeface="Arial" panose="020B0604020202020204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963807" y="4503425"/>
            <a:ext cx="9139401" cy="481119"/>
          </a:xfrm>
          <a:prstGeom prst="rect">
            <a:avLst/>
          </a:prstGeom>
          <a:gradFill>
            <a:gsLst>
              <a:gs pos="37000">
                <a:schemeClr val="bg1">
                  <a:lumMod val="75000"/>
                  <a:alpha val="31000"/>
                </a:schemeClr>
              </a:gs>
              <a:gs pos="5000">
                <a:schemeClr val="bg1">
                  <a:lumMod val="75000"/>
                </a:schemeClr>
              </a:gs>
              <a:gs pos="100000">
                <a:schemeClr val="bg1">
                  <a:alpha val="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rgbClr val="000000"/>
              </a:buClr>
            </a:pP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Evaluation and Prediction</a:t>
            </a:r>
            <a:endParaRPr 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309111" y="4643342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Clr>
                <a:srgbClr val="000000"/>
              </a:buClr>
              <a:defRPr/>
            </a:pPr>
            <a:r>
              <a:rPr lang="en-US" b="1" kern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/>
              </a:rPr>
              <a:t>6. </a:t>
            </a:r>
            <a:endParaRPr lang="en-US" kern="0" dirty="0">
              <a:latin typeface="Times New Roman" panose="02020603050405020304" pitchFamily="18" charset="0"/>
              <a:cs typeface="Times New Roman" panose="02020603050405020304" pitchFamily="18" charset="0"/>
              <a:sym typeface="Arial" panose="020B0604020202020204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309111" y="5325745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Clr>
                <a:srgbClr val="000000"/>
              </a:buClr>
              <a:defRPr/>
            </a:pPr>
            <a:r>
              <a:rPr lang="en-US" b="1" kern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/>
              </a:rPr>
              <a:t>7. </a:t>
            </a:r>
            <a:endParaRPr lang="en-US" kern="0" dirty="0">
              <a:latin typeface="Times New Roman" panose="02020603050405020304" pitchFamily="18" charset="0"/>
              <a:cs typeface="Times New Roman" panose="02020603050405020304" pitchFamily="18" charset="0"/>
              <a:sym typeface="Arial" panose="020B0604020202020204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963807" y="5283462"/>
            <a:ext cx="9139401" cy="481119"/>
          </a:xfrm>
          <a:prstGeom prst="rect">
            <a:avLst/>
          </a:prstGeom>
          <a:gradFill>
            <a:gsLst>
              <a:gs pos="37000">
                <a:schemeClr val="bg1">
                  <a:lumMod val="75000"/>
                  <a:alpha val="31000"/>
                </a:schemeClr>
              </a:gs>
              <a:gs pos="5000">
                <a:schemeClr val="bg1">
                  <a:lumMod val="75000"/>
                </a:schemeClr>
              </a:gs>
              <a:gs pos="100000">
                <a:schemeClr val="bg1">
                  <a:alpha val="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4198" y="1308696"/>
            <a:ext cx="11320865" cy="46843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defTabSz="457200">
              <a:lnSpc>
                <a:spcPct val="200000"/>
              </a:lnSpc>
              <a:spcBef>
                <a:spcPct val="20000"/>
              </a:spcBef>
              <a:buFont typeface="Wingdings" panose="05000000000000000000" pitchFamily="2" charset="2"/>
              <a:buChar char="q"/>
            </a:pPr>
            <a:r>
              <a:rPr lang="en-US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</a:t>
            </a:r>
            <a:r>
              <a:rPr 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 Detection with </a:t>
            </a:r>
            <a:r>
              <a:rPr lang="en-US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YOLOv8</a:t>
            </a:r>
            <a:endParaRPr lang="en-US" sz="20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 defTabSz="457200">
              <a:lnSpc>
                <a:spcPct val="200000"/>
              </a:lnSpc>
              <a:spcBef>
                <a:spcPct val="20000"/>
              </a:spcBef>
              <a:buFont typeface="Wingdings" panose="05000000000000000000" pitchFamily="2" charset="2"/>
              <a:buChar char="q"/>
            </a:pPr>
            <a:r>
              <a:rPr lang="en-US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Preparation and Annotation for Object </a:t>
            </a:r>
            <a:r>
              <a:rPr lang="en-US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Detection</a:t>
            </a:r>
            <a:endParaRPr lang="en-US" sz="20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 defTabSz="457200">
              <a:lnSpc>
                <a:spcPct val="200000"/>
              </a:lnSpc>
              <a:spcBef>
                <a:spcPct val="20000"/>
              </a:spcBef>
              <a:buFont typeface="Wingdings" panose="05000000000000000000" pitchFamily="2" charset="2"/>
              <a:buChar char="q"/>
            </a:pPr>
            <a:r>
              <a:rPr lang="en-US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</a:t>
            </a:r>
            <a:r>
              <a:rPr 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Training and </a:t>
            </a:r>
            <a:r>
              <a:rPr lang="en-US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Hyperparameters Tuning</a:t>
            </a:r>
            <a:endParaRPr lang="en-US" sz="20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 defTabSz="457200">
              <a:lnSpc>
                <a:spcPct val="200000"/>
              </a:lnSpc>
              <a:spcBef>
                <a:spcPct val="20000"/>
              </a:spcBef>
              <a:buFont typeface="Wingdings" panose="05000000000000000000" pitchFamily="2" charset="2"/>
              <a:buChar char="q"/>
            </a:pPr>
            <a:r>
              <a:rPr lang="en-US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Evaluating </a:t>
            </a:r>
            <a:r>
              <a:rPr 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 Detection </a:t>
            </a:r>
            <a:r>
              <a:rPr lang="en-US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Models</a:t>
            </a:r>
            <a:endParaRPr lang="en-US" sz="20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 defTabSz="457200">
              <a:lnSpc>
                <a:spcPct val="200000"/>
              </a:lnSpc>
              <a:spcBef>
                <a:spcPct val="20000"/>
              </a:spcBef>
              <a:buFont typeface="Wingdings" panose="05000000000000000000" pitchFamily="2" charset="2"/>
              <a:buChar char="q"/>
            </a:pPr>
            <a:r>
              <a:rPr lang="en-US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Implementing </a:t>
            </a:r>
            <a:r>
              <a:rPr 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 Detection in Real-World </a:t>
            </a:r>
            <a:r>
              <a:rPr lang="en-US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Scenarios</a:t>
            </a:r>
            <a:endParaRPr lang="en-US" sz="20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 defTabSz="457200">
              <a:lnSpc>
                <a:spcPct val="200000"/>
              </a:lnSpc>
              <a:spcBef>
                <a:spcPct val="20000"/>
              </a:spcBef>
              <a:buFont typeface="Wingdings" panose="05000000000000000000" pitchFamily="2" charset="2"/>
              <a:buChar char="q"/>
            </a:pPr>
            <a:r>
              <a:rPr lang="en-US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 </a:t>
            </a:r>
            <a:r>
              <a:rPr 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Documentation and Report </a:t>
            </a:r>
            <a:r>
              <a:rPr lang="en-US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Writing</a:t>
            </a:r>
            <a:endParaRPr lang="en-US" sz="20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 defTabSz="457200">
              <a:lnSpc>
                <a:spcPct val="200000"/>
              </a:lnSpc>
              <a:spcBef>
                <a:spcPct val="20000"/>
              </a:spcBef>
              <a:buFont typeface="Wingdings" panose="05000000000000000000" pitchFamily="2" charset="2"/>
              <a:buChar char="q"/>
            </a:pPr>
            <a:r>
              <a:rPr lang="en-US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Exploring </a:t>
            </a:r>
            <a:r>
              <a:rPr 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Advanced Techniques for Model </a:t>
            </a:r>
            <a:r>
              <a:rPr lang="en-US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Improvement</a:t>
            </a:r>
            <a:endParaRPr lang="en-US" sz="2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04198" y="273195"/>
            <a:ext cx="9139401" cy="918296"/>
          </a:xfrm>
          <a:prstGeom prst="rect">
            <a:avLst/>
          </a:prstGeom>
          <a:gradFill>
            <a:gsLst>
              <a:gs pos="37000">
                <a:schemeClr val="bg1">
                  <a:lumMod val="75000"/>
                  <a:alpha val="31000"/>
                </a:schemeClr>
              </a:gs>
              <a:gs pos="5000">
                <a:schemeClr val="bg1">
                  <a:lumMod val="75000"/>
                </a:schemeClr>
              </a:gs>
              <a:gs pos="100000">
                <a:schemeClr val="bg1">
                  <a:alpha val="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200000"/>
              </a:lnSpc>
            </a:pP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Learning Objectives</a:t>
            </a:r>
            <a:endParaRPr lang="en-US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07216" y="1308696"/>
            <a:ext cx="9855983" cy="36822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aims to detect various road conditions (e.g., right turn, left turn, straight, unexpected) in road images using an object detection model trained with YOLOv8.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goal is to develop a model that accurately identifies road features in challenging environments like Gilgit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18053" y="273195"/>
            <a:ext cx="9139401" cy="641205"/>
          </a:xfrm>
          <a:prstGeom prst="rect">
            <a:avLst/>
          </a:prstGeom>
          <a:gradFill>
            <a:gsLst>
              <a:gs pos="37000">
                <a:schemeClr val="bg1">
                  <a:lumMod val="75000"/>
                  <a:alpha val="31000"/>
                </a:schemeClr>
              </a:gs>
              <a:gs pos="5000">
                <a:schemeClr val="bg1">
                  <a:lumMod val="75000"/>
                </a:schemeClr>
              </a:gs>
              <a:gs pos="100000">
                <a:schemeClr val="bg1">
                  <a:alpha val="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rgbClr val="000000"/>
              </a:buClr>
            </a:pPr>
            <a:r>
              <a:rPr lang="en-US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</a:t>
            </a:r>
            <a:r>
              <a:rPr lang="en-US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  <a:endParaRPr lang="en-US" sz="2800" b="1" kern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 panose="020B0604020202020204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1799" y="1336205"/>
            <a:ext cx="758383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yolov8m.pt initially, later yolov8s.pt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Epochs: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 run with 20 epochs, then 10 more with adjusted parameters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Batch Size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16 initially, then adjusted to 5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Image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Size: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640x640, Learning Rate adjusted to 0.001 in later training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51799" y="384031"/>
            <a:ext cx="9139401" cy="696624"/>
          </a:xfrm>
          <a:prstGeom prst="rect">
            <a:avLst/>
          </a:prstGeom>
          <a:gradFill>
            <a:gsLst>
              <a:gs pos="37000">
                <a:schemeClr val="bg1">
                  <a:lumMod val="75000"/>
                  <a:alpha val="31000"/>
                </a:schemeClr>
              </a:gs>
              <a:gs pos="5000">
                <a:schemeClr val="bg1">
                  <a:lumMod val="75000"/>
                </a:schemeClr>
              </a:gs>
              <a:gs pos="100000">
                <a:schemeClr val="bg1">
                  <a:alpha val="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lnSpc>
                <a:spcPct val="150000"/>
              </a:lnSpc>
            </a:pPr>
            <a:r>
              <a:rPr lang="en-US" sz="2800" b="1" kern="0" dirty="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odel Training Configuration</a:t>
            </a:r>
            <a:endParaRPr lang="en-US" sz="2800" b="1" kern="0" dirty="0">
              <a:solidFill>
                <a:schemeClr val="tx1"/>
              </a:solidFill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5987" y="1376251"/>
            <a:ext cx="9026667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Initial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Epochs, Batch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Precision: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74.1%, Recall: 15%, mAP50: 0.269, mAP50-95: 0.155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Second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Training: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Epochs, Batch 5, LR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0.001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Precision: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10.3%, Recall: 28.9%, mAP50: 0.147, mAP50-95: 0.029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25987" y="287049"/>
            <a:ext cx="9139401" cy="812110"/>
          </a:xfrm>
          <a:prstGeom prst="rect">
            <a:avLst/>
          </a:prstGeom>
          <a:gradFill>
            <a:gsLst>
              <a:gs pos="37000">
                <a:schemeClr val="bg1">
                  <a:lumMod val="75000"/>
                  <a:alpha val="31000"/>
                </a:schemeClr>
              </a:gs>
              <a:gs pos="5000">
                <a:schemeClr val="bg1">
                  <a:lumMod val="75000"/>
                </a:schemeClr>
              </a:gs>
              <a:gs pos="100000">
                <a:schemeClr val="bg1">
                  <a:alpha val="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Training and Validation Results</a:t>
            </a:r>
            <a:endParaRPr lang="en-US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13253" y="974545"/>
            <a:ext cx="7639256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evaluated on test images, predictions saved for visual analysis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Further tuning and data augmentation needed for recall improvement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 for predictions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=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model.predict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('/path/to/test/data',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save=True)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13253" y="231631"/>
            <a:ext cx="9139401" cy="688938"/>
          </a:xfrm>
          <a:prstGeom prst="rect">
            <a:avLst/>
          </a:prstGeom>
          <a:gradFill>
            <a:gsLst>
              <a:gs pos="37000">
                <a:schemeClr val="bg1">
                  <a:lumMod val="75000"/>
                  <a:alpha val="31000"/>
                </a:schemeClr>
              </a:gs>
              <a:gs pos="5000">
                <a:schemeClr val="bg1">
                  <a:lumMod val="75000"/>
                </a:schemeClr>
              </a:gs>
              <a:gs pos="100000">
                <a:schemeClr val="bg1">
                  <a:alpha val="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rgbClr val="000000"/>
              </a:buClr>
            </a:pPr>
            <a:r>
              <a:rPr lang="en-US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</a:t>
            </a: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Evaluation and </a:t>
            </a:r>
            <a:r>
              <a:rPr lang="en-US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Prediction</a:t>
            </a:r>
            <a:endParaRPr lang="en-US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253" y="3529090"/>
            <a:ext cx="4438856" cy="3065674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4435" y="3738818"/>
            <a:ext cx="4488873" cy="2646218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/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947" y="3529529"/>
            <a:ext cx="4441653" cy="3162216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9469" y="3529529"/>
            <a:ext cx="4376419" cy="3162216"/>
          </a:xfrm>
          <a:prstGeom prst="rect">
            <a:avLst/>
          </a:prstGeom>
        </p:spPr>
      </p:pic>
      <p:pic>
        <p:nvPicPr>
          <p:cNvPr id="9" name="Picture 8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641" y="80586"/>
            <a:ext cx="4515486" cy="3279227"/>
          </a:xfrm>
          <a:prstGeom prst="rect">
            <a:avLst/>
          </a:prstGeom>
        </p:spPr>
      </p:pic>
      <p:pic>
        <p:nvPicPr>
          <p:cNvPr id="10" name="Picture 9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9469" y="138154"/>
            <a:ext cx="4596131" cy="316409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13253" y="1136609"/>
            <a:ext cx="11320865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YOLOv8 model demonstrated high precision but struggled with recall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additional tuning, augmentation, and model adjustments, the model’s detection accuracy can be improved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has potential applications in real-time road detection for enhanced safety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13253" y="231631"/>
            <a:ext cx="9139401" cy="724333"/>
          </a:xfrm>
          <a:prstGeom prst="rect">
            <a:avLst/>
          </a:prstGeom>
          <a:gradFill>
            <a:gsLst>
              <a:gs pos="37000">
                <a:schemeClr val="bg1">
                  <a:lumMod val="75000"/>
                  <a:alpha val="31000"/>
                </a:schemeClr>
              </a:gs>
              <a:gs pos="5000">
                <a:schemeClr val="bg1">
                  <a:lumMod val="75000"/>
                </a:schemeClr>
              </a:gs>
              <a:gs pos="100000">
                <a:schemeClr val="bg1">
                  <a:alpha val="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0129-proposal">
  <a:themeElements>
    <a:clrScheme name="Custom 1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F0066"/>
      </a:accent1>
      <a:accent2>
        <a:srgbClr val="8A3FFC"/>
      </a:accent2>
      <a:accent3>
        <a:srgbClr val="FA4D56"/>
      </a:accent3>
      <a:accent4>
        <a:srgbClr val="F1C21B"/>
      </a:accent4>
      <a:accent5>
        <a:srgbClr val="08BDBA"/>
      </a:accent5>
      <a:accent6>
        <a:srgbClr val="0F62FE"/>
      </a:accent6>
      <a:hlink>
        <a:srgbClr val="24A148"/>
      </a:hlink>
      <a:folHlink>
        <a:srgbClr val="92D050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디자인 사용자 지정">
  <a:themeElements>
    <a:clrScheme name="1_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디자인 사용자 지정">
      <a:majorFont>
        <a:latin typeface="HY강B"/>
        <a:ea typeface="HY강B"/>
        <a:cs typeface=""/>
      </a:majorFont>
      <a:minorFont>
        <a:latin typeface="HY강B"/>
        <a:ea typeface="HY강B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 rotWithShape="1">
          <a:gsLst>
            <a:gs pos="0">
              <a:schemeClr val="bg1"/>
            </a:gs>
            <a:gs pos="35001">
              <a:srgbClr val="E3FFBA"/>
            </a:gs>
            <a:gs pos="100000">
              <a:srgbClr val="F4FFE3"/>
            </a:gs>
          </a:gsLst>
          <a:lin ang="5400000" scaled="1"/>
        </a:gradFill>
        <a:ln w="9525">
          <a:noFill/>
          <a:miter lim="800000"/>
        </a:ln>
        <a:effectLst>
          <a:outerShdw dist="20000" dir="5400000" algn="ctr" rotWithShape="0">
            <a:srgbClr val="000000">
              <a:alpha val="37000"/>
            </a:srgbClr>
          </a:outerShdw>
        </a:effectLst>
      </a:spPr>
      <a:bodyPr anchor="ctr"/>
      <a:lstStyle>
        <a:defPPr algn="ctr">
          <a:defRPr dirty="0">
            <a:latin typeface="Microsoft YaHei" panose="020B0503020204020204" pitchFamily="34" charset="-122"/>
            <a:ea typeface="Microsoft YaHei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Y강B" pitchFamily="18" charset="-127"/>
            <a:ea typeface="HY강B" pitchFamily="18" charset="-127"/>
          </a:defRPr>
        </a:defPPr>
      </a:lstStyle>
    </a:lnDef>
  </a:objectDefaults>
  <a:extraClrSchemeLst>
    <a:extraClrScheme>
      <a:clrScheme name="1_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2187</Words>
  <Application>WPS Presentation</Application>
  <PresentationFormat>Widescreen</PresentationFormat>
  <Paragraphs>92</Paragraphs>
  <Slides>11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27" baseType="lpstr">
      <vt:lpstr>Arial</vt:lpstr>
      <vt:lpstr>SimSun</vt:lpstr>
      <vt:lpstr>Wingdings</vt:lpstr>
      <vt:lpstr>Microsoft YaHei</vt:lpstr>
      <vt:lpstr>HY강B</vt:lpstr>
      <vt:lpstr>Malgun Gothic</vt:lpstr>
      <vt:lpstr>Times New Roman</vt:lpstr>
      <vt:lpstr>Garamond</vt:lpstr>
      <vt:lpstr>Arial</vt:lpstr>
      <vt:lpstr>Arial Unicode MS</vt:lpstr>
      <vt:lpstr>Calibri Light</vt:lpstr>
      <vt:lpstr>Calibri</vt:lpstr>
      <vt:lpstr>等线 Light</vt:lpstr>
      <vt:lpstr>等线</vt:lpstr>
      <vt:lpstr>30129-proposal</vt:lpstr>
      <vt:lpstr>1_디자인 사용자 지정</vt:lpstr>
      <vt:lpstr>PowerPoint 演示文稿</vt:lpstr>
      <vt:lpstr>Table of content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30129-proposal</dc:title>
  <dc:creator>asc</dc:creator>
  <cp:lastModifiedBy>Zeeshan Sher</cp:lastModifiedBy>
  <cp:revision>606</cp:revision>
  <dcterms:created xsi:type="dcterms:W3CDTF">2020-08-15T11:37:00Z</dcterms:created>
  <dcterms:modified xsi:type="dcterms:W3CDTF">2024-11-11T08:52:29Z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F6401AEC58F94BF98F3B5EB0C5296687_13</vt:lpwstr>
  </property>
  <property fmtid="{D5CDD505-2E9C-101B-9397-08002B2CF9AE}" pid="3" name="KSOProductBuildVer">
    <vt:lpwstr>1033-12.2.0.18638</vt:lpwstr>
  </property>
</Properties>
</file>