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6" r:id="rId2"/>
    <p:sldId id="277" r:id="rId3"/>
    <p:sldId id="278" r:id="rId4"/>
    <p:sldId id="280" r:id="rId5"/>
    <p:sldId id="281" r:id="rId6"/>
    <p:sldId id="279" r:id="rId7"/>
    <p:sldId id="282" r:id="rId8"/>
    <p:sldId id="284" r:id="rId9"/>
    <p:sldId id="285" r:id="rId10"/>
    <p:sldId id="283"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9" r:id="rId24"/>
    <p:sldId id="298" r:id="rId25"/>
    <p:sldId id="302" r:id="rId26"/>
    <p:sldId id="300" r:id="rId27"/>
    <p:sldId id="30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021" autoAdjust="0"/>
  </p:normalViewPr>
  <p:slideViewPr>
    <p:cSldViewPr>
      <p:cViewPr varScale="1">
        <p:scale>
          <a:sx n="54" d="100"/>
          <a:sy n="54" d="100"/>
        </p:scale>
        <p:origin x="186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C4709B-4ACB-4140-A2D7-0AD2A06866CD}" type="datetimeFigureOut">
              <a:rPr lang="en-US" smtClean="0"/>
              <a:t>5/20/2022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749180-2993-4645-837B-58228F1B4F7E}" type="slidenum">
              <a:rPr lang="en-US" smtClean="0"/>
              <a:t>‹#›</a:t>
            </a:fld>
            <a:endParaRPr lang="en-US"/>
          </a:p>
        </p:txBody>
      </p:sp>
    </p:spTree>
    <p:extLst>
      <p:ext uri="{BB962C8B-B14F-4D97-AF65-F5344CB8AC3E}">
        <p14:creationId xmlns:p14="http://schemas.microsoft.com/office/powerpoint/2010/main" val="3269519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Book Name</a:t>
            </a:r>
          </a:p>
          <a:p>
            <a:r>
              <a:rPr lang="en-US" sz="1200" b="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 Gift of Fire: Social, Legal, and Ethical Issues for Computing and the Internet (3rd Edition) by Sara </a:t>
            </a:r>
            <a:r>
              <a:rPr lang="en-US" sz="1200" kern="1200" dirty="0" err="1">
                <a:solidFill>
                  <a:schemeClr val="tx1"/>
                </a:solidFill>
                <a:effectLst/>
                <a:latin typeface="+mn-lt"/>
                <a:ea typeface="+mn-ea"/>
                <a:cs typeface="+mn-cs"/>
              </a:rPr>
              <a:t>Baase</a:t>
            </a:r>
            <a:r>
              <a:rPr lang="en-US" sz="1200" kern="1200" dirty="0">
                <a:solidFill>
                  <a:schemeClr val="tx1"/>
                </a:solidFill>
                <a:effectLst/>
                <a:latin typeface="+mn-lt"/>
                <a:ea typeface="+mn-ea"/>
                <a:cs typeface="+mn-cs"/>
              </a:rPr>
              <a:t>, Prentice Hall; 3rd Edition (2008). ISBN-10: 0136008488</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Chapter No 4,</a:t>
            </a:r>
            <a:r>
              <a:rPr lang="en-US" sz="1200" b="0" kern="1200" baseline="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Chapter Name</a:t>
            </a:r>
            <a:r>
              <a:rPr lang="en-US" sz="1200" b="0" kern="1200" baseline="0" dirty="0">
                <a:solidFill>
                  <a:schemeClr val="tx1"/>
                </a:solidFill>
                <a:effectLst/>
                <a:latin typeface="+mn-lt"/>
                <a:ea typeface="+mn-ea"/>
                <a:cs typeface="+mn-cs"/>
              </a:rPr>
              <a:t> :-</a:t>
            </a:r>
            <a:r>
              <a:rPr lang="en-US" sz="1200" dirty="0"/>
              <a:t>	Intellectual Property Rights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Book Name</a:t>
            </a:r>
          </a:p>
          <a:p>
            <a:r>
              <a:rPr lang="en-US" sz="1200" kern="1200" dirty="0">
                <a:solidFill>
                  <a:schemeClr val="tx1"/>
                </a:solidFill>
                <a:effectLst/>
                <a:latin typeface="+mn-lt"/>
                <a:ea typeface="+mn-ea"/>
                <a:cs typeface="+mn-cs"/>
              </a:rPr>
              <a:t>Professional Issues in Software Engineering by Frank </a:t>
            </a:r>
            <a:r>
              <a:rPr lang="en-US" sz="1200" kern="1200" dirty="0" err="1">
                <a:solidFill>
                  <a:schemeClr val="tx1"/>
                </a:solidFill>
                <a:effectLst/>
                <a:latin typeface="+mn-lt"/>
                <a:ea typeface="+mn-ea"/>
                <a:cs typeface="+mn-cs"/>
              </a:rPr>
              <a:t>Bott</a:t>
            </a:r>
            <a:r>
              <a:rPr lang="en-US" sz="1200" kern="1200" dirty="0">
                <a:solidFill>
                  <a:schemeClr val="tx1"/>
                </a:solidFill>
                <a:effectLst/>
                <a:latin typeface="+mn-lt"/>
                <a:ea typeface="+mn-ea"/>
                <a:cs typeface="+mn-cs"/>
              </a:rPr>
              <a:t>, Allison Coleman, Jack Eaton and Diane Rowland, CRC Press; 3rd Edition (2000). </a:t>
            </a:r>
            <a:r>
              <a:rPr lang="en-US" sz="1200" kern="1200">
                <a:solidFill>
                  <a:schemeClr val="tx1"/>
                </a:solidFill>
                <a:effectLst/>
                <a:latin typeface="+mn-lt"/>
                <a:ea typeface="+mn-ea"/>
                <a:cs typeface="+mn-cs"/>
              </a:rPr>
              <a:t>ISBN-10: 0748409513</a:t>
            </a:r>
            <a:endParaRPr lang="en-US" sz="1200" dirty="0"/>
          </a:p>
          <a:p>
            <a:endParaRPr lang="en-US" sz="1200" dirty="0"/>
          </a:p>
          <a:p>
            <a:r>
              <a:rPr lang="en-US" sz="1200" b="0" kern="1200" dirty="0">
                <a:solidFill>
                  <a:schemeClr val="tx1"/>
                </a:solidFill>
                <a:effectLst/>
                <a:latin typeface="+mn-lt"/>
                <a:ea typeface="+mn-ea"/>
                <a:cs typeface="+mn-cs"/>
              </a:rPr>
              <a:t>Chapter No 6,</a:t>
            </a:r>
            <a:r>
              <a:rPr lang="en-US" sz="1200" b="0" kern="1200" baseline="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Chapter Name</a:t>
            </a:r>
            <a:r>
              <a:rPr lang="en-US" sz="1200" b="0" kern="1200" baseline="0" dirty="0">
                <a:solidFill>
                  <a:schemeClr val="tx1"/>
                </a:solidFill>
                <a:effectLst/>
                <a:latin typeface="+mn-lt"/>
                <a:ea typeface="+mn-ea"/>
                <a:cs typeface="+mn-cs"/>
              </a:rPr>
              <a:t> :-</a:t>
            </a:r>
            <a:r>
              <a:rPr lang="en-US" sz="1200" dirty="0"/>
              <a:t>	Intellectual Property Rights</a:t>
            </a:r>
            <a:endParaRPr lang="en-US" dirty="0"/>
          </a:p>
          <a:p>
            <a:endParaRPr lang="en-US" dirty="0"/>
          </a:p>
        </p:txBody>
      </p:sp>
      <p:sp>
        <p:nvSpPr>
          <p:cNvPr id="4" name="Slide Number Placeholder 3"/>
          <p:cNvSpPr>
            <a:spLocks noGrp="1"/>
          </p:cNvSpPr>
          <p:nvPr>
            <p:ph type="sldNum" sz="quarter" idx="10"/>
          </p:nvPr>
        </p:nvSpPr>
        <p:spPr/>
        <p:txBody>
          <a:bodyPr/>
          <a:lstStyle/>
          <a:p>
            <a:fld id="{4C38C8DA-AADE-4F56-A996-81E34CE17B91}" type="slidenum">
              <a:rPr lang="en-US" smtClean="0"/>
              <a:t>1</a:t>
            </a:fld>
            <a:endParaRPr lang="en-US"/>
          </a:p>
        </p:txBody>
      </p:sp>
      <p:sp>
        <p:nvSpPr>
          <p:cNvPr id="5" name="Footer Placeholder 4"/>
          <p:cNvSpPr>
            <a:spLocks noGrp="1"/>
          </p:cNvSpPr>
          <p:nvPr>
            <p:ph type="ftr" sz="quarter" idx="11"/>
          </p:nvPr>
        </p:nvSpPr>
        <p:spPr/>
        <p:txBody>
          <a:bodyPr/>
          <a:lstStyle/>
          <a:p>
            <a:r>
              <a:rPr lang="en-US"/>
              <a:t>Department of Information Technology ,Government College Women University Faisalabad</a:t>
            </a:r>
          </a:p>
        </p:txBody>
      </p:sp>
    </p:spTree>
    <p:extLst>
      <p:ext uri="{BB962C8B-B14F-4D97-AF65-F5344CB8AC3E}">
        <p14:creationId xmlns:p14="http://schemas.microsoft.com/office/powerpoint/2010/main" val="209135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Free software has many advantages. With freely distributed software, more people can use and benefit from a program. With source code available, any of thousands of programmers can find and fix bugs quickly. Users and programmers can adapt and improve programs.</a:t>
            </a:r>
          </a:p>
          <a:p>
            <a:pPr>
              <a:spcBef>
                <a:spcPct val="0"/>
              </a:spcBef>
            </a:pPr>
            <a:endParaRPr lang="en-US" dirty="0"/>
          </a:p>
          <a:p>
            <a:pPr>
              <a:spcBef>
                <a:spcPct val="0"/>
              </a:spcBef>
            </a:pPr>
            <a:r>
              <a:rPr lang="en-US" dirty="0"/>
              <a:t>Under </a:t>
            </a:r>
            <a:r>
              <a:rPr lang="en-US" dirty="0" err="1"/>
              <a:t>copyleft</a:t>
            </a:r>
            <a:r>
              <a:rPr lang="en-US" dirty="0"/>
              <a:t>, the developer copyrights the program and releases it under an agreement that allows people to use, modify, and distribute it, or any program developed from it, but only if they apply the same agreement to the new work. No one may develop a new program from a </a:t>
            </a:r>
            <a:r>
              <a:rPr lang="en-US" dirty="0" err="1"/>
              <a:t>copylefted</a:t>
            </a:r>
            <a:r>
              <a:rPr lang="en-US" dirty="0"/>
              <a:t> program and add restrictions that limit is use and free distribution. Courts have said a person can sue for an injunction against someone who uses </a:t>
            </a:r>
            <a:r>
              <a:rPr lang="en-US" dirty="0" err="1"/>
              <a:t>copylefted</a:t>
            </a:r>
            <a:r>
              <a:rPr lang="en-US" dirty="0"/>
              <a:t> software without following the open source licensing agreement.</a:t>
            </a:r>
          </a:p>
          <a:p>
            <a:pPr>
              <a:spcBef>
                <a:spcPct val="0"/>
              </a:spcBef>
            </a:pPr>
            <a:endParaRPr lang="en-US" dirty="0"/>
          </a:p>
          <a:p>
            <a:endParaRPr lang="en-US" dirty="0"/>
          </a:p>
        </p:txBody>
      </p:sp>
      <p:sp>
        <p:nvSpPr>
          <p:cNvPr id="4" name="Slide Number Placeholder 3"/>
          <p:cNvSpPr>
            <a:spLocks noGrp="1"/>
          </p:cNvSpPr>
          <p:nvPr>
            <p:ph type="sldNum" sz="quarter" idx="10"/>
          </p:nvPr>
        </p:nvSpPr>
        <p:spPr/>
        <p:txBody>
          <a:bodyPr/>
          <a:lstStyle/>
          <a:p>
            <a:fld id="{84749180-2993-4645-837B-58228F1B4F7E}" type="slidenum">
              <a:rPr lang="en-US" smtClean="0"/>
              <a:t>23</a:t>
            </a:fld>
            <a:endParaRPr lang="en-US"/>
          </a:p>
        </p:txBody>
      </p:sp>
    </p:spTree>
    <p:extLst>
      <p:ext uri="{BB962C8B-B14F-4D97-AF65-F5344CB8AC3E}">
        <p14:creationId xmlns:p14="http://schemas.microsoft.com/office/powerpoint/2010/main" val="2046687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Many computer scientists see all algorithms as mathematical formulas.</a:t>
            </a:r>
          </a:p>
          <a:p>
            <a:endParaRPr lang="en-US" dirty="0"/>
          </a:p>
        </p:txBody>
      </p:sp>
      <p:sp>
        <p:nvSpPr>
          <p:cNvPr id="4" name="Slide Number Placeholder 3"/>
          <p:cNvSpPr>
            <a:spLocks noGrp="1"/>
          </p:cNvSpPr>
          <p:nvPr>
            <p:ph type="sldNum" sz="quarter" idx="10"/>
          </p:nvPr>
        </p:nvSpPr>
        <p:spPr/>
        <p:txBody>
          <a:bodyPr/>
          <a:lstStyle/>
          <a:p>
            <a:fld id="{84749180-2993-4645-837B-58228F1B4F7E}" type="slidenum">
              <a:rPr lang="en-US" smtClean="0"/>
              <a:t>27</a:t>
            </a:fld>
            <a:endParaRPr lang="en-US"/>
          </a:p>
        </p:txBody>
      </p:sp>
    </p:spTree>
    <p:extLst>
      <p:ext uri="{BB962C8B-B14F-4D97-AF65-F5344CB8AC3E}">
        <p14:creationId xmlns:p14="http://schemas.microsoft.com/office/powerpoint/2010/main" val="20188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749180-2993-4645-837B-58228F1B4F7E}" type="slidenum">
              <a:rPr lang="en-US" smtClean="0"/>
              <a:t>2</a:t>
            </a:fld>
            <a:endParaRPr lang="en-US"/>
          </a:p>
        </p:txBody>
      </p:sp>
    </p:spTree>
    <p:extLst>
      <p:ext uri="{BB962C8B-B14F-4D97-AF65-F5344CB8AC3E}">
        <p14:creationId xmlns:p14="http://schemas.microsoft.com/office/powerpoint/2010/main" val="540473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intangible creative work</a:t>
            </a:r>
            <a:r>
              <a:rPr lang="en-US" sz="1200" b="0" i="0" kern="1200" dirty="0">
                <a:solidFill>
                  <a:schemeClr val="tx1"/>
                </a:solidFill>
                <a:effectLst/>
                <a:latin typeface="+mn-lt"/>
                <a:ea typeface="+mn-ea"/>
                <a:cs typeface="+mn-cs"/>
              </a:rPr>
              <a:t> that is embodied</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physical form and includes copyrights, trademarks, and patents.</a:t>
            </a:r>
          </a:p>
          <a:p>
            <a:pPr fontAlgn="auto">
              <a:lnSpc>
                <a:spcPct val="90000"/>
              </a:lnSpc>
              <a:spcAft>
                <a:spcPts val="0"/>
              </a:spcAft>
              <a:buFontTx/>
              <a:buNone/>
              <a:defRPr/>
            </a:pPr>
            <a:r>
              <a:rPr lang="en-US" dirty="0"/>
              <a:t>What is Intellectual Property?</a:t>
            </a:r>
          </a:p>
          <a:p>
            <a:pPr marL="171450" indent="-171450" fontAlgn="auto">
              <a:lnSpc>
                <a:spcPct val="90000"/>
              </a:lnSpc>
              <a:spcAft>
                <a:spcPts val="0"/>
              </a:spcAft>
              <a:buFont typeface="Wingdings" pitchFamily="2" charset="2"/>
              <a:buChar char="Ø"/>
              <a:defRPr/>
            </a:pPr>
            <a:r>
              <a:rPr lang="en-US" sz="1200" dirty="0"/>
              <a:t>The intangible creative work, not its particular physical form</a:t>
            </a:r>
          </a:p>
          <a:p>
            <a:pPr marL="171450" indent="-171450" fontAlgn="auto">
              <a:lnSpc>
                <a:spcPct val="90000"/>
              </a:lnSpc>
              <a:spcAft>
                <a:spcPts val="0"/>
              </a:spcAft>
              <a:buFont typeface="Wingdings" pitchFamily="2" charset="2"/>
              <a:buChar char="Ø"/>
              <a:defRPr/>
            </a:pPr>
            <a:r>
              <a:rPr lang="en-US" sz="1200" dirty="0"/>
              <a:t>Value of intelligence and artistic work comes from creativity, ideas, research, skills, labor, non-material efforts and attributes the creator provides</a:t>
            </a:r>
          </a:p>
          <a:p>
            <a:pPr marL="171450" indent="-171450" fontAlgn="auto">
              <a:lnSpc>
                <a:spcPct val="90000"/>
              </a:lnSpc>
              <a:spcAft>
                <a:spcPts val="0"/>
              </a:spcAft>
              <a:buFont typeface="Wingdings" pitchFamily="2" charset="2"/>
              <a:buChar char="Ø"/>
              <a:defRPr/>
            </a:pPr>
            <a:r>
              <a:rPr lang="en-US" sz="1200" dirty="0"/>
              <a:t>Protected by copyright and patent law</a:t>
            </a:r>
          </a:p>
          <a:p>
            <a:endParaRPr lang="en-US" dirty="0"/>
          </a:p>
        </p:txBody>
      </p:sp>
      <p:sp>
        <p:nvSpPr>
          <p:cNvPr id="4" name="Slide Number Placeholder 3"/>
          <p:cNvSpPr>
            <a:spLocks noGrp="1"/>
          </p:cNvSpPr>
          <p:nvPr>
            <p:ph type="sldNum" sz="quarter" idx="10"/>
          </p:nvPr>
        </p:nvSpPr>
        <p:spPr/>
        <p:txBody>
          <a:bodyPr/>
          <a:lstStyle/>
          <a:p>
            <a:fld id="{84749180-2993-4645-837B-58228F1B4F7E}" type="slidenum">
              <a:rPr lang="en-US" smtClean="0"/>
              <a:t>3</a:t>
            </a:fld>
            <a:endParaRPr lang="en-US"/>
          </a:p>
        </p:txBody>
      </p:sp>
    </p:spTree>
    <p:extLst>
      <p:ext uri="{BB962C8B-B14F-4D97-AF65-F5344CB8AC3E}">
        <p14:creationId xmlns:p14="http://schemas.microsoft.com/office/powerpoint/2010/main" val="3418134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Tx/>
              <a:buChar char="•"/>
            </a:pPr>
            <a:r>
              <a:rPr lang="en-US" dirty="0"/>
              <a:t>To consumers, who get movies and music online, the problem is to get them cheaply and conveniently. </a:t>
            </a:r>
          </a:p>
          <a:p>
            <a:pPr marL="171450" indent="-171450">
              <a:spcBef>
                <a:spcPct val="0"/>
              </a:spcBef>
              <a:buFontTx/>
              <a:buChar char="•"/>
            </a:pPr>
            <a:r>
              <a:rPr lang="en-US" dirty="0"/>
              <a:t>To writers, singers, artists, actors – and to the people who work in production, marketing, and management – the problem is to ensure that they are paid for the time and effort they put in to create the intangible intellectual-property products we enjoy. </a:t>
            </a:r>
          </a:p>
          <a:p>
            <a:pPr marL="171450" indent="-171450">
              <a:spcBef>
                <a:spcPct val="0"/>
              </a:spcBef>
              <a:buFontTx/>
              <a:buChar char="•"/>
            </a:pPr>
            <a:r>
              <a:rPr lang="en-US" dirty="0"/>
              <a:t>To the entertainment industry, to publishers and software companies, the problem is to protect their investment and expected, or hoped-for, revenues.</a:t>
            </a:r>
          </a:p>
          <a:p>
            <a:pPr marL="171450" indent="-171450">
              <a:spcBef>
                <a:spcPct val="0"/>
              </a:spcBef>
              <a:buFontTx/>
              <a:buChar char="•"/>
            </a:pPr>
            <a:r>
              <a:rPr lang="en-US" dirty="0"/>
              <a:t>To the millions who post amateur works using the works of others, the problem is to continue to create without unreasonably burdensome requirements and threats of lawsuits. </a:t>
            </a:r>
          </a:p>
          <a:p>
            <a:pPr marL="171450" indent="-171450">
              <a:spcBef>
                <a:spcPct val="0"/>
              </a:spcBef>
              <a:buFontTx/>
              <a:buChar char="•"/>
            </a:pPr>
            <a:r>
              <a:rPr lang="en-US" dirty="0"/>
              <a:t>To scholars and various advocates, the problem is how to protect intellectual property, but also to protect fair use, reasonable public access, and the opportunity to use new technologies to the fullest to provide new services and creative work.</a:t>
            </a:r>
          </a:p>
          <a:p>
            <a:endParaRPr lang="en-US" dirty="0"/>
          </a:p>
        </p:txBody>
      </p:sp>
      <p:sp>
        <p:nvSpPr>
          <p:cNvPr id="4" name="Slide Number Placeholder 3"/>
          <p:cNvSpPr>
            <a:spLocks noGrp="1"/>
          </p:cNvSpPr>
          <p:nvPr>
            <p:ph type="sldNum" sz="quarter" idx="10"/>
          </p:nvPr>
        </p:nvSpPr>
        <p:spPr/>
        <p:txBody>
          <a:bodyPr/>
          <a:lstStyle/>
          <a:p>
            <a:fld id="{84749180-2993-4645-837B-58228F1B4F7E}" type="slidenum">
              <a:rPr lang="en-US" smtClean="0"/>
              <a:t>6</a:t>
            </a:fld>
            <a:endParaRPr lang="en-US"/>
          </a:p>
        </p:txBody>
      </p:sp>
    </p:spTree>
    <p:extLst>
      <p:ext uri="{BB962C8B-B14F-4D97-AF65-F5344CB8AC3E}">
        <p14:creationId xmlns:p14="http://schemas.microsoft.com/office/powerpoint/2010/main" val="364147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Value of intellectual property is not just the direct use and enjoyment one gets from a copy. </a:t>
            </a:r>
          </a:p>
          <a:p>
            <a:endParaRPr lang="en-US" dirty="0"/>
          </a:p>
        </p:txBody>
      </p:sp>
      <p:sp>
        <p:nvSpPr>
          <p:cNvPr id="4" name="Slide Number Placeholder 3"/>
          <p:cNvSpPr>
            <a:spLocks noGrp="1"/>
          </p:cNvSpPr>
          <p:nvPr>
            <p:ph type="sldNum" sz="quarter" idx="10"/>
          </p:nvPr>
        </p:nvSpPr>
        <p:spPr/>
        <p:txBody>
          <a:bodyPr/>
          <a:lstStyle/>
          <a:p>
            <a:fld id="{84749180-2993-4645-837B-58228F1B4F7E}" type="slidenum">
              <a:rPr lang="en-US" smtClean="0"/>
              <a:t>10</a:t>
            </a:fld>
            <a:endParaRPr lang="en-US"/>
          </a:p>
        </p:txBody>
      </p:sp>
    </p:spTree>
    <p:extLst>
      <p:ext uri="{BB962C8B-B14F-4D97-AF65-F5344CB8AC3E}">
        <p14:creationId xmlns:p14="http://schemas.microsoft.com/office/powerpoint/2010/main" val="2254328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spcBef>
                <a:spcPct val="0"/>
              </a:spcBef>
            </a:pPr>
            <a:r>
              <a:rPr lang="en-US" sz="2200" dirty="0"/>
              <a:t>Does copyright apply to user interfaces? The internal structure and programing could be entirely different.</a:t>
            </a:r>
          </a:p>
          <a:p>
            <a:pPr marL="0" lvl="1">
              <a:spcBef>
                <a:spcPct val="0"/>
              </a:spcBef>
            </a:pPr>
            <a:endParaRPr lang="en-US" sz="2200" dirty="0"/>
          </a:p>
          <a:p>
            <a:pPr marL="0" lvl="1">
              <a:spcBef>
                <a:spcPct val="0"/>
              </a:spcBef>
            </a:pPr>
            <a:r>
              <a:rPr lang="en-US" sz="2200" dirty="0"/>
              <a:t>In the 1980s and 1990s, some companies won copyright infringement suits against others whose software had similar look and feel. An appeals court, reversing one such case, ruled that menu commands are “a method of operation,” explicitly excluded from copyright protection. They are, the court said, like the controls of a car. The trend of court decisions has been against copyright protection for “look and feel.”</a:t>
            </a:r>
          </a:p>
          <a:p>
            <a:pPr marL="0" lvl="1">
              <a:spcBef>
                <a:spcPct val="0"/>
              </a:spcBef>
            </a:pPr>
            <a:endParaRPr lang="en-US" sz="2200" dirty="0"/>
          </a:p>
          <a:p>
            <a:pPr marL="0" lvl="1">
              <a:spcBef>
                <a:spcPct val="0"/>
              </a:spcBef>
            </a:pPr>
            <a:r>
              <a:rPr lang="en-US" sz="2200" dirty="0"/>
              <a:t>The main argument in favor of protecting a user interface is that it is a major creative effort. On the other hand, standard user interfaces increase productivity of users and programmers.</a:t>
            </a:r>
          </a:p>
          <a:p>
            <a:pPr>
              <a:spcBef>
                <a:spcPct val="0"/>
              </a:spcBef>
            </a:pPr>
            <a:endParaRPr lang="en-US" dirty="0"/>
          </a:p>
          <a:p>
            <a:endParaRPr lang="en-US" dirty="0"/>
          </a:p>
        </p:txBody>
      </p:sp>
      <p:sp>
        <p:nvSpPr>
          <p:cNvPr id="4" name="Slide Number Placeholder 3"/>
          <p:cNvSpPr>
            <a:spLocks noGrp="1"/>
          </p:cNvSpPr>
          <p:nvPr>
            <p:ph type="sldNum" sz="quarter" idx="10"/>
          </p:nvPr>
        </p:nvSpPr>
        <p:spPr/>
        <p:txBody>
          <a:bodyPr/>
          <a:lstStyle/>
          <a:p>
            <a:fld id="{84749180-2993-4645-837B-58228F1B4F7E}" type="slidenum">
              <a:rPr lang="en-US" smtClean="0"/>
              <a:t>11</a:t>
            </a:fld>
            <a:endParaRPr lang="en-US"/>
          </a:p>
        </p:txBody>
      </p:sp>
    </p:spTree>
    <p:extLst>
      <p:ext uri="{BB962C8B-B14F-4D97-AF65-F5344CB8AC3E}">
        <p14:creationId xmlns:p14="http://schemas.microsoft.com/office/powerpoint/2010/main" val="1491684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749180-2993-4645-837B-58228F1B4F7E}" type="slidenum">
              <a:rPr lang="en-US" smtClean="0"/>
              <a:t>17</a:t>
            </a:fld>
            <a:endParaRPr lang="en-US"/>
          </a:p>
        </p:txBody>
      </p:sp>
    </p:spTree>
    <p:extLst>
      <p:ext uri="{BB962C8B-B14F-4D97-AF65-F5344CB8AC3E}">
        <p14:creationId xmlns:p14="http://schemas.microsoft.com/office/powerpoint/2010/main" val="4223180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Smartphones, tablets, game machines, and other devices have mechanisms to prevent installation of software or use of services that the maker of the device does not support or approve. Cracking such mechanisms is sometimes called </a:t>
            </a:r>
            <a:r>
              <a:rPr lang="en-US" i="1" dirty="0" err="1"/>
              <a:t>jailbreaking</a:t>
            </a:r>
            <a:r>
              <a:rPr lang="en-US" dirty="0"/>
              <a:t>, unlocking, or</a:t>
            </a:r>
            <a:r>
              <a:rPr lang="en-US" i="1" dirty="0"/>
              <a:t> rooting</a:t>
            </a:r>
            <a:r>
              <a:rPr lang="en-US" dirty="0"/>
              <a:t>. </a:t>
            </a:r>
          </a:p>
          <a:p>
            <a:endParaRPr lang="en-US" dirty="0"/>
          </a:p>
        </p:txBody>
      </p:sp>
      <p:sp>
        <p:nvSpPr>
          <p:cNvPr id="4" name="Slide Number Placeholder 3"/>
          <p:cNvSpPr>
            <a:spLocks noGrp="1"/>
          </p:cNvSpPr>
          <p:nvPr>
            <p:ph type="sldNum" sz="quarter" idx="10"/>
          </p:nvPr>
        </p:nvSpPr>
        <p:spPr/>
        <p:txBody>
          <a:bodyPr/>
          <a:lstStyle/>
          <a:p>
            <a:fld id="{84749180-2993-4645-837B-58228F1B4F7E}" type="slidenum">
              <a:rPr lang="en-US" smtClean="0"/>
              <a:t>18</a:t>
            </a:fld>
            <a:endParaRPr lang="en-US"/>
          </a:p>
        </p:txBody>
      </p:sp>
    </p:spTree>
    <p:extLst>
      <p:ext uri="{BB962C8B-B14F-4D97-AF65-F5344CB8AC3E}">
        <p14:creationId xmlns:p14="http://schemas.microsoft.com/office/powerpoint/2010/main" val="389847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A group of Belgian newspapers claimed they lose revenue from subscription fees when Google displays headlines, photos, and excerpts from their news archives. They won a lawsuit against Google (in a Belgian course) in 2007. In response to similar lawsuits and disputes with other news services, Google negotiated licensing agreements to copy and display headlines, excerpts, and photos.</a:t>
            </a:r>
          </a:p>
          <a:p>
            <a:pPr>
              <a:spcBef>
                <a:spcPct val="0"/>
              </a:spcBef>
            </a:pPr>
            <a:endParaRPr lang="en-US" dirty="0"/>
          </a:p>
          <a:p>
            <a:pPr>
              <a:spcBef>
                <a:spcPct val="0"/>
              </a:spcBef>
            </a:pPr>
            <a:r>
              <a:rPr lang="en-US" dirty="0"/>
              <a:t>A company that makes software for learning foreign languages sued a competitor and Google over the issue of selling and purchasing trademarked search terms. The case (</a:t>
            </a:r>
            <a:r>
              <a:rPr lang="en-US" i="1" dirty="0"/>
              <a:t>Rosetta Stone Ltd v. Google Inc.</a:t>
            </a:r>
            <a:r>
              <a:rPr lang="en-US" dirty="0"/>
              <a:t>), filed in 2009, is still in the courts.</a:t>
            </a:r>
          </a:p>
          <a:p>
            <a:pPr>
              <a:spcBef>
                <a:spcPct val="0"/>
              </a:spcBef>
            </a:pPr>
            <a:endParaRPr lang="en-US" dirty="0"/>
          </a:p>
          <a:p>
            <a:endParaRPr lang="en-US" dirty="0"/>
          </a:p>
        </p:txBody>
      </p:sp>
      <p:sp>
        <p:nvSpPr>
          <p:cNvPr id="4" name="Slide Number Placeholder 3"/>
          <p:cNvSpPr>
            <a:spLocks noGrp="1"/>
          </p:cNvSpPr>
          <p:nvPr>
            <p:ph type="sldNum" sz="quarter" idx="10"/>
          </p:nvPr>
        </p:nvSpPr>
        <p:spPr/>
        <p:txBody>
          <a:bodyPr/>
          <a:lstStyle/>
          <a:p>
            <a:fld id="{84749180-2993-4645-837B-58228F1B4F7E}" type="slidenum">
              <a:rPr lang="en-US" smtClean="0"/>
              <a:t>20</a:t>
            </a:fld>
            <a:endParaRPr lang="en-US"/>
          </a:p>
        </p:txBody>
      </p:sp>
    </p:spTree>
    <p:extLst>
      <p:ext uri="{BB962C8B-B14F-4D97-AF65-F5344CB8AC3E}">
        <p14:creationId xmlns:p14="http://schemas.microsoft.com/office/powerpoint/2010/main" val="4235678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EAD74B1-477C-45BB-A7CE-3C22C8431319}" type="datetime1">
              <a:rPr lang="en-US" smtClean="0"/>
              <a:t>5/20/2022</a:t>
            </a:fld>
            <a:endParaRPr lang="en-US"/>
          </a:p>
        </p:txBody>
      </p:sp>
      <p:sp>
        <p:nvSpPr>
          <p:cNvPr id="5" name="Footer Placeholder 4"/>
          <p:cNvSpPr>
            <a:spLocks noGrp="1"/>
          </p:cNvSpPr>
          <p:nvPr>
            <p:ph type="ftr" sz="quarter" idx="11"/>
          </p:nvPr>
        </p:nvSpPr>
        <p:spPr/>
        <p:txBody>
          <a:bodyPr/>
          <a:lstStyle/>
          <a:p>
            <a:r>
              <a:rPr lang="en-US"/>
              <a:t>Department of Information Technology ,Government College Women University Faisalabad</a:t>
            </a:r>
          </a:p>
        </p:txBody>
      </p:sp>
      <p:sp>
        <p:nvSpPr>
          <p:cNvPr id="6" name="Slide Number Placeholder 5"/>
          <p:cNvSpPr>
            <a:spLocks noGrp="1"/>
          </p:cNvSpPr>
          <p:nvPr>
            <p:ph type="sldNum" sz="quarter" idx="12"/>
          </p:nvPr>
        </p:nvSpPr>
        <p:spPr/>
        <p:txBody>
          <a:bodyPr/>
          <a:lstStyle/>
          <a:p>
            <a:fld id="{2ECB9818-5B15-406B-8161-C9800EE5FE5D}" type="slidenum">
              <a:rPr lang="en-US" smtClean="0"/>
              <a:t>‹#›</a:t>
            </a:fld>
            <a:endParaRPr lang="en-US"/>
          </a:p>
        </p:txBody>
      </p:sp>
    </p:spTree>
    <p:extLst>
      <p:ext uri="{BB962C8B-B14F-4D97-AF65-F5344CB8AC3E}">
        <p14:creationId xmlns:p14="http://schemas.microsoft.com/office/powerpoint/2010/main" val="2895070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BADA78-8A0B-4002-9586-CC82FEE42673}" type="datetime1">
              <a:rPr lang="en-US" smtClean="0"/>
              <a:t>5/20/2022</a:t>
            </a:fld>
            <a:endParaRPr lang="en-US"/>
          </a:p>
        </p:txBody>
      </p:sp>
      <p:sp>
        <p:nvSpPr>
          <p:cNvPr id="5" name="Footer Placeholder 4"/>
          <p:cNvSpPr>
            <a:spLocks noGrp="1"/>
          </p:cNvSpPr>
          <p:nvPr>
            <p:ph type="ftr" sz="quarter" idx="11"/>
          </p:nvPr>
        </p:nvSpPr>
        <p:spPr/>
        <p:txBody>
          <a:bodyPr/>
          <a:lstStyle/>
          <a:p>
            <a:r>
              <a:rPr lang="en-US"/>
              <a:t>Department of Information Technology ,Government College Women University Faisalabad</a:t>
            </a:r>
          </a:p>
        </p:txBody>
      </p:sp>
      <p:sp>
        <p:nvSpPr>
          <p:cNvPr id="6" name="Slide Number Placeholder 5"/>
          <p:cNvSpPr>
            <a:spLocks noGrp="1"/>
          </p:cNvSpPr>
          <p:nvPr>
            <p:ph type="sldNum" sz="quarter" idx="12"/>
          </p:nvPr>
        </p:nvSpPr>
        <p:spPr/>
        <p:txBody>
          <a:bodyPr/>
          <a:lstStyle/>
          <a:p>
            <a:fld id="{2ECB9818-5B15-406B-8161-C9800EE5FE5D}" type="slidenum">
              <a:rPr lang="en-US" smtClean="0"/>
              <a:t>‹#›</a:t>
            </a:fld>
            <a:endParaRPr lang="en-US"/>
          </a:p>
        </p:txBody>
      </p:sp>
    </p:spTree>
    <p:extLst>
      <p:ext uri="{BB962C8B-B14F-4D97-AF65-F5344CB8AC3E}">
        <p14:creationId xmlns:p14="http://schemas.microsoft.com/office/powerpoint/2010/main" val="3589174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361FAF-5949-46F2-BFB1-D2CB5EB1090B}" type="datetime1">
              <a:rPr lang="en-US" smtClean="0"/>
              <a:t>5/20/2022</a:t>
            </a:fld>
            <a:endParaRPr lang="en-US"/>
          </a:p>
        </p:txBody>
      </p:sp>
      <p:sp>
        <p:nvSpPr>
          <p:cNvPr id="5" name="Footer Placeholder 4"/>
          <p:cNvSpPr>
            <a:spLocks noGrp="1"/>
          </p:cNvSpPr>
          <p:nvPr>
            <p:ph type="ftr" sz="quarter" idx="11"/>
          </p:nvPr>
        </p:nvSpPr>
        <p:spPr/>
        <p:txBody>
          <a:bodyPr/>
          <a:lstStyle/>
          <a:p>
            <a:r>
              <a:rPr lang="en-US"/>
              <a:t>Department of Information Technology ,Government College Women University Faisalabad</a:t>
            </a:r>
          </a:p>
        </p:txBody>
      </p:sp>
      <p:sp>
        <p:nvSpPr>
          <p:cNvPr id="6" name="Slide Number Placeholder 5"/>
          <p:cNvSpPr>
            <a:spLocks noGrp="1"/>
          </p:cNvSpPr>
          <p:nvPr>
            <p:ph type="sldNum" sz="quarter" idx="12"/>
          </p:nvPr>
        </p:nvSpPr>
        <p:spPr/>
        <p:txBody>
          <a:bodyPr/>
          <a:lstStyle/>
          <a:p>
            <a:fld id="{2ECB9818-5B15-406B-8161-C9800EE5FE5D}" type="slidenum">
              <a:rPr lang="en-US" smtClean="0"/>
              <a:t>‹#›</a:t>
            </a:fld>
            <a:endParaRPr lang="en-US"/>
          </a:p>
        </p:txBody>
      </p:sp>
    </p:spTree>
    <p:extLst>
      <p:ext uri="{BB962C8B-B14F-4D97-AF65-F5344CB8AC3E}">
        <p14:creationId xmlns:p14="http://schemas.microsoft.com/office/powerpoint/2010/main" val="1629365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4FD7D8-3272-4279-83F8-32E65E1A7798}" type="datetime1">
              <a:rPr lang="en-US" smtClean="0"/>
              <a:t>5/20/2022</a:t>
            </a:fld>
            <a:endParaRPr lang="en-US"/>
          </a:p>
        </p:txBody>
      </p:sp>
      <p:sp>
        <p:nvSpPr>
          <p:cNvPr id="5" name="Footer Placeholder 4"/>
          <p:cNvSpPr>
            <a:spLocks noGrp="1"/>
          </p:cNvSpPr>
          <p:nvPr>
            <p:ph type="ftr" sz="quarter" idx="11"/>
          </p:nvPr>
        </p:nvSpPr>
        <p:spPr/>
        <p:txBody>
          <a:bodyPr/>
          <a:lstStyle/>
          <a:p>
            <a:r>
              <a:rPr lang="en-US"/>
              <a:t>Department of Information Technology ,Government College Women University Faisalabad</a:t>
            </a:r>
          </a:p>
        </p:txBody>
      </p:sp>
      <p:sp>
        <p:nvSpPr>
          <p:cNvPr id="6" name="Slide Number Placeholder 5"/>
          <p:cNvSpPr>
            <a:spLocks noGrp="1"/>
          </p:cNvSpPr>
          <p:nvPr>
            <p:ph type="sldNum" sz="quarter" idx="12"/>
          </p:nvPr>
        </p:nvSpPr>
        <p:spPr/>
        <p:txBody>
          <a:bodyPr/>
          <a:lstStyle/>
          <a:p>
            <a:fld id="{2ECB9818-5B15-406B-8161-C9800EE5FE5D}" type="slidenum">
              <a:rPr lang="en-US" smtClean="0"/>
              <a:t>‹#›</a:t>
            </a:fld>
            <a:endParaRPr lang="en-US"/>
          </a:p>
        </p:txBody>
      </p:sp>
    </p:spTree>
    <p:extLst>
      <p:ext uri="{BB962C8B-B14F-4D97-AF65-F5344CB8AC3E}">
        <p14:creationId xmlns:p14="http://schemas.microsoft.com/office/powerpoint/2010/main" val="51433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18719A-E94F-44F0-B530-4A26D00A6BF2}" type="datetime1">
              <a:rPr lang="en-US" smtClean="0"/>
              <a:t>5/20/2022</a:t>
            </a:fld>
            <a:endParaRPr lang="en-US"/>
          </a:p>
        </p:txBody>
      </p:sp>
      <p:sp>
        <p:nvSpPr>
          <p:cNvPr id="5" name="Footer Placeholder 4"/>
          <p:cNvSpPr>
            <a:spLocks noGrp="1"/>
          </p:cNvSpPr>
          <p:nvPr>
            <p:ph type="ftr" sz="quarter" idx="11"/>
          </p:nvPr>
        </p:nvSpPr>
        <p:spPr/>
        <p:txBody>
          <a:bodyPr/>
          <a:lstStyle/>
          <a:p>
            <a:r>
              <a:rPr lang="en-US"/>
              <a:t>Department of Information Technology ,Government College Women University Faisalabad</a:t>
            </a:r>
          </a:p>
        </p:txBody>
      </p:sp>
      <p:sp>
        <p:nvSpPr>
          <p:cNvPr id="6" name="Slide Number Placeholder 5"/>
          <p:cNvSpPr>
            <a:spLocks noGrp="1"/>
          </p:cNvSpPr>
          <p:nvPr>
            <p:ph type="sldNum" sz="quarter" idx="12"/>
          </p:nvPr>
        </p:nvSpPr>
        <p:spPr/>
        <p:txBody>
          <a:bodyPr/>
          <a:lstStyle/>
          <a:p>
            <a:fld id="{2ECB9818-5B15-406B-8161-C9800EE5FE5D}" type="slidenum">
              <a:rPr lang="en-US" smtClean="0"/>
              <a:t>‹#›</a:t>
            </a:fld>
            <a:endParaRPr lang="en-US"/>
          </a:p>
        </p:txBody>
      </p:sp>
    </p:spTree>
    <p:extLst>
      <p:ext uri="{BB962C8B-B14F-4D97-AF65-F5344CB8AC3E}">
        <p14:creationId xmlns:p14="http://schemas.microsoft.com/office/powerpoint/2010/main" val="142517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34CC9A-BAC3-454B-A7BA-3B678CE747B6}" type="datetime1">
              <a:rPr lang="en-US" smtClean="0"/>
              <a:t>5/20/2022</a:t>
            </a:fld>
            <a:endParaRPr lang="en-US"/>
          </a:p>
        </p:txBody>
      </p:sp>
      <p:sp>
        <p:nvSpPr>
          <p:cNvPr id="6" name="Footer Placeholder 5"/>
          <p:cNvSpPr>
            <a:spLocks noGrp="1"/>
          </p:cNvSpPr>
          <p:nvPr>
            <p:ph type="ftr" sz="quarter" idx="11"/>
          </p:nvPr>
        </p:nvSpPr>
        <p:spPr/>
        <p:txBody>
          <a:bodyPr/>
          <a:lstStyle/>
          <a:p>
            <a:r>
              <a:rPr lang="en-US"/>
              <a:t>Department of Information Technology ,Government College Women University Faisalabad</a:t>
            </a:r>
          </a:p>
        </p:txBody>
      </p:sp>
      <p:sp>
        <p:nvSpPr>
          <p:cNvPr id="7" name="Slide Number Placeholder 6"/>
          <p:cNvSpPr>
            <a:spLocks noGrp="1"/>
          </p:cNvSpPr>
          <p:nvPr>
            <p:ph type="sldNum" sz="quarter" idx="12"/>
          </p:nvPr>
        </p:nvSpPr>
        <p:spPr/>
        <p:txBody>
          <a:bodyPr/>
          <a:lstStyle/>
          <a:p>
            <a:fld id="{2ECB9818-5B15-406B-8161-C9800EE5FE5D}" type="slidenum">
              <a:rPr lang="en-US" smtClean="0"/>
              <a:t>‹#›</a:t>
            </a:fld>
            <a:endParaRPr lang="en-US"/>
          </a:p>
        </p:txBody>
      </p:sp>
    </p:spTree>
    <p:extLst>
      <p:ext uri="{BB962C8B-B14F-4D97-AF65-F5344CB8AC3E}">
        <p14:creationId xmlns:p14="http://schemas.microsoft.com/office/powerpoint/2010/main" val="3431507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960487-06A1-4947-A916-53849AA56215}" type="datetime1">
              <a:rPr lang="en-US" smtClean="0"/>
              <a:t>5/20/2022</a:t>
            </a:fld>
            <a:endParaRPr lang="en-US"/>
          </a:p>
        </p:txBody>
      </p:sp>
      <p:sp>
        <p:nvSpPr>
          <p:cNvPr id="8" name="Footer Placeholder 7"/>
          <p:cNvSpPr>
            <a:spLocks noGrp="1"/>
          </p:cNvSpPr>
          <p:nvPr>
            <p:ph type="ftr" sz="quarter" idx="11"/>
          </p:nvPr>
        </p:nvSpPr>
        <p:spPr/>
        <p:txBody>
          <a:bodyPr/>
          <a:lstStyle/>
          <a:p>
            <a:r>
              <a:rPr lang="en-US"/>
              <a:t>Department of Information Technology ,Government College Women University Faisalabad</a:t>
            </a:r>
          </a:p>
        </p:txBody>
      </p:sp>
      <p:sp>
        <p:nvSpPr>
          <p:cNvPr id="9" name="Slide Number Placeholder 8"/>
          <p:cNvSpPr>
            <a:spLocks noGrp="1"/>
          </p:cNvSpPr>
          <p:nvPr>
            <p:ph type="sldNum" sz="quarter" idx="12"/>
          </p:nvPr>
        </p:nvSpPr>
        <p:spPr/>
        <p:txBody>
          <a:bodyPr/>
          <a:lstStyle/>
          <a:p>
            <a:fld id="{2ECB9818-5B15-406B-8161-C9800EE5FE5D}" type="slidenum">
              <a:rPr lang="en-US" smtClean="0"/>
              <a:t>‹#›</a:t>
            </a:fld>
            <a:endParaRPr lang="en-US"/>
          </a:p>
        </p:txBody>
      </p:sp>
    </p:spTree>
    <p:extLst>
      <p:ext uri="{BB962C8B-B14F-4D97-AF65-F5344CB8AC3E}">
        <p14:creationId xmlns:p14="http://schemas.microsoft.com/office/powerpoint/2010/main" val="2974850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091A2C-323B-428F-AFEF-D23F97FBD76B}" type="datetime1">
              <a:rPr lang="en-US" smtClean="0"/>
              <a:t>5/20/2022</a:t>
            </a:fld>
            <a:endParaRPr lang="en-US"/>
          </a:p>
        </p:txBody>
      </p:sp>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Slide Number Placeholder 4"/>
          <p:cNvSpPr>
            <a:spLocks noGrp="1"/>
          </p:cNvSpPr>
          <p:nvPr>
            <p:ph type="sldNum" sz="quarter" idx="12"/>
          </p:nvPr>
        </p:nvSpPr>
        <p:spPr/>
        <p:txBody>
          <a:bodyPr/>
          <a:lstStyle/>
          <a:p>
            <a:fld id="{2ECB9818-5B15-406B-8161-C9800EE5FE5D}" type="slidenum">
              <a:rPr lang="en-US" smtClean="0"/>
              <a:t>‹#›</a:t>
            </a:fld>
            <a:endParaRPr lang="en-US"/>
          </a:p>
        </p:txBody>
      </p:sp>
    </p:spTree>
    <p:extLst>
      <p:ext uri="{BB962C8B-B14F-4D97-AF65-F5344CB8AC3E}">
        <p14:creationId xmlns:p14="http://schemas.microsoft.com/office/powerpoint/2010/main" val="3193835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20760-F8D0-45E8-B936-38574D2C8AD6}" type="datetime1">
              <a:rPr lang="en-US" smtClean="0"/>
              <a:t>5/20/2022</a:t>
            </a:fld>
            <a:endParaRPr lang="en-US"/>
          </a:p>
        </p:txBody>
      </p:sp>
      <p:sp>
        <p:nvSpPr>
          <p:cNvPr id="3" name="Footer Placeholder 2"/>
          <p:cNvSpPr>
            <a:spLocks noGrp="1"/>
          </p:cNvSpPr>
          <p:nvPr>
            <p:ph type="ftr" sz="quarter" idx="11"/>
          </p:nvPr>
        </p:nvSpPr>
        <p:spPr/>
        <p:txBody>
          <a:bodyPr/>
          <a:lstStyle/>
          <a:p>
            <a:r>
              <a:rPr lang="en-US"/>
              <a:t>Department of Information Technology ,Government College Women University Faisalabad</a:t>
            </a:r>
          </a:p>
        </p:txBody>
      </p:sp>
      <p:sp>
        <p:nvSpPr>
          <p:cNvPr id="4" name="Slide Number Placeholder 3"/>
          <p:cNvSpPr>
            <a:spLocks noGrp="1"/>
          </p:cNvSpPr>
          <p:nvPr>
            <p:ph type="sldNum" sz="quarter" idx="12"/>
          </p:nvPr>
        </p:nvSpPr>
        <p:spPr/>
        <p:txBody>
          <a:bodyPr/>
          <a:lstStyle/>
          <a:p>
            <a:fld id="{2ECB9818-5B15-406B-8161-C9800EE5FE5D}" type="slidenum">
              <a:rPr lang="en-US" smtClean="0"/>
              <a:t>‹#›</a:t>
            </a:fld>
            <a:endParaRPr lang="en-US"/>
          </a:p>
        </p:txBody>
      </p:sp>
    </p:spTree>
    <p:extLst>
      <p:ext uri="{BB962C8B-B14F-4D97-AF65-F5344CB8AC3E}">
        <p14:creationId xmlns:p14="http://schemas.microsoft.com/office/powerpoint/2010/main" val="3263892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681301-B89E-4C4E-9081-3D3B88856F74}" type="datetime1">
              <a:rPr lang="en-US" smtClean="0"/>
              <a:t>5/20/2022</a:t>
            </a:fld>
            <a:endParaRPr lang="en-US"/>
          </a:p>
        </p:txBody>
      </p:sp>
      <p:sp>
        <p:nvSpPr>
          <p:cNvPr id="6" name="Footer Placeholder 5"/>
          <p:cNvSpPr>
            <a:spLocks noGrp="1"/>
          </p:cNvSpPr>
          <p:nvPr>
            <p:ph type="ftr" sz="quarter" idx="11"/>
          </p:nvPr>
        </p:nvSpPr>
        <p:spPr/>
        <p:txBody>
          <a:bodyPr/>
          <a:lstStyle/>
          <a:p>
            <a:r>
              <a:rPr lang="en-US"/>
              <a:t>Department of Information Technology ,Government College Women University Faisalabad</a:t>
            </a:r>
          </a:p>
        </p:txBody>
      </p:sp>
      <p:sp>
        <p:nvSpPr>
          <p:cNvPr id="7" name="Slide Number Placeholder 6"/>
          <p:cNvSpPr>
            <a:spLocks noGrp="1"/>
          </p:cNvSpPr>
          <p:nvPr>
            <p:ph type="sldNum" sz="quarter" idx="12"/>
          </p:nvPr>
        </p:nvSpPr>
        <p:spPr/>
        <p:txBody>
          <a:bodyPr/>
          <a:lstStyle/>
          <a:p>
            <a:fld id="{2ECB9818-5B15-406B-8161-C9800EE5FE5D}" type="slidenum">
              <a:rPr lang="en-US" smtClean="0"/>
              <a:t>‹#›</a:t>
            </a:fld>
            <a:endParaRPr lang="en-US"/>
          </a:p>
        </p:txBody>
      </p:sp>
    </p:spTree>
    <p:extLst>
      <p:ext uri="{BB962C8B-B14F-4D97-AF65-F5344CB8AC3E}">
        <p14:creationId xmlns:p14="http://schemas.microsoft.com/office/powerpoint/2010/main" val="317062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FD161E-86F8-4005-8778-D1731DDB6786}" type="datetime1">
              <a:rPr lang="en-US" smtClean="0"/>
              <a:t>5/20/2022</a:t>
            </a:fld>
            <a:endParaRPr lang="en-US"/>
          </a:p>
        </p:txBody>
      </p:sp>
      <p:sp>
        <p:nvSpPr>
          <p:cNvPr id="6" name="Footer Placeholder 5"/>
          <p:cNvSpPr>
            <a:spLocks noGrp="1"/>
          </p:cNvSpPr>
          <p:nvPr>
            <p:ph type="ftr" sz="quarter" idx="11"/>
          </p:nvPr>
        </p:nvSpPr>
        <p:spPr/>
        <p:txBody>
          <a:bodyPr/>
          <a:lstStyle/>
          <a:p>
            <a:r>
              <a:rPr lang="en-US"/>
              <a:t>Department of Information Technology ,Government College Women University Faisalabad</a:t>
            </a:r>
          </a:p>
        </p:txBody>
      </p:sp>
      <p:sp>
        <p:nvSpPr>
          <p:cNvPr id="7" name="Slide Number Placeholder 6"/>
          <p:cNvSpPr>
            <a:spLocks noGrp="1"/>
          </p:cNvSpPr>
          <p:nvPr>
            <p:ph type="sldNum" sz="quarter" idx="12"/>
          </p:nvPr>
        </p:nvSpPr>
        <p:spPr/>
        <p:txBody>
          <a:bodyPr/>
          <a:lstStyle/>
          <a:p>
            <a:fld id="{2ECB9818-5B15-406B-8161-C9800EE5FE5D}" type="slidenum">
              <a:rPr lang="en-US" smtClean="0"/>
              <a:t>‹#›</a:t>
            </a:fld>
            <a:endParaRPr lang="en-US"/>
          </a:p>
        </p:txBody>
      </p:sp>
    </p:spTree>
    <p:extLst>
      <p:ext uri="{BB962C8B-B14F-4D97-AF65-F5344CB8AC3E}">
        <p14:creationId xmlns:p14="http://schemas.microsoft.com/office/powerpoint/2010/main" val="81845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CD5DF-5435-41E6-B6E7-3923EB28E416}" type="datetime1">
              <a:rPr lang="en-US" smtClean="0"/>
              <a:t>5/20/2022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Information Technology ,Government College Women University Faisalabad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B9818-5B15-406B-8161-C9800EE5FE5D}" type="slidenum">
              <a:rPr lang="en-US" smtClean="0"/>
              <a:t>‹#›</a:t>
            </a:fld>
            <a:endParaRPr lang="en-US"/>
          </a:p>
        </p:txBody>
      </p:sp>
    </p:spTree>
    <p:extLst>
      <p:ext uri="{BB962C8B-B14F-4D97-AF65-F5344CB8AC3E}">
        <p14:creationId xmlns:p14="http://schemas.microsoft.com/office/powerpoint/2010/main" val="419951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2116" y="228600"/>
            <a:ext cx="8681884" cy="5334000"/>
          </a:xfrm>
        </p:spPr>
        <p:txBody>
          <a:bodyPr>
            <a:noAutofit/>
          </a:bodyPr>
          <a:lstStyle/>
          <a:p>
            <a:pPr algn="l"/>
            <a:r>
              <a:rPr lang="en-US" sz="3600" dirty="0"/>
              <a:t/>
            </a:r>
            <a:br>
              <a:rPr lang="en-US" sz="3600" dirty="0"/>
            </a:br>
            <a:r>
              <a:rPr lang="en-US" sz="3600" dirty="0"/>
              <a:t/>
            </a:r>
            <a:br>
              <a:rPr lang="en-US" sz="3600" dirty="0"/>
            </a:br>
            <a:r>
              <a:rPr lang="en-US" sz="3600" dirty="0"/>
              <a:t>			</a:t>
            </a:r>
            <a:br>
              <a:rPr lang="en-US" sz="3600" dirty="0"/>
            </a:br>
            <a:r>
              <a:rPr lang="en-US" sz="3600" dirty="0"/>
              <a:t>Course Name</a:t>
            </a:r>
            <a:br>
              <a:rPr lang="en-US" sz="3600" dirty="0"/>
            </a:br>
            <a:r>
              <a:rPr lang="en-US" sz="3600" dirty="0"/>
              <a:t>			Professional Practices</a:t>
            </a:r>
            <a:br>
              <a:rPr lang="en-US" sz="3600" dirty="0"/>
            </a:br>
            <a:r>
              <a:rPr lang="en-US" sz="3600" dirty="0"/>
              <a:t>Course Code</a:t>
            </a:r>
            <a:br>
              <a:rPr lang="en-US" sz="3600" dirty="0"/>
            </a:br>
            <a:r>
              <a:rPr lang="en-US" sz="3600" dirty="0"/>
              <a:t> 			   ICT-304</a:t>
            </a:r>
            <a:br>
              <a:rPr lang="en-US" sz="3600" dirty="0"/>
            </a:br>
            <a:r>
              <a:rPr lang="en-US" sz="3600" dirty="0"/>
              <a:t>Credit Hour</a:t>
            </a:r>
            <a:br>
              <a:rPr lang="en-US" sz="3600" dirty="0"/>
            </a:br>
            <a:r>
              <a:rPr lang="en-US" sz="3600" dirty="0"/>
              <a:t>			  3(3-0)</a:t>
            </a:r>
            <a:br>
              <a:rPr lang="en-US" sz="3600" dirty="0"/>
            </a:br>
            <a:r>
              <a:rPr lang="en-US" sz="3600" dirty="0"/>
              <a:t>Topic</a:t>
            </a:r>
            <a:br>
              <a:rPr lang="en-US" sz="3600" dirty="0"/>
            </a:br>
            <a:r>
              <a:rPr lang="en-US" sz="3600" dirty="0"/>
              <a:t>	Intellectual Property Rights</a:t>
            </a:r>
            <a:br>
              <a:rPr lang="en-US" sz="3600" dirty="0"/>
            </a:br>
            <a:r>
              <a:rPr lang="en-US" sz="3600" dirty="0"/>
              <a:t>Level: BS</a:t>
            </a:r>
            <a:r>
              <a:rPr lang="en-US" sz="3600"/>
              <a:t/>
            </a:r>
            <a:br>
              <a:rPr lang="en-US" sz="3600"/>
            </a:br>
            <a:r>
              <a:rPr lang="en-US" sz="3600"/>
              <a:t>			lecture </a:t>
            </a:r>
            <a:r>
              <a:rPr lang="en-US" sz="3600" dirty="0"/>
              <a:t># 8</a:t>
            </a:r>
            <a:br>
              <a:rPr lang="en-US" sz="3600" dirty="0"/>
            </a:br>
            <a:r>
              <a:rPr lang="en-US" sz="3600" dirty="0"/>
              <a:t/>
            </a:r>
            <a:br>
              <a:rPr lang="en-US" sz="3600" dirty="0"/>
            </a:br>
            <a:r>
              <a:rPr lang="en-US" sz="3600" dirty="0"/>
              <a:t>			</a:t>
            </a:r>
          </a:p>
        </p:txBody>
      </p:sp>
      <p:sp>
        <p:nvSpPr>
          <p:cNvPr id="4" name="Footer Placeholder 3"/>
          <p:cNvSpPr>
            <a:spLocks noGrp="1"/>
          </p:cNvSpPr>
          <p:nvPr>
            <p:ph type="ftr" sz="quarter" idx="11"/>
          </p:nvPr>
        </p:nvSpPr>
        <p:spPr>
          <a:xfrm>
            <a:off x="762000" y="5715000"/>
            <a:ext cx="7848600" cy="517525"/>
          </a:xfrm>
        </p:spPr>
        <p:txBody>
          <a:bodyPr/>
          <a:lstStyle/>
          <a:p>
            <a:r>
              <a:rPr lang="en-US" sz="1600" dirty="0">
                <a:solidFill>
                  <a:schemeClr val="tx1"/>
                </a:solidFill>
              </a:rPr>
              <a:t>Department of Information Technology ,Government College Women University Faisalabad</a:t>
            </a:r>
          </a:p>
        </p:txBody>
      </p:sp>
      <p:pic>
        <p:nvPicPr>
          <p:cNvPr id="5" name="Picture 4" descr="GCWUF NEW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282575"/>
            <a:ext cx="757084" cy="685800"/>
          </a:xfrm>
          <a:prstGeom prst="rect">
            <a:avLst/>
          </a:prstGeom>
          <a:noFill/>
          <a:ln>
            <a:noFill/>
          </a:ln>
        </p:spPr>
      </p:pic>
    </p:spTree>
    <p:extLst>
      <p:ext uri="{BB962C8B-B14F-4D97-AF65-F5344CB8AC3E}">
        <p14:creationId xmlns:p14="http://schemas.microsoft.com/office/powerpoint/2010/main" val="4111669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Laws, and Cases</a:t>
            </a:r>
          </a:p>
        </p:txBody>
      </p:sp>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Rectangle 3"/>
          <p:cNvSpPr>
            <a:spLocks noGrp="1" noChangeArrowheads="1"/>
          </p:cNvSpPr>
          <p:nvPr>
            <p:ph idx="1"/>
          </p:nvPr>
        </p:nvSpPr>
        <p:spPr/>
        <p:txBody>
          <a:bodyPr rtlCol="0">
            <a:normAutofit/>
          </a:bodyPr>
          <a:lstStyle/>
          <a:p>
            <a:pPr fontAlgn="auto">
              <a:lnSpc>
                <a:spcPct val="80000"/>
              </a:lnSpc>
              <a:spcAft>
                <a:spcPts val="0"/>
              </a:spcAft>
              <a:buFontTx/>
              <a:buNone/>
              <a:defRPr/>
            </a:pPr>
            <a:r>
              <a:rPr lang="en-US" dirty="0"/>
              <a:t>Ethical arguments about copying</a:t>
            </a:r>
          </a:p>
          <a:p>
            <a:pPr fontAlgn="auto">
              <a:lnSpc>
                <a:spcPct val="80000"/>
              </a:lnSpc>
              <a:spcAft>
                <a:spcPts val="0"/>
              </a:spcAft>
              <a:defRPr/>
            </a:pPr>
            <a:r>
              <a:rPr lang="en-US" sz="2800" dirty="0"/>
              <a:t>Copying or distributing a song or computer program does not decrease the use and enjoyment any other person gets from </a:t>
            </a:r>
            <a:br>
              <a:rPr lang="en-US" sz="2800" dirty="0"/>
            </a:br>
            <a:r>
              <a:rPr lang="en-US" sz="2800" dirty="0"/>
              <a:t>his or her copy.</a:t>
            </a:r>
          </a:p>
          <a:p>
            <a:pPr fontAlgn="auto">
              <a:lnSpc>
                <a:spcPct val="80000"/>
              </a:lnSpc>
              <a:spcAft>
                <a:spcPts val="0"/>
              </a:spcAft>
              <a:defRPr/>
            </a:pPr>
            <a:r>
              <a:rPr lang="en-US" sz="2800" dirty="0"/>
              <a:t>Copying can decrease the amount of money that the copyright owner earns.</a:t>
            </a:r>
          </a:p>
          <a:p>
            <a:pPr fontAlgn="auto">
              <a:lnSpc>
                <a:spcPct val="80000"/>
              </a:lnSpc>
              <a:spcAft>
                <a:spcPts val="0"/>
              </a:spcAft>
              <a:defRPr/>
            </a:pPr>
            <a:endParaRPr lang="en-US" sz="2800" dirty="0"/>
          </a:p>
        </p:txBody>
      </p:sp>
    </p:spTree>
    <p:extLst>
      <p:ext uri="{BB962C8B-B14F-4D97-AF65-F5344CB8AC3E}">
        <p14:creationId xmlns:p14="http://schemas.microsoft.com/office/powerpoint/2010/main" val="2400585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Laws, and Cases</a:t>
            </a:r>
          </a:p>
        </p:txBody>
      </p:sp>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6" name="Rectangle 1027"/>
          <p:cNvSpPr>
            <a:spLocks noGrp="1" noChangeArrowheads="1"/>
          </p:cNvSpPr>
          <p:nvPr>
            <p:ph idx="1"/>
          </p:nvPr>
        </p:nvSpPr>
        <p:spPr>
          <a:xfrm>
            <a:off x="1219200" y="1371600"/>
            <a:ext cx="7620000" cy="4876800"/>
          </a:xfrm>
        </p:spPr>
        <p:txBody>
          <a:bodyPr rtlCol="0">
            <a:normAutofit/>
          </a:bodyPr>
          <a:lstStyle/>
          <a:p>
            <a:pPr fontAlgn="auto">
              <a:lnSpc>
                <a:spcPct val="80000"/>
              </a:lnSpc>
              <a:spcAft>
                <a:spcPts val="0"/>
              </a:spcAft>
              <a:buFontTx/>
              <a:buNone/>
              <a:defRPr/>
            </a:pPr>
            <a:r>
              <a:rPr lang="en-US" sz="2800" dirty="0"/>
              <a:t>Significant Cases</a:t>
            </a:r>
          </a:p>
          <a:p>
            <a:pPr fontAlgn="auto">
              <a:lnSpc>
                <a:spcPct val="80000"/>
              </a:lnSpc>
              <a:spcAft>
                <a:spcPts val="0"/>
              </a:spcAft>
              <a:defRPr/>
            </a:pPr>
            <a:r>
              <a:rPr lang="en-US" sz="2800" dirty="0"/>
              <a:t>“Look and feel”</a:t>
            </a:r>
          </a:p>
          <a:p>
            <a:pPr lvl="1" fontAlgn="auto">
              <a:lnSpc>
                <a:spcPct val="80000"/>
              </a:lnSpc>
              <a:spcAft>
                <a:spcPts val="0"/>
              </a:spcAft>
              <a:defRPr/>
            </a:pPr>
            <a:r>
              <a:rPr lang="en-US" sz="2200" dirty="0"/>
              <a:t>Refers to features such as pull-down menus, windows, icons, and finger movements and specific ways they are used to select or initiate actions.</a:t>
            </a:r>
          </a:p>
          <a:p>
            <a:pPr lvl="1" fontAlgn="auto">
              <a:lnSpc>
                <a:spcPct val="80000"/>
              </a:lnSpc>
              <a:spcAft>
                <a:spcPts val="0"/>
              </a:spcAft>
              <a:defRPr/>
            </a:pPr>
            <a:r>
              <a:rPr lang="en-US" sz="2200" dirty="0"/>
              <a:t>Reflects major creative effort by programmers.</a:t>
            </a:r>
          </a:p>
          <a:p>
            <a:pPr lvl="1" fontAlgn="auto">
              <a:lnSpc>
                <a:spcPct val="80000"/>
              </a:lnSpc>
              <a:spcAft>
                <a:spcPts val="0"/>
              </a:spcAft>
              <a:defRPr/>
            </a:pPr>
            <a:endParaRPr lang="en-US" sz="2200" dirty="0"/>
          </a:p>
        </p:txBody>
      </p:sp>
    </p:spTree>
    <p:extLst>
      <p:ext uri="{BB962C8B-B14F-4D97-AF65-F5344CB8AC3E}">
        <p14:creationId xmlns:p14="http://schemas.microsoft.com/office/powerpoint/2010/main" val="132626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Laws, and Cases</a:t>
            </a:r>
          </a:p>
        </p:txBody>
      </p:sp>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Rectangle 3"/>
          <p:cNvSpPr>
            <a:spLocks noGrp="1" noChangeArrowheads="1"/>
          </p:cNvSpPr>
          <p:nvPr>
            <p:ph idx="1"/>
          </p:nvPr>
        </p:nvSpPr>
        <p:spPr>
          <a:xfrm>
            <a:off x="762000" y="1600200"/>
            <a:ext cx="7620000" cy="4876800"/>
          </a:xfrm>
        </p:spPr>
        <p:txBody>
          <a:bodyPr rtlCol="0">
            <a:normAutofit/>
          </a:bodyPr>
          <a:lstStyle/>
          <a:p>
            <a:pPr fontAlgn="auto">
              <a:lnSpc>
                <a:spcPct val="80000"/>
              </a:lnSpc>
              <a:spcAft>
                <a:spcPts val="0"/>
              </a:spcAft>
              <a:buFontTx/>
              <a:buNone/>
              <a:defRPr/>
            </a:pPr>
            <a:r>
              <a:rPr lang="en-US" sz="2800" dirty="0"/>
              <a:t>Significant Cases </a:t>
            </a:r>
          </a:p>
          <a:p>
            <a:pPr fontAlgn="auto">
              <a:lnSpc>
                <a:spcPct val="80000"/>
              </a:lnSpc>
              <a:spcAft>
                <a:spcPts val="0"/>
              </a:spcAft>
              <a:defRPr/>
            </a:pPr>
            <a:r>
              <a:rPr lang="en-US" sz="2800" dirty="0"/>
              <a:t>Reverse engineering: game machines</a:t>
            </a:r>
          </a:p>
          <a:p>
            <a:pPr lvl="1" fontAlgn="auto">
              <a:lnSpc>
                <a:spcPct val="80000"/>
              </a:lnSpc>
              <a:spcAft>
                <a:spcPts val="0"/>
              </a:spcAft>
              <a:defRPr/>
            </a:pPr>
            <a:r>
              <a:rPr lang="en-US" sz="2400" dirty="0"/>
              <a:t>Sega Enterprises Ltd. v. Accolade Inc. (1992)</a:t>
            </a:r>
          </a:p>
          <a:p>
            <a:pPr lvl="1" fontAlgn="auto">
              <a:lnSpc>
                <a:spcPct val="80000"/>
              </a:lnSpc>
              <a:spcAft>
                <a:spcPts val="0"/>
              </a:spcAft>
              <a:defRPr/>
            </a:pPr>
            <a:r>
              <a:rPr lang="en-US" sz="2400" dirty="0"/>
              <a:t>Atari Games v. Nintendo (1992)</a:t>
            </a:r>
          </a:p>
          <a:p>
            <a:pPr lvl="1" fontAlgn="auto">
              <a:lnSpc>
                <a:spcPct val="80000"/>
              </a:lnSpc>
              <a:spcAft>
                <a:spcPts val="0"/>
              </a:spcAft>
              <a:defRPr/>
            </a:pPr>
            <a:r>
              <a:rPr lang="en-US" sz="2400" dirty="0"/>
              <a:t>Sony Computer Entertainment, Inc. v. </a:t>
            </a:r>
            <a:r>
              <a:rPr lang="en-US" sz="2400" dirty="0" err="1"/>
              <a:t>Connectix</a:t>
            </a:r>
            <a:r>
              <a:rPr lang="en-US" sz="2400" dirty="0"/>
              <a:t> Corporation (2000)</a:t>
            </a:r>
          </a:p>
          <a:p>
            <a:pPr lvl="1" fontAlgn="auto">
              <a:lnSpc>
                <a:spcPct val="80000"/>
              </a:lnSpc>
              <a:spcAft>
                <a:spcPts val="0"/>
              </a:spcAft>
              <a:defRPr/>
            </a:pPr>
            <a:r>
              <a:rPr lang="en-US" sz="2400" dirty="0"/>
              <a:t>Courts ruled that reverse engineering does not violate copyright if the intention is to make new creative works (video games), not copy the original work (the game systems)</a:t>
            </a:r>
          </a:p>
        </p:txBody>
      </p:sp>
    </p:spTree>
    <p:extLst>
      <p:ext uri="{BB962C8B-B14F-4D97-AF65-F5344CB8AC3E}">
        <p14:creationId xmlns:p14="http://schemas.microsoft.com/office/powerpoint/2010/main" val="2831867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457200"/>
            <a:ext cx="8382000" cy="9604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Responses to Copyright Infringement</a:t>
            </a:r>
          </a:p>
        </p:txBody>
      </p:sp>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Rectangle 3"/>
          <p:cNvSpPr>
            <a:spLocks noGrp="1" noChangeArrowheads="1"/>
          </p:cNvSpPr>
          <p:nvPr>
            <p:ph idx="1"/>
          </p:nvPr>
        </p:nvSpPr>
        <p:spPr>
          <a:xfrm>
            <a:off x="1219200" y="1371600"/>
            <a:ext cx="7620000" cy="4876800"/>
          </a:xfrm>
        </p:spPr>
        <p:txBody>
          <a:bodyPr rtlCol="0">
            <a:normAutofit/>
          </a:bodyPr>
          <a:lstStyle/>
          <a:p>
            <a:pPr fontAlgn="auto">
              <a:lnSpc>
                <a:spcPct val="90000"/>
              </a:lnSpc>
              <a:spcAft>
                <a:spcPts val="0"/>
              </a:spcAft>
              <a:buFontTx/>
              <a:buNone/>
              <a:defRPr/>
            </a:pPr>
            <a:r>
              <a:rPr lang="en-US" dirty="0"/>
              <a:t>Responses from the Content Industries</a:t>
            </a:r>
          </a:p>
          <a:p>
            <a:pPr fontAlgn="auto">
              <a:lnSpc>
                <a:spcPct val="90000"/>
              </a:lnSpc>
              <a:spcAft>
                <a:spcPts val="0"/>
              </a:spcAft>
              <a:defRPr/>
            </a:pPr>
            <a:r>
              <a:rPr lang="en-US" sz="2800" dirty="0"/>
              <a:t>Ideas from the software industries</a:t>
            </a:r>
          </a:p>
          <a:p>
            <a:pPr lvl="1" fontAlgn="auto">
              <a:lnSpc>
                <a:spcPct val="90000"/>
              </a:lnSpc>
              <a:spcAft>
                <a:spcPts val="0"/>
              </a:spcAft>
              <a:defRPr/>
            </a:pPr>
            <a:r>
              <a:rPr lang="en-US" sz="2400" dirty="0"/>
              <a:t>Expiration dates within the software</a:t>
            </a:r>
          </a:p>
          <a:p>
            <a:pPr lvl="1" fontAlgn="auto">
              <a:lnSpc>
                <a:spcPct val="90000"/>
              </a:lnSpc>
              <a:spcAft>
                <a:spcPts val="0"/>
              </a:spcAft>
              <a:defRPr/>
            </a:pPr>
            <a:r>
              <a:rPr lang="en-US" sz="2400" dirty="0"/>
              <a:t>Dongles (a device that must be plugged into a computer port)</a:t>
            </a:r>
          </a:p>
          <a:p>
            <a:pPr lvl="1" fontAlgn="auto">
              <a:lnSpc>
                <a:spcPct val="90000"/>
              </a:lnSpc>
              <a:spcAft>
                <a:spcPts val="0"/>
              </a:spcAft>
              <a:defRPr/>
            </a:pPr>
            <a:r>
              <a:rPr lang="en-US" sz="2400" dirty="0"/>
              <a:t>Copy protection that prevents copying</a:t>
            </a:r>
          </a:p>
          <a:p>
            <a:pPr lvl="1" fontAlgn="auto">
              <a:lnSpc>
                <a:spcPct val="90000"/>
              </a:lnSpc>
              <a:spcAft>
                <a:spcPts val="0"/>
              </a:spcAft>
              <a:defRPr/>
            </a:pPr>
            <a:r>
              <a:rPr lang="en-US" sz="2400" dirty="0"/>
              <a:t>Activation or registration codes</a:t>
            </a:r>
          </a:p>
          <a:p>
            <a:pPr lvl="1" fontAlgn="auto">
              <a:lnSpc>
                <a:spcPct val="90000"/>
              </a:lnSpc>
              <a:spcAft>
                <a:spcPts val="0"/>
              </a:spcAft>
              <a:defRPr/>
            </a:pPr>
            <a:r>
              <a:rPr lang="en-US" sz="2400" dirty="0"/>
              <a:t>Court orders to shut down Internet bulletin boards and Web sites</a:t>
            </a:r>
          </a:p>
        </p:txBody>
      </p:sp>
    </p:spTree>
    <p:extLst>
      <p:ext uri="{BB962C8B-B14F-4D97-AF65-F5344CB8AC3E}">
        <p14:creationId xmlns:p14="http://schemas.microsoft.com/office/powerpoint/2010/main" val="1441794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533400"/>
            <a:ext cx="7848600" cy="8842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Responses to Copyright Infringement</a:t>
            </a:r>
          </a:p>
        </p:txBody>
      </p:sp>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Rectangle 3"/>
          <p:cNvSpPr>
            <a:spLocks noGrp="1" noChangeArrowheads="1"/>
          </p:cNvSpPr>
          <p:nvPr>
            <p:ph idx="1"/>
          </p:nvPr>
        </p:nvSpPr>
        <p:spPr/>
        <p:txBody>
          <a:bodyPr rtlCol="0">
            <a:normAutofit/>
          </a:bodyPr>
          <a:lstStyle/>
          <a:p>
            <a:pPr fontAlgn="auto">
              <a:lnSpc>
                <a:spcPct val="80000"/>
              </a:lnSpc>
              <a:spcAft>
                <a:spcPts val="0"/>
              </a:spcAft>
              <a:buFontTx/>
              <a:buNone/>
              <a:defRPr/>
            </a:pPr>
            <a:r>
              <a:rPr lang="en-US" dirty="0"/>
              <a:t>International Piracy</a:t>
            </a:r>
          </a:p>
          <a:p>
            <a:pPr fontAlgn="auto">
              <a:lnSpc>
                <a:spcPct val="80000"/>
              </a:lnSpc>
              <a:spcAft>
                <a:spcPts val="0"/>
              </a:spcAft>
              <a:defRPr/>
            </a:pPr>
            <a:r>
              <a:rPr lang="en-US" sz="2400" dirty="0"/>
              <a:t>Some countries do not recognize or protect intellectual property</a:t>
            </a:r>
          </a:p>
          <a:p>
            <a:pPr fontAlgn="auto">
              <a:lnSpc>
                <a:spcPct val="80000"/>
              </a:lnSpc>
              <a:spcAft>
                <a:spcPts val="0"/>
              </a:spcAft>
              <a:defRPr/>
            </a:pPr>
            <a:r>
              <a:rPr lang="en-US" sz="2400" dirty="0"/>
              <a:t>Countries that have high piracy rates often do not have a significant software industry</a:t>
            </a:r>
          </a:p>
          <a:p>
            <a:pPr fontAlgn="auto">
              <a:lnSpc>
                <a:spcPct val="80000"/>
              </a:lnSpc>
              <a:spcAft>
                <a:spcPts val="0"/>
              </a:spcAft>
              <a:defRPr/>
            </a:pPr>
            <a:r>
              <a:rPr lang="en-US" sz="2400" dirty="0"/>
              <a:t>Many countries that have a high amount of piracy are exporting the pirated copies to countries with strict copyright laws</a:t>
            </a:r>
          </a:p>
          <a:p>
            <a:pPr fontAlgn="auto">
              <a:lnSpc>
                <a:spcPct val="80000"/>
              </a:lnSpc>
              <a:spcAft>
                <a:spcPts val="0"/>
              </a:spcAft>
              <a:defRPr/>
            </a:pPr>
            <a:r>
              <a:rPr lang="en-US" sz="2400" dirty="0"/>
              <a:t>Economic sanctions often penalize legitimate businesses, not those they seek to target</a:t>
            </a:r>
          </a:p>
        </p:txBody>
      </p:sp>
    </p:spTree>
    <p:extLst>
      <p:ext uri="{BB962C8B-B14F-4D97-AF65-F5344CB8AC3E}">
        <p14:creationId xmlns:p14="http://schemas.microsoft.com/office/powerpoint/2010/main" val="3989122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Responses to Copyright Infringement</a:t>
            </a:r>
          </a:p>
        </p:txBody>
      </p:sp>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Rectangle 3"/>
          <p:cNvSpPr>
            <a:spLocks noGrp="1" noChangeArrowheads="1"/>
          </p:cNvSpPr>
          <p:nvPr>
            <p:ph idx="1"/>
          </p:nvPr>
        </p:nvSpPr>
        <p:spPr/>
        <p:txBody>
          <a:bodyPr rtlCol="0">
            <a:normAutofit/>
          </a:bodyPr>
          <a:lstStyle/>
          <a:p>
            <a:pPr fontAlgn="auto">
              <a:lnSpc>
                <a:spcPct val="80000"/>
              </a:lnSpc>
              <a:spcAft>
                <a:spcPts val="0"/>
              </a:spcAft>
              <a:buFontTx/>
              <a:buNone/>
              <a:defRPr/>
            </a:pPr>
            <a:r>
              <a:rPr lang="en-US" dirty="0"/>
              <a:t>Responses from the Content Industries (cont.)</a:t>
            </a:r>
          </a:p>
          <a:p>
            <a:pPr fontAlgn="auto">
              <a:lnSpc>
                <a:spcPct val="80000"/>
              </a:lnSpc>
              <a:spcAft>
                <a:spcPts val="0"/>
              </a:spcAft>
              <a:defRPr/>
            </a:pPr>
            <a:r>
              <a:rPr lang="en-US" sz="2800" dirty="0"/>
              <a:t>Banning, suing and taxing</a:t>
            </a:r>
          </a:p>
          <a:p>
            <a:pPr lvl="1" fontAlgn="auto">
              <a:lnSpc>
                <a:spcPct val="80000"/>
              </a:lnSpc>
              <a:spcAft>
                <a:spcPts val="0"/>
              </a:spcAft>
              <a:defRPr/>
            </a:pPr>
            <a:r>
              <a:rPr lang="en-US" sz="2400" dirty="0"/>
              <a:t>Ban or delay technology via lawsuits </a:t>
            </a:r>
          </a:p>
          <a:p>
            <a:pPr lvl="2" fontAlgn="auto">
              <a:lnSpc>
                <a:spcPct val="80000"/>
              </a:lnSpc>
              <a:spcAft>
                <a:spcPts val="0"/>
              </a:spcAft>
              <a:defRPr/>
            </a:pPr>
            <a:r>
              <a:rPr lang="en-US" dirty="0"/>
              <a:t>CD-recording devices</a:t>
            </a:r>
          </a:p>
          <a:p>
            <a:pPr lvl="2" fontAlgn="auto">
              <a:lnSpc>
                <a:spcPct val="80000"/>
              </a:lnSpc>
              <a:spcAft>
                <a:spcPts val="0"/>
              </a:spcAft>
              <a:defRPr/>
            </a:pPr>
            <a:r>
              <a:rPr lang="en-US" dirty="0"/>
              <a:t>DVD players</a:t>
            </a:r>
          </a:p>
          <a:p>
            <a:pPr lvl="2" fontAlgn="auto">
              <a:lnSpc>
                <a:spcPct val="80000"/>
              </a:lnSpc>
              <a:spcAft>
                <a:spcPts val="0"/>
              </a:spcAft>
              <a:defRPr/>
            </a:pPr>
            <a:r>
              <a:rPr lang="en-US" dirty="0"/>
              <a:t>Portable MP3 players</a:t>
            </a:r>
          </a:p>
          <a:p>
            <a:pPr lvl="1" fontAlgn="auto">
              <a:lnSpc>
                <a:spcPct val="80000"/>
              </a:lnSpc>
              <a:spcAft>
                <a:spcPts val="0"/>
              </a:spcAft>
              <a:defRPr/>
            </a:pPr>
            <a:r>
              <a:rPr lang="en-US" sz="2400" dirty="0"/>
              <a:t>Require that new technology include copyright protections</a:t>
            </a:r>
          </a:p>
          <a:p>
            <a:pPr lvl="1" fontAlgn="auto">
              <a:lnSpc>
                <a:spcPct val="80000"/>
              </a:lnSpc>
              <a:spcAft>
                <a:spcPts val="0"/>
              </a:spcAft>
              <a:defRPr/>
            </a:pPr>
            <a:r>
              <a:rPr lang="en-US" sz="2400" dirty="0"/>
              <a:t>Tax digital media to compensate the industry for expected losses</a:t>
            </a:r>
          </a:p>
        </p:txBody>
      </p:sp>
    </p:spTree>
    <p:extLst>
      <p:ext uri="{BB962C8B-B14F-4D97-AF65-F5344CB8AC3E}">
        <p14:creationId xmlns:p14="http://schemas.microsoft.com/office/powerpoint/2010/main" val="1202556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457200"/>
            <a:ext cx="8077200" cy="9604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Responses to Copyright Infringement</a:t>
            </a:r>
          </a:p>
        </p:txBody>
      </p:sp>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Rectangle 3"/>
          <p:cNvSpPr>
            <a:spLocks noGrp="1" noChangeArrowheads="1"/>
          </p:cNvSpPr>
          <p:nvPr>
            <p:ph idx="1"/>
          </p:nvPr>
        </p:nvSpPr>
        <p:spPr/>
        <p:txBody>
          <a:bodyPr rtlCol="0">
            <a:normAutofit/>
          </a:bodyPr>
          <a:lstStyle/>
          <a:p>
            <a:pPr fontAlgn="auto">
              <a:lnSpc>
                <a:spcPct val="90000"/>
              </a:lnSpc>
              <a:spcAft>
                <a:spcPts val="0"/>
              </a:spcAft>
              <a:buFontTx/>
              <a:buNone/>
              <a:defRPr/>
            </a:pPr>
            <a:r>
              <a:rPr lang="en-US" dirty="0"/>
              <a:t>Digital Rights Management </a:t>
            </a:r>
          </a:p>
          <a:p>
            <a:pPr fontAlgn="auto">
              <a:lnSpc>
                <a:spcPct val="90000"/>
              </a:lnSpc>
              <a:spcAft>
                <a:spcPts val="0"/>
              </a:spcAft>
              <a:defRPr/>
            </a:pPr>
            <a:r>
              <a:rPr lang="en-US" sz="2800" dirty="0"/>
              <a:t>Collection of techniques that control uses of intellectual property in digital formats</a:t>
            </a:r>
          </a:p>
          <a:p>
            <a:pPr fontAlgn="auto">
              <a:lnSpc>
                <a:spcPct val="90000"/>
              </a:lnSpc>
              <a:spcAft>
                <a:spcPts val="0"/>
              </a:spcAft>
              <a:defRPr/>
            </a:pPr>
            <a:r>
              <a:rPr lang="en-US" sz="2800" dirty="0"/>
              <a:t>Includes hardware and software schemes using encryption</a:t>
            </a:r>
          </a:p>
          <a:p>
            <a:pPr fontAlgn="auto">
              <a:lnSpc>
                <a:spcPct val="90000"/>
              </a:lnSpc>
              <a:spcAft>
                <a:spcPts val="0"/>
              </a:spcAft>
              <a:defRPr/>
            </a:pPr>
            <a:r>
              <a:rPr lang="en-US" sz="2800" dirty="0"/>
              <a:t>The producer of a file has flexibility to specify what a user may do with it</a:t>
            </a:r>
          </a:p>
          <a:p>
            <a:pPr fontAlgn="auto">
              <a:lnSpc>
                <a:spcPct val="90000"/>
              </a:lnSpc>
              <a:spcAft>
                <a:spcPts val="0"/>
              </a:spcAft>
              <a:defRPr/>
            </a:pPr>
            <a:r>
              <a:rPr lang="en-US" sz="2800" dirty="0"/>
              <a:t>Apple, Microsoft and Sony all use different schemes of DRM</a:t>
            </a:r>
          </a:p>
        </p:txBody>
      </p:sp>
    </p:spTree>
    <p:extLst>
      <p:ext uri="{BB962C8B-B14F-4D97-AF65-F5344CB8AC3E}">
        <p14:creationId xmlns:p14="http://schemas.microsoft.com/office/powerpoint/2010/main" val="2168562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Responses to Copyright Infringement</a:t>
            </a:r>
          </a:p>
        </p:txBody>
      </p:sp>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Rectangle 3"/>
          <p:cNvSpPr>
            <a:spLocks noGrp="1" noChangeArrowheads="1"/>
          </p:cNvSpPr>
          <p:nvPr>
            <p:ph idx="1"/>
          </p:nvPr>
        </p:nvSpPr>
        <p:spPr/>
        <p:txBody>
          <a:bodyPr rtlCol="0">
            <a:normAutofit/>
          </a:bodyPr>
          <a:lstStyle/>
          <a:p>
            <a:pPr fontAlgn="auto">
              <a:lnSpc>
                <a:spcPct val="80000"/>
              </a:lnSpc>
              <a:spcAft>
                <a:spcPts val="0"/>
              </a:spcAft>
              <a:buFontTx/>
              <a:buNone/>
              <a:defRPr/>
            </a:pPr>
            <a:r>
              <a:rPr lang="en-US" sz="2800" dirty="0"/>
              <a:t>The Digital Millennium Copyright Act (DMCA) 1998</a:t>
            </a:r>
          </a:p>
          <a:p>
            <a:pPr fontAlgn="auto">
              <a:lnSpc>
                <a:spcPct val="80000"/>
              </a:lnSpc>
              <a:spcAft>
                <a:spcPts val="0"/>
              </a:spcAft>
              <a:defRPr/>
            </a:pPr>
            <a:r>
              <a:rPr lang="en-US" sz="2800" dirty="0"/>
              <a:t>Ant circumvention</a:t>
            </a:r>
          </a:p>
          <a:p>
            <a:pPr lvl="1" fontAlgn="auto">
              <a:lnSpc>
                <a:spcPct val="80000"/>
              </a:lnSpc>
              <a:spcAft>
                <a:spcPts val="0"/>
              </a:spcAft>
              <a:defRPr/>
            </a:pPr>
            <a:r>
              <a:rPr lang="en-US" sz="2600" dirty="0"/>
              <a:t>Prohibit circumventing technological access controls and copy-prevention systems</a:t>
            </a:r>
          </a:p>
          <a:p>
            <a:pPr fontAlgn="auto">
              <a:lnSpc>
                <a:spcPct val="80000"/>
              </a:lnSpc>
              <a:spcAft>
                <a:spcPts val="0"/>
              </a:spcAft>
              <a:defRPr/>
            </a:pPr>
            <a:r>
              <a:rPr lang="en-US" sz="2800" dirty="0"/>
              <a:t>Safe harbor</a:t>
            </a:r>
          </a:p>
          <a:p>
            <a:pPr lvl="1" fontAlgn="auto">
              <a:lnSpc>
                <a:spcPct val="80000"/>
              </a:lnSpc>
              <a:spcAft>
                <a:spcPts val="0"/>
              </a:spcAft>
              <a:defRPr/>
            </a:pPr>
            <a:r>
              <a:rPr lang="en-US" sz="2600" dirty="0"/>
              <a:t>Protect Web sites from lawsuits for copyright infringement by users of site</a:t>
            </a:r>
          </a:p>
        </p:txBody>
      </p:sp>
    </p:spTree>
    <p:extLst>
      <p:ext uri="{BB962C8B-B14F-4D97-AF65-F5344CB8AC3E}">
        <p14:creationId xmlns:p14="http://schemas.microsoft.com/office/powerpoint/2010/main" val="3163158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Rectangle 3"/>
          <p:cNvSpPr>
            <a:spLocks noGrp="1" noChangeArrowheads="1"/>
          </p:cNvSpPr>
          <p:nvPr>
            <p:ph idx="1"/>
          </p:nvPr>
        </p:nvSpPr>
        <p:spPr/>
        <p:txBody>
          <a:bodyPr rtlCol="0">
            <a:normAutofit/>
          </a:bodyPr>
          <a:lstStyle/>
          <a:p>
            <a:pPr fontAlgn="auto">
              <a:lnSpc>
                <a:spcPct val="80000"/>
              </a:lnSpc>
              <a:spcAft>
                <a:spcPts val="0"/>
              </a:spcAft>
              <a:buFontTx/>
              <a:buNone/>
              <a:defRPr/>
            </a:pPr>
            <a:r>
              <a:rPr lang="en-US" sz="2400" dirty="0"/>
              <a:t>The DMCA vs. Fair Use, Freedom of Speech, and Innovation</a:t>
            </a:r>
          </a:p>
          <a:p>
            <a:pPr fontAlgn="auto">
              <a:lnSpc>
                <a:spcPct val="80000"/>
              </a:lnSpc>
              <a:spcAft>
                <a:spcPts val="0"/>
              </a:spcAft>
              <a:defRPr/>
            </a:pPr>
            <a:r>
              <a:rPr lang="en-US" sz="2400" dirty="0"/>
              <a:t>Lawsuits have been filed to ban new technologies</a:t>
            </a:r>
          </a:p>
          <a:p>
            <a:pPr fontAlgn="auto">
              <a:lnSpc>
                <a:spcPct val="80000"/>
              </a:lnSpc>
              <a:spcAft>
                <a:spcPts val="0"/>
              </a:spcAft>
              <a:defRPr/>
            </a:pPr>
            <a:r>
              <a:rPr lang="en-US" sz="2400" dirty="0"/>
              <a:t>U.S. courts have banned technologies such as </a:t>
            </a:r>
            <a:r>
              <a:rPr lang="en-US" sz="2400" dirty="0" err="1"/>
              <a:t>DeCSS</a:t>
            </a:r>
            <a:r>
              <a:rPr lang="en-US" sz="2400" dirty="0"/>
              <a:t> even though it has legitimate uses, while courts in other countries have not.</a:t>
            </a:r>
          </a:p>
          <a:p>
            <a:pPr fontAlgn="auto">
              <a:lnSpc>
                <a:spcPct val="80000"/>
              </a:lnSpc>
              <a:spcAft>
                <a:spcPts val="0"/>
              </a:spcAft>
              <a:defRPr/>
            </a:pPr>
            <a:r>
              <a:rPr lang="en-US" sz="2400" dirty="0"/>
              <a:t>Protesters published the code as part of creative works (in haiku, songs, short movies, a computer game and art)</a:t>
            </a:r>
          </a:p>
          <a:p>
            <a:pPr fontAlgn="auto">
              <a:lnSpc>
                <a:spcPct val="80000"/>
              </a:lnSpc>
              <a:spcAft>
                <a:spcPts val="0"/>
              </a:spcAft>
              <a:defRPr/>
            </a:pPr>
            <a:r>
              <a:rPr lang="en-US" sz="2400" dirty="0"/>
              <a:t>U.S. courts eventually allowed publishing of </a:t>
            </a:r>
            <a:r>
              <a:rPr lang="en-US" sz="2400" dirty="0" err="1"/>
              <a:t>DeCSS</a:t>
            </a:r>
            <a:r>
              <a:rPr lang="en-US" sz="2400" dirty="0"/>
              <a:t>, but prohibited manufacturers of DVD players from including it in their products</a:t>
            </a:r>
          </a:p>
        </p:txBody>
      </p:sp>
      <p:sp>
        <p:nvSpPr>
          <p:cNvPr id="6" name="Rectangle 2"/>
          <p:cNvSpPr>
            <a:spLocks noGrp="1" noChangeArrowheads="1"/>
          </p:cNvSpPr>
          <p:nvPr>
            <p:ph type="title"/>
          </p:nvPr>
        </p:nvSpPr>
        <p:spPr/>
        <p:txBody>
          <a:bodyPr>
            <a:normAutofit fontScale="90000"/>
          </a:bodyPr>
          <a:lstStyle/>
          <a:p>
            <a:pPr fontAlgn="auto">
              <a:spcAft>
                <a:spcPts val="0"/>
              </a:spcAft>
              <a:defRPr/>
            </a:pPr>
            <a:r>
              <a:rPr lang="en-US" dirty="0"/>
              <a:t>Responses to Copyright Infringement</a:t>
            </a:r>
          </a:p>
        </p:txBody>
      </p:sp>
    </p:spTree>
    <p:extLst>
      <p:ext uri="{BB962C8B-B14F-4D97-AF65-F5344CB8AC3E}">
        <p14:creationId xmlns:p14="http://schemas.microsoft.com/office/powerpoint/2010/main" val="569635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Rectangle 2"/>
          <p:cNvSpPr>
            <a:spLocks noGrp="1" noChangeArrowheads="1"/>
          </p:cNvSpPr>
          <p:nvPr>
            <p:ph type="title"/>
          </p:nvPr>
        </p:nvSpPr>
        <p:spPr/>
        <p:txBody>
          <a:bodyPr>
            <a:normAutofit fontScale="90000"/>
          </a:bodyPr>
          <a:lstStyle/>
          <a:p>
            <a:pPr fontAlgn="auto">
              <a:spcAft>
                <a:spcPts val="0"/>
              </a:spcAft>
              <a:defRPr/>
            </a:pPr>
            <a:r>
              <a:rPr lang="en-US" dirty="0"/>
              <a:t>Responses to Copyright Infringement</a:t>
            </a:r>
          </a:p>
        </p:txBody>
      </p:sp>
      <p:sp>
        <p:nvSpPr>
          <p:cNvPr id="6" name="Rectangle 3"/>
          <p:cNvSpPr>
            <a:spLocks noGrp="1" noChangeArrowheads="1"/>
          </p:cNvSpPr>
          <p:nvPr>
            <p:ph idx="1"/>
          </p:nvPr>
        </p:nvSpPr>
        <p:spPr/>
        <p:txBody>
          <a:bodyPr rtlCol="0">
            <a:normAutofit/>
          </a:bodyPr>
          <a:lstStyle/>
          <a:p>
            <a:pPr fontAlgn="auto">
              <a:lnSpc>
                <a:spcPct val="90000"/>
              </a:lnSpc>
              <a:spcAft>
                <a:spcPts val="0"/>
              </a:spcAft>
              <a:buFontTx/>
              <a:buNone/>
              <a:defRPr/>
            </a:pPr>
            <a:r>
              <a:rPr lang="en-US" dirty="0"/>
              <a:t>Safe Harbor</a:t>
            </a:r>
          </a:p>
          <a:p>
            <a:pPr fontAlgn="auto">
              <a:lnSpc>
                <a:spcPct val="90000"/>
              </a:lnSpc>
              <a:spcAft>
                <a:spcPts val="0"/>
              </a:spcAft>
              <a:defRPr/>
            </a:pPr>
            <a:r>
              <a:rPr lang="en-US" sz="2800" dirty="0"/>
              <a:t>Industry issues "take down" notices per the DMCA</a:t>
            </a:r>
          </a:p>
          <a:p>
            <a:pPr fontAlgn="auto">
              <a:lnSpc>
                <a:spcPct val="90000"/>
              </a:lnSpc>
              <a:spcAft>
                <a:spcPts val="0"/>
              </a:spcAft>
              <a:defRPr/>
            </a:pPr>
            <a:r>
              <a:rPr lang="en-US" sz="2800" dirty="0"/>
              <a:t>As long as sites like YouTube and MySpace comply with take down notices they are not in violation</a:t>
            </a:r>
          </a:p>
          <a:p>
            <a:pPr fontAlgn="auto">
              <a:lnSpc>
                <a:spcPct val="90000"/>
              </a:lnSpc>
              <a:spcAft>
                <a:spcPts val="0"/>
              </a:spcAft>
              <a:defRPr/>
            </a:pPr>
            <a:r>
              <a:rPr lang="en-US" sz="2800" dirty="0"/>
              <a:t>Take down notices may violate fair use, some have been issued against small portions of video being used for educational purposes</a:t>
            </a:r>
          </a:p>
        </p:txBody>
      </p:sp>
    </p:spTree>
    <p:extLst>
      <p:ext uri="{BB962C8B-B14F-4D97-AF65-F5344CB8AC3E}">
        <p14:creationId xmlns:p14="http://schemas.microsoft.com/office/powerpoint/2010/main" val="3014973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Rectangle 5"/>
          <p:cNvSpPr txBox="1">
            <a:spLocks noChangeArrowheads="1"/>
          </p:cNvSpPr>
          <p:nvPr/>
        </p:nvSpPr>
        <p:spPr>
          <a:xfrm>
            <a:off x="990600" y="1524000"/>
            <a:ext cx="76200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itchFamily="2" charset="2"/>
              <a:buChar char="Ø"/>
              <a:defRPr/>
            </a:pPr>
            <a:r>
              <a:rPr lang="en-US" sz="2800" dirty="0"/>
              <a:t>Intellectual Property and Changing Technology</a:t>
            </a:r>
          </a:p>
          <a:p>
            <a:pPr>
              <a:lnSpc>
                <a:spcPct val="150000"/>
              </a:lnSpc>
              <a:buFont typeface="Wingdings" pitchFamily="2" charset="2"/>
              <a:buChar char="Ø"/>
              <a:defRPr/>
            </a:pPr>
            <a:r>
              <a:rPr lang="en-US" sz="2800" dirty="0"/>
              <a:t>Principles, Laws, and Cases</a:t>
            </a:r>
          </a:p>
          <a:p>
            <a:pPr>
              <a:lnSpc>
                <a:spcPct val="150000"/>
              </a:lnSpc>
              <a:buFont typeface="Wingdings" pitchFamily="2" charset="2"/>
              <a:buChar char="Ø"/>
              <a:defRPr/>
            </a:pPr>
            <a:r>
              <a:rPr lang="en-US" sz="2800" dirty="0"/>
              <a:t>Reponses to Copyright Infringement</a:t>
            </a:r>
          </a:p>
          <a:p>
            <a:pPr>
              <a:lnSpc>
                <a:spcPct val="150000"/>
              </a:lnSpc>
              <a:buFont typeface="Wingdings" pitchFamily="2" charset="2"/>
              <a:buChar char="Ø"/>
              <a:defRPr/>
            </a:pPr>
            <a:r>
              <a:rPr lang="en-US" sz="2800" dirty="0"/>
              <a:t>Search Engines and Online Libraries</a:t>
            </a:r>
          </a:p>
          <a:p>
            <a:pPr>
              <a:lnSpc>
                <a:spcPct val="150000"/>
              </a:lnSpc>
              <a:buFont typeface="Wingdings" pitchFamily="2" charset="2"/>
              <a:buChar char="Ø"/>
              <a:defRPr/>
            </a:pPr>
            <a:r>
              <a:rPr lang="en-US" sz="2800" dirty="0"/>
              <a:t>Free Software</a:t>
            </a:r>
          </a:p>
          <a:p>
            <a:pPr>
              <a:lnSpc>
                <a:spcPct val="150000"/>
              </a:lnSpc>
              <a:buFont typeface="Wingdings" pitchFamily="2" charset="2"/>
              <a:buChar char="Ø"/>
              <a:defRPr/>
            </a:pPr>
            <a:r>
              <a:rPr lang="en-US" sz="2800" dirty="0"/>
              <a:t>Patents for Inventions in Software</a:t>
            </a:r>
          </a:p>
        </p:txBody>
      </p:sp>
      <p:sp>
        <p:nvSpPr>
          <p:cNvPr id="6" name="Rectangle 4"/>
          <p:cNvSpPr txBox="1">
            <a:spLocks noChangeArrowheads="1"/>
          </p:cNvSpPr>
          <p:nvPr/>
        </p:nvSpPr>
        <p:spPr>
          <a:xfrm>
            <a:off x="1219200" y="228600"/>
            <a:ext cx="716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t>What We Will Cover</a:t>
            </a:r>
            <a:endParaRPr lang="en-US" dirty="0"/>
          </a:p>
        </p:txBody>
      </p:sp>
      <p:pic>
        <p:nvPicPr>
          <p:cNvPr id="2" name="Recorded 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934200" y="5257800"/>
            <a:ext cx="609600" cy="609600"/>
          </a:xfrm>
          <a:prstGeom prst="rect">
            <a:avLst/>
          </a:prstGeom>
        </p:spPr>
      </p:pic>
    </p:spTree>
    <p:extLst>
      <p:ext uri="{BB962C8B-B14F-4D97-AF65-F5344CB8AC3E}">
        <p14:creationId xmlns:p14="http://schemas.microsoft.com/office/powerpoint/2010/main" val="73528227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78677"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274638"/>
            <a:ext cx="8001000" cy="109537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Search Engines and Online Libraries</a:t>
            </a:r>
          </a:p>
        </p:txBody>
      </p:sp>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Rectangle 3"/>
          <p:cNvSpPr>
            <a:spLocks noGrp="1" noChangeArrowheads="1"/>
          </p:cNvSpPr>
          <p:nvPr>
            <p:ph idx="1"/>
          </p:nvPr>
        </p:nvSpPr>
        <p:spPr/>
        <p:txBody>
          <a:bodyPr rtlCol="0">
            <a:normAutofit/>
          </a:bodyPr>
          <a:lstStyle/>
          <a:p>
            <a:pPr marL="0" indent="0" fontAlgn="auto">
              <a:lnSpc>
                <a:spcPct val="90000"/>
              </a:lnSpc>
              <a:spcAft>
                <a:spcPts val="0"/>
              </a:spcAft>
              <a:buFont typeface="Wingdings" pitchFamily="2" charset="2"/>
              <a:buNone/>
              <a:defRPr/>
            </a:pPr>
            <a:r>
              <a:rPr lang="en-US" dirty="0"/>
              <a:t>Search Engines</a:t>
            </a:r>
          </a:p>
          <a:p>
            <a:pPr fontAlgn="auto">
              <a:lnSpc>
                <a:spcPct val="90000"/>
              </a:lnSpc>
              <a:spcAft>
                <a:spcPts val="0"/>
              </a:spcAft>
              <a:defRPr/>
            </a:pPr>
            <a:r>
              <a:rPr lang="en-US" sz="2800" dirty="0"/>
              <a:t>Caching and displaying small excerpts is fair use</a:t>
            </a:r>
          </a:p>
          <a:p>
            <a:pPr fontAlgn="auto">
              <a:lnSpc>
                <a:spcPct val="90000"/>
              </a:lnSpc>
              <a:spcAft>
                <a:spcPts val="0"/>
              </a:spcAft>
              <a:defRPr/>
            </a:pPr>
            <a:r>
              <a:rPr lang="en-US" sz="2800" dirty="0"/>
              <a:t>Creating and displaying thumbnail images is fair use</a:t>
            </a:r>
          </a:p>
          <a:p>
            <a:pPr fontAlgn="auto">
              <a:lnSpc>
                <a:spcPct val="90000"/>
              </a:lnSpc>
              <a:spcAft>
                <a:spcPts val="0"/>
              </a:spcAft>
              <a:defRPr/>
            </a:pPr>
            <a:r>
              <a:rPr lang="en-US" sz="2800" dirty="0"/>
              <a:t>Google negotiated licensing agreements with news services to copy and display headlines, excerpts, and photos.</a:t>
            </a:r>
          </a:p>
          <a:p>
            <a:pPr fontAlgn="auto">
              <a:lnSpc>
                <a:spcPct val="90000"/>
              </a:lnSpc>
              <a:spcAft>
                <a:spcPts val="0"/>
              </a:spcAft>
              <a:defRPr/>
            </a:pPr>
            <a:r>
              <a:rPr lang="en-US" sz="2800" dirty="0"/>
              <a:t>Trademarked search terms</a:t>
            </a:r>
          </a:p>
          <a:p>
            <a:pPr fontAlgn="auto">
              <a:lnSpc>
                <a:spcPct val="90000"/>
              </a:lnSpc>
              <a:spcAft>
                <a:spcPts val="0"/>
              </a:spcAft>
              <a:defRPr/>
            </a:pPr>
            <a:endParaRPr lang="en-US" sz="2800" dirty="0"/>
          </a:p>
        </p:txBody>
      </p:sp>
    </p:spTree>
    <p:extLst>
      <p:ext uri="{BB962C8B-B14F-4D97-AF65-F5344CB8AC3E}">
        <p14:creationId xmlns:p14="http://schemas.microsoft.com/office/powerpoint/2010/main" val="3874739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Search Engines and Online Libraries</a:t>
            </a:r>
          </a:p>
        </p:txBody>
      </p:sp>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Rectangle 3"/>
          <p:cNvSpPr>
            <a:spLocks noGrp="1" noChangeArrowheads="1"/>
          </p:cNvSpPr>
          <p:nvPr>
            <p:ph idx="1"/>
          </p:nvPr>
        </p:nvSpPr>
        <p:spPr>
          <a:xfrm>
            <a:off x="1219200" y="1371600"/>
            <a:ext cx="7620000" cy="4876800"/>
          </a:xfrm>
        </p:spPr>
        <p:txBody>
          <a:bodyPr rtlCol="0">
            <a:normAutofit/>
          </a:bodyPr>
          <a:lstStyle/>
          <a:p>
            <a:pPr marL="0" indent="0" fontAlgn="auto">
              <a:lnSpc>
                <a:spcPct val="90000"/>
              </a:lnSpc>
              <a:spcAft>
                <a:spcPts val="0"/>
              </a:spcAft>
              <a:buFont typeface="Wingdings" pitchFamily="2" charset="2"/>
              <a:buNone/>
              <a:defRPr/>
            </a:pPr>
            <a:r>
              <a:rPr lang="en-US" dirty="0"/>
              <a:t>Books Online</a:t>
            </a:r>
          </a:p>
          <a:p>
            <a:pPr fontAlgn="auto">
              <a:lnSpc>
                <a:spcPct val="90000"/>
              </a:lnSpc>
              <a:spcAft>
                <a:spcPts val="0"/>
              </a:spcAft>
              <a:defRPr/>
            </a:pPr>
            <a:r>
              <a:rPr lang="en-US" sz="2600" dirty="0"/>
              <a:t>Project Guttenberg digitizes books in the public domain</a:t>
            </a:r>
          </a:p>
          <a:p>
            <a:pPr fontAlgn="auto">
              <a:lnSpc>
                <a:spcPct val="90000"/>
              </a:lnSpc>
              <a:spcAft>
                <a:spcPts val="0"/>
              </a:spcAft>
              <a:defRPr/>
            </a:pPr>
            <a:r>
              <a:rPr lang="en-US" sz="2600" dirty="0"/>
              <a:t>Microsoft scanned millions of public domain books in University of California's library</a:t>
            </a:r>
          </a:p>
          <a:p>
            <a:pPr fontAlgn="auto">
              <a:lnSpc>
                <a:spcPct val="90000"/>
              </a:lnSpc>
              <a:spcAft>
                <a:spcPts val="0"/>
              </a:spcAft>
              <a:defRPr/>
            </a:pPr>
            <a:r>
              <a:rPr lang="en-US" sz="2600" dirty="0"/>
              <a:t>Google has scanned millions of books that are in the public domain and that are not; they display only excerpts from those still copyrighted</a:t>
            </a:r>
          </a:p>
          <a:p>
            <a:pPr fontAlgn="auto">
              <a:lnSpc>
                <a:spcPct val="90000"/>
              </a:lnSpc>
              <a:spcAft>
                <a:spcPts val="0"/>
              </a:spcAft>
              <a:defRPr/>
            </a:pPr>
            <a:r>
              <a:rPr lang="en-US" sz="2600" dirty="0"/>
              <a:t>Some court rulings favor search engines and information access; some favor content producers</a:t>
            </a:r>
          </a:p>
        </p:txBody>
      </p:sp>
    </p:spTree>
    <p:extLst>
      <p:ext uri="{BB962C8B-B14F-4D97-AF65-F5344CB8AC3E}">
        <p14:creationId xmlns:p14="http://schemas.microsoft.com/office/powerpoint/2010/main" val="3746145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90800" y="381000"/>
            <a:ext cx="4191000" cy="98901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Free software</a:t>
            </a:r>
          </a:p>
        </p:txBody>
      </p:sp>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Rectangle 3"/>
          <p:cNvSpPr>
            <a:spLocks noGrp="1" noChangeArrowheads="1"/>
          </p:cNvSpPr>
          <p:nvPr>
            <p:ph idx="1"/>
          </p:nvPr>
        </p:nvSpPr>
        <p:spPr/>
        <p:txBody>
          <a:bodyPr rtlCol="0">
            <a:normAutofit/>
          </a:bodyPr>
          <a:lstStyle/>
          <a:p>
            <a:pPr marL="0" indent="0" fontAlgn="auto">
              <a:lnSpc>
                <a:spcPct val="80000"/>
              </a:lnSpc>
              <a:spcAft>
                <a:spcPts val="0"/>
              </a:spcAft>
              <a:buFont typeface="Wingdings" pitchFamily="2" charset="2"/>
              <a:buNone/>
              <a:defRPr/>
            </a:pPr>
            <a:r>
              <a:rPr lang="en-US" sz="2800" dirty="0"/>
              <a:t>What is free software?</a:t>
            </a:r>
          </a:p>
          <a:p>
            <a:pPr fontAlgn="auto">
              <a:lnSpc>
                <a:spcPct val="80000"/>
              </a:lnSpc>
              <a:spcAft>
                <a:spcPts val="0"/>
              </a:spcAft>
              <a:defRPr/>
            </a:pPr>
            <a:r>
              <a:rPr lang="en-US" sz="2400" dirty="0"/>
              <a:t>Free software is an idea advocated and supported by a large, loose-knit group of computer programmers who allow people to copy, use, and modify their software</a:t>
            </a:r>
          </a:p>
          <a:p>
            <a:pPr fontAlgn="auto">
              <a:lnSpc>
                <a:spcPct val="80000"/>
              </a:lnSpc>
              <a:spcAft>
                <a:spcPts val="0"/>
              </a:spcAft>
              <a:defRPr/>
            </a:pPr>
            <a:r>
              <a:rPr lang="en-US" sz="2400" dirty="0"/>
              <a:t>Free means freedom of use, not necessarily lack of cost</a:t>
            </a:r>
          </a:p>
          <a:p>
            <a:pPr fontAlgn="auto">
              <a:lnSpc>
                <a:spcPct val="80000"/>
              </a:lnSpc>
              <a:spcAft>
                <a:spcPts val="0"/>
              </a:spcAft>
              <a:defRPr/>
            </a:pPr>
            <a:r>
              <a:rPr lang="en-US" sz="2400" dirty="0"/>
              <a:t>Open source - software distributed or made public in source code (readable and modifiable)</a:t>
            </a:r>
          </a:p>
        </p:txBody>
      </p:sp>
    </p:spTree>
    <p:extLst>
      <p:ext uri="{BB962C8B-B14F-4D97-AF65-F5344CB8AC3E}">
        <p14:creationId xmlns:p14="http://schemas.microsoft.com/office/powerpoint/2010/main" val="2470051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 software</a:t>
            </a:r>
          </a:p>
        </p:txBody>
      </p:sp>
      <p:sp>
        <p:nvSpPr>
          <p:cNvPr id="3" name="Content Placeholder 2"/>
          <p:cNvSpPr>
            <a:spLocks noGrp="1"/>
          </p:cNvSpPr>
          <p:nvPr>
            <p:ph idx="1"/>
          </p:nvPr>
        </p:nvSpPr>
        <p:spPr/>
        <p:txBody>
          <a:bodyPr/>
          <a:lstStyle/>
          <a:p>
            <a:pPr marL="0" indent="0" fontAlgn="auto">
              <a:lnSpc>
                <a:spcPct val="80000"/>
              </a:lnSpc>
              <a:spcAft>
                <a:spcPts val="0"/>
              </a:spcAft>
              <a:buFont typeface="Wingdings" pitchFamily="2" charset="2"/>
              <a:buNone/>
              <a:defRPr/>
            </a:pPr>
            <a:r>
              <a:rPr lang="en-US" sz="3600" dirty="0"/>
              <a:t>GNU project</a:t>
            </a:r>
          </a:p>
          <a:p>
            <a:pPr fontAlgn="auto">
              <a:lnSpc>
                <a:spcPct val="80000"/>
              </a:lnSpc>
              <a:spcAft>
                <a:spcPts val="0"/>
              </a:spcAft>
              <a:defRPr/>
            </a:pPr>
            <a:r>
              <a:rPr lang="en-US" dirty="0"/>
              <a:t>Began with a UNIX-like operating system, a sophisticated text editor, and many compilers and utilities</a:t>
            </a:r>
          </a:p>
          <a:p>
            <a:pPr fontAlgn="auto">
              <a:lnSpc>
                <a:spcPct val="80000"/>
              </a:lnSpc>
              <a:spcAft>
                <a:spcPts val="0"/>
              </a:spcAft>
              <a:defRPr/>
            </a:pPr>
            <a:r>
              <a:rPr lang="en-US" dirty="0"/>
              <a:t>Now has hundreds of programs freely available and thousands of software packages available as free software (with modifiable source code)</a:t>
            </a:r>
          </a:p>
          <a:p>
            <a:pPr fontAlgn="auto">
              <a:lnSpc>
                <a:spcPct val="80000"/>
              </a:lnSpc>
              <a:spcAft>
                <a:spcPts val="0"/>
              </a:spcAft>
              <a:defRPr/>
            </a:pPr>
            <a:r>
              <a:rPr lang="en-US" dirty="0"/>
              <a:t>Developed the concept of </a:t>
            </a:r>
            <a:r>
              <a:rPr lang="en-US" i="1" dirty="0" err="1"/>
              <a:t>copyleft</a:t>
            </a:r>
            <a:endParaRPr lang="en-US" dirty="0"/>
          </a:p>
          <a:p>
            <a:pPr fontAlgn="auto">
              <a:lnSpc>
                <a:spcPct val="80000"/>
              </a:lnSpc>
              <a:spcAft>
                <a:spcPts val="0"/>
              </a:spcAft>
              <a:defRPr/>
            </a:pPr>
            <a:endParaRPr lang="en-US" sz="3600" dirty="0"/>
          </a:p>
          <a:p>
            <a:endParaRPr lang="en-US" dirty="0"/>
          </a:p>
        </p:txBody>
      </p:sp>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Tree>
    <p:extLst>
      <p:ext uri="{BB962C8B-B14F-4D97-AF65-F5344CB8AC3E}">
        <p14:creationId xmlns:p14="http://schemas.microsoft.com/office/powerpoint/2010/main" val="2561979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 software</a:t>
            </a:r>
          </a:p>
        </p:txBody>
      </p:sp>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Rectangle 3"/>
          <p:cNvSpPr>
            <a:spLocks noGrp="1" noChangeArrowheads="1"/>
          </p:cNvSpPr>
          <p:nvPr>
            <p:ph idx="1"/>
          </p:nvPr>
        </p:nvSpPr>
        <p:spPr/>
        <p:txBody>
          <a:bodyPr rtlCol="0">
            <a:normAutofit/>
          </a:bodyPr>
          <a:lstStyle/>
          <a:p>
            <a:pPr marL="0" indent="0" fontAlgn="auto">
              <a:lnSpc>
                <a:spcPct val="80000"/>
              </a:lnSpc>
              <a:spcAft>
                <a:spcPts val="0"/>
              </a:spcAft>
              <a:buFont typeface="Wingdings" pitchFamily="2" charset="2"/>
              <a:buNone/>
              <a:defRPr/>
            </a:pPr>
            <a:r>
              <a:rPr lang="en-US" sz="2800" dirty="0"/>
              <a:t>Should all software be free?</a:t>
            </a:r>
          </a:p>
          <a:p>
            <a:pPr fontAlgn="auto">
              <a:lnSpc>
                <a:spcPct val="90000"/>
              </a:lnSpc>
              <a:spcAft>
                <a:spcPts val="0"/>
              </a:spcAft>
              <a:defRPr/>
            </a:pPr>
            <a:r>
              <a:rPr lang="en-US" sz="2400" dirty="0"/>
              <a:t>Would there be sufficient incentives to produce the huge quantity of consumer software available now?</a:t>
            </a:r>
          </a:p>
          <a:p>
            <a:pPr fontAlgn="auto">
              <a:lnSpc>
                <a:spcPct val="90000"/>
              </a:lnSpc>
              <a:spcAft>
                <a:spcPts val="0"/>
              </a:spcAft>
              <a:defRPr/>
            </a:pPr>
            <a:r>
              <a:rPr lang="en-US" sz="2400" dirty="0"/>
              <a:t>Would the current funding methods for free software be sufficient to support all software development?</a:t>
            </a:r>
          </a:p>
          <a:p>
            <a:pPr fontAlgn="auto">
              <a:lnSpc>
                <a:spcPct val="90000"/>
              </a:lnSpc>
              <a:spcAft>
                <a:spcPts val="0"/>
              </a:spcAft>
              <a:defRPr/>
            </a:pPr>
            <a:r>
              <a:rPr lang="en-US" sz="2400" dirty="0"/>
              <a:t>Should software be covered under copyright law?</a:t>
            </a:r>
          </a:p>
          <a:p>
            <a:pPr fontAlgn="auto">
              <a:lnSpc>
                <a:spcPct val="90000"/>
              </a:lnSpc>
              <a:spcAft>
                <a:spcPts val="0"/>
              </a:spcAft>
              <a:defRPr/>
            </a:pPr>
            <a:r>
              <a:rPr lang="en-US" sz="2400" dirty="0"/>
              <a:t>Concepts such </a:t>
            </a:r>
            <a:r>
              <a:rPr lang="en-US" sz="2400"/>
              <a:t>as copy left </a:t>
            </a:r>
            <a:r>
              <a:rPr lang="en-US" sz="2400" dirty="0"/>
              <a:t>and the GNU Public License provide alternatives to proprietary software within today's current legal framework</a:t>
            </a:r>
          </a:p>
          <a:p>
            <a:pPr marL="0" indent="0" fontAlgn="auto">
              <a:lnSpc>
                <a:spcPct val="80000"/>
              </a:lnSpc>
              <a:spcAft>
                <a:spcPts val="0"/>
              </a:spcAft>
              <a:buFont typeface="Wingdings" pitchFamily="2" charset="2"/>
              <a:buNone/>
              <a:defRPr/>
            </a:pPr>
            <a:endParaRPr lang="en-US" sz="2800" dirty="0"/>
          </a:p>
          <a:p>
            <a:pPr fontAlgn="auto">
              <a:lnSpc>
                <a:spcPct val="80000"/>
              </a:lnSpc>
              <a:spcAft>
                <a:spcPts val="0"/>
              </a:spcAft>
              <a:defRPr/>
            </a:pPr>
            <a:endParaRPr lang="en-US" sz="2800" dirty="0"/>
          </a:p>
        </p:txBody>
      </p:sp>
    </p:spTree>
    <p:extLst>
      <p:ext uri="{BB962C8B-B14F-4D97-AF65-F5344CB8AC3E}">
        <p14:creationId xmlns:p14="http://schemas.microsoft.com/office/powerpoint/2010/main" val="3751384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8077200" cy="9604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Content Placeholder 1"/>
          <p:cNvSpPr>
            <a:spLocks noGrp="1"/>
          </p:cNvSpPr>
          <p:nvPr>
            <p:ph idx="1"/>
          </p:nvPr>
        </p:nvSpPr>
        <p:spPr/>
        <p:txBody>
          <a:bodyPr rtlCol="0">
            <a:normAutofit/>
          </a:bodyPr>
          <a:lstStyle/>
          <a:p>
            <a:pPr marL="0" indent="0" fontAlgn="auto">
              <a:spcAft>
                <a:spcPts val="0"/>
              </a:spcAft>
              <a:buFont typeface="Wingdings" pitchFamily="2" charset="2"/>
              <a:buNone/>
              <a:defRPr/>
            </a:pPr>
            <a:r>
              <a:rPr lang="en-US" dirty="0"/>
              <a:t>Patent decisions, confusion, and consequences</a:t>
            </a:r>
          </a:p>
          <a:p>
            <a:pPr fontAlgn="auto">
              <a:spcAft>
                <a:spcPts val="0"/>
              </a:spcAft>
              <a:defRPr/>
            </a:pPr>
            <a:r>
              <a:rPr lang="en-US" sz="2400" dirty="0"/>
              <a:t>Patents protect inventions by giving the inventor a monopoly for a specified time period.</a:t>
            </a:r>
          </a:p>
          <a:p>
            <a:pPr fontAlgn="auto">
              <a:spcAft>
                <a:spcPts val="0"/>
              </a:spcAft>
              <a:defRPr/>
            </a:pPr>
            <a:r>
              <a:rPr lang="en-US" sz="2400" dirty="0"/>
              <a:t>Laws of nature and mathematical formulas cannot be patented.</a:t>
            </a:r>
          </a:p>
          <a:p>
            <a:pPr fontAlgn="auto">
              <a:spcAft>
                <a:spcPts val="0"/>
              </a:spcAft>
              <a:defRPr/>
            </a:pPr>
            <a:r>
              <a:rPr lang="en-US" sz="2400" dirty="0"/>
              <a:t>Obvious inventions or methods cannot be patented.</a:t>
            </a:r>
          </a:p>
          <a:p>
            <a:pPr fontAlgn="auto">
              <a:spcAft>
                <a:spcPts val="0"/>
              </a:spcAft>
              <a:defRPr/>
            </a:pPr>
            <a:endParaRPr lang="en-US" dirty="0"/>
          </a:p>
        </p:txBody>
      </p:sp>
      <p:sp>
        <p:nvSpPr>
          <p:cNvPr id="6" name="Title 2"/>
          <p:cNvSpPr>
            <a:spLocks noGrp="1"/>
          </p:cNvSpPr>
          <p:nvPr>
            <p:ph type="title"/>
          </p:nvPr>
        </p:nvSpPr>
        <p:spPr/>
        <p:txBody>
          <a:bodyPr/>
          <a:lstStyle/>
          <a:p>
            <a:pPr fontAlgn="auto">
              <a:spcAft>
                <a:spcPts val="0"/>
              </a:spcAft>
              <a:defRPr/>
            </a:pPr>
            <a:r>
              <a:rPr lang="en-US" dirty="0"/>
              <a:t>Patents for Inventions in Software</a:t>
            </a:r>
          </a:p>
        </p:txBody>
      </p:sp>
    </p:spTree>
    <p:extLst>
      <p:ext uri="{BB962C8B-B14F-4D97-AF65-F5344CB8AC3E}">
        <p14:creationId xmlns:p14="http://schemas.microsoft.com/office/powerpoint/2010/main" val="919777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Content Placeholder 1"/>
          <p:cNvSpPr>
            <a:spLocks noGrp="1"/>
          </p:cNvSpPr>
          <p:nvPr>
            <p:ph idx="1"/>
          </p:nvPr>
        </p:nvSpPr>
        <p:spPr/>
        <p:txBody>
          <a:bodyPr rtlCol="0">
            <a:normAutofit/>
          </a:bodyPr>
          <a:lstStyle/>
          <a:p>
            <a:pPr marL="0" indent="0" fontAlgn="auto">
              <a:spcAft>
                <a:spcPts val="0"/>
              </a:spcAft>
              <a:buFont typeface="Wingdings" pitchFamily="2" charset="2"/>
              <a:buNone/>
              <a:defRPr/>
            </a:pPr>
            <a:r>
              <a:rPr lang="en-US" dirty="0"/>
              <a:t>Patent </a:t>
            </a:r>
            <a:r>
              <a:rPr lang="en-US" dirty="0" smtClean="0"/>
              <a:t>trolls/ Mythology</a:t>
            </a:r>
            <a:endParaRPr lang="en-US" dirty="0"/>
          </a:p>
          <a:p>
            <a:pPr fontAlgn="auto">
              <a:spcAft>
                <a:spcPts val="0"/>
              </a:spcAft>
              <a:defRPr/>
            </a:pPr>
            <a:r>
              <a:rPr lang="en-US" sz="2800" dirty="0"/>
              <a:t>Some companies accumulate thousands of technology patents but do not make any products.</a:t>
            </a:r>
          </a:p>
          <a:p>
            <a:pPr fontAlgn="auto">
              <a:spcAft>
                <a:spcPts val="0"/>
              </a:spcAft>
              <a:defRPr/>
            </a:pPr>
            <a:r>
              <a:rPr lang="en-US" sz="2800" dirty="0"/>
              <a:t>They license the patents to others and collect fees.</a:t>
            </a:r>
          </a:p>
        </p:txBody>
      </p:sp>
      <p:sp>
        <p:nvSpPr>
          <p:cNvPr id="6" name="Title 2"/>
          <p:cNvSpPr>
            <a:spLocks noGrp="1"/>
          </p:cNvSpPr>
          <p:nvPr>
            <p:ph type="title"/>
          </p:nvPr>
        </p:nvSpPr>
        <p:spPr/>
        <p:txBody>
          <a:bodyPr/>
          <a:lstStyle/>
          <a:p>
            <a:pPr fontAlgn="auto">
              <a:spcAft>
                <a:spcPts val="0"/>
              </a:spcAft>
              <a:defRPr/>
            </a:pPr>
            <a:r>
              <a:rPr lang="en-US" dirty="0"/>
              <a:t>Patents for Inventions in Software</a:t>
            </a:r>
          </a:p>
        </p:txBody>
      </p:sp>
    </p:spTree>
    <p:extLst>
      <p:ext uri="{BB962C8B-B14F-4D97-AF65-F5344CB8AC3E}">
        <p14:creationId xmlns:p14="http://schemas.microsoft.com/office/powerpoint/2010/main" val="2825425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Patents for Inventions in Software</a:t>
            </a:r>
          </a:p>
        </p:txBody>
      </p:sp>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Content Placeholder 1"/>
          <p:cNvSpPr>
            <a:spLocks noGrp="1"/>
          </p:cNvSpPr>
          <p:nvPr>
            <p:ph idx="1"/>
          </p:nvPr>
        </p:nvSpPr>
        <p:spPr/>
        <p:txBody>
          <a:bodyPr rtlCol="0">
            <a:normAutofit/>
          </a:bodyPr>
          <a:lstStyle/>
          <a:p>
            <a:pPr marL="0" indent="0" fontAlgn="auto">
              <a:spcAft>
                <a:spcPts val="0"/>
              </a:spcAft>
              <a:buFont typeface="Wingdings" pitchFamily="2" charset="2"/>
              <a:buNone/>
              <a:defRPr/>
            </a:pPr>
            <a:r>
              <a:rPr lang="en-US" dirty="0"/>
              <a:t>To patent or not?</a:t>
            </a:r>
          </a:p>
          <a:p>
            <a:pPr fontAlgn="auto">
              <a:spcAft>
                <a:spcPts val="0"/>
              </a:spcAft>
              <a:defRPr/>
            </a:pPr>
            <a:r>
              <a:rPr lang="en-US" sz="2800" dirty="0"/>
              <a:t>Against software patents</a:t>
            </a:r>
          </a:p>
          <a:p>
            <a:pPr lvl="1" fontAlgn="auto">
              <a:spcAft>
                <a:spcPts val="0"/>
              </a:spcAft>
              <a:defRPr/>
            </a:pPr>
            <a:r>
              <a:rPr lang="en-US" sz="2600" dirty="0"/>
              <a:t>Patents can stifle innovation, rather than encourage it.</a:t>
            </a:r>
          </a:p>
          <a:p>
            <a:pPr lvl="1" fontAlgn="auto">
              <a:spcAft>
                <a:spcPts val="0"/>
              </a:spcAft>
              <a:defRPr/>
            </a:pPr>
            <a:r>
              <a:rPr lang="en-US" sz="2600" dirty="0"/>
              <a:t>Cost of lawyers to research patents and risk of being sued discourage small companies from attempting to develop and market new innovations.</a:t>
            </a:r>
          </a:p>
          <a:p>
            <a:pPr lvl="1" fontAlgn="auto">
              <a:spcAft>
                <a:spcPts val="0"/>
              </a:spcAft>
              <a:defRPr/>
            </a:pPr>
            <a:r>
              <a:rPr lang="en-US" sz="2600" dirty="0"/>
              <a:t>It is difficult to determine what is truly original and distinguish a patentable innovation from one that is not.</a:t>
            </a:r>
          </a:p>
        </p:txBody>
      </p:sp>
    </p:spTree>
    <p:extLst>
      <p:ext uri="{BB962C8B-B14F-4D97-AF65-F5344CB8AC3E}">
        <p14:creationId xmlns:p14="http://schemas.microsoft.com/office/powerpoint/2010/main" val="29750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279" y="896471"/>
            <a:ext cx="8229600" cy="1143000"/>
          </a:xfrm>
        </p:spPr>
        <p:txBody>
          <a:bodyPr>
            <a:noAutofit/>
          </a:bodyPr>
          <a:lstStyle/>
          <a:p>
            <a:r>
              <a:rPr lang="en-US" dirty="0" smtClean="0"/>
              <a:t>Intellectual Property and Changing Technology</a:t>
            </a:r>
            <a:br>
              <a:rPr lang="en-US" dirty="0" smtClean="0"/>
            </a:br>
            <a:endParaRPr lang="en-US" dirty="0"/>
          </a:p>
        </p:txBody>
      </p:sp>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Rectangle 4"/>
          <p:cNvSpPr/>
          <p:nvPr/>
        </p:nvSpPr>
        <p:spPr>
          <a:xfrm>
            <a:off x="669758" y="2057400"/>
            <a:ext cx="7864642" cy="3231654"/>
          </a:xfrm>
          <a:prstGeom prst="rect">
            <a:avLst/>
          </a:prstGeom>
        </p:spPr>
        <p:txBody>
          <a:bodyPr wrap="square">
            <a:spAutoFit/>
          </a:bodyPr>
          <a:lstStyle/>
          <a:p>
            <a:r>
              <a:rPr lang="en-US" sz="2400" b="1" dirty="0"/>
              <a:t>What is Intellectual Property?</a:t>
            </a:r>
          </a:p>
          <a:p>
            <a:pPr algn="just">
              <a:lnSpc>
                <a:spcPct val="150000"/>
              </a:lnSpc>
            </a:pPr>
            <a:r>
              <a:rPr lang="en-US" sz="2400" dirty="0"/>
              <a:t>Intellectual property is a category of property that includes intangible creations of the human intellect. There are many types of intellectual property, and some countries recognize more than others. The most well-known types are copyrights, patents, trademarks, and trade secrets.</a:t>
            </a:r>
          </a:p>
        </p:txBody>
      </p:sp>
    </p:spTree>
    <p:extLst>
      <p:ext uri="{BB962C8B-B14F-4D97-AF65-F5344CB8AC3E}">
        <p14:creationId xmlns:p14="http://schemas.microsoft.com/office/powerpoint/2010/main" val="2665369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Rectangle 4"/>
          <p:cNvSpPr/>
          <p:nvPr/>
        </p:nvSpPr>
        <p:spPr>
          <a:xfrm>
            <a:off x="609600" y="1219200"/>
            <a:ext cx="7467600" cy="4524315"/>
          </a:xfrm>
          <a:prstGeom prst="rect">
            <a:avLst/>
          </a:prstGeom>
        </p:spPr>
        <p:txBody>
          <a:bodyPr wrap="square">
            <a:spAutoFit/>
          </a:bodyPr>
          <a:lstStyle/>
          <a:p>
            <a:pPr algn="just">
              <a:lnSpc>
                <a:spcPct val="150000"/>
              </a:lnSpc>
            </a:pPr>
            <a:r>
              <a:rPr lang="en-US" sz="2400" b="1" dirty="0"/>
              <a:t>Copyright holders have exclusive rights:</a:t>
            </a:r>
          </a:p>
          <a:p>
            <a:pPr marL="801688" indent="-400050" algn="just">
              <a:lnSpc>
                <a:spcPct val="150000"/>
              </a:lnSpc>
              <a:buFont typeface="Wingdings" pitchFamily="2" charset="2"/>
              <a:buChar char="Ø"/>
            </a:pPr>
            <a:r>
              <a:rPr lang="en-US" sz="2400" dirty="0"/>
              <a:t>To make copies</a:t>
            </a:r>
          </a:p>
          <a:p>
            <a:pPr marL="801688" indent="-400050" algn="just">
              <a:lnSpc>
                <a:spcPct val="150000"/>
              </a:lnSpc>
              <a:buFont typeface="Wingdings" pitchFamily="2" charset="2"/>
              <a:buChar char="Ø"/>
            </a:pPr>
            <a:r>
              <a:rPr lang="en-US" sz="2400" dirty="0"/>
              <a:t>To produce derivative works, such as translations into other languages or movies based on books</a:t>
            </a:r>
          </a:p>
          <a:p>
            <a:pPr marL="801688" indent="-400050" algn="just">
              <a:lnSpc>
                <a:spcPct val="150000"/>
              </a:lnSpc>
              <a:buFont typeface="Wingdings" pitchFamily="2" charset="2"/>
              <a:buChar char="Ø"/>
            </a:pPr>
            <a:r>
              <a:rPr lang="en-US" sz="2400" dirty="0"/>
              <a:t>To distribute copies To perform the work in public (e.g. music, plays)</a:t>
            </a:r>
          </a:p>
          <a:p>
            <a:pPr marL="801688" indent="-400050" algn="just">
              <a:lnSpc>
                <a:spcPct val="150000"/>
              </a:lnSpc>
              <a:buFont typeface="Wingdings" pitchFamily="2" charset="2"/>
              <a:buChar char="Ø"/>
            </a:pPr>
            <a:r>
              <a:rPr lang="en-US" sz="2400" dirty="0"/>
              <a:t>To display the work in public (e.g. artwork, movies, computer games, video on a Web site)</a:t>
            </a:r>
          </a:p>
        </p:txBody>
      </p:sp>
    </p:spTree>
    <p:extLst>
      <p:ext uri="{BB962C8B-B14F-4D97-AF65-F5344CB8AC3E}">
        <p14:creationId xmlns:p14="http://schemas.microsoft.com/office/powerpoint/2010/main" val="220834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Rectangle 4"/>
          <p:cNvSpPr/>
          <p:nvPr/>
        </p:nvSpPr>
        <p:spPr>
          <a:xfrm>
            <a:off x="457200" y="1447800"/>
            <a:ext cx="8001000" cy="5078313"/>
          </a:xfrm>
          <a:prstGeom prst="rect">
            <a:avLst/>
          </a:prstGeom>
        </p:spPr>
        <p:txBody>
          <a:bodyPr wrap="square">
            <a:spAutoFit/>
          </a:bodyPr>
          <a:lstStyle/>
          <a:p>
            <a:pPr marL="457200" indent="-457200">
              <a:lnSpc>
                <a:spcPct val="150000"/>
              </a:lnSpc>
              <a:buFont typeface="+mj-lt"/>
              <a:buAutoNum type="arabicPeriod"/>
            </a:pPr>
            <a:r>
              <a:rPr lang="en-US" sz="2400" dirty="0"/>
              <a:t>Digital technology and the internet has made copyright infringement easier and cheaper</a:t>
            </a:r>
          </a:p>
          <a:p>
            <a:pPr marL="457200" indent="-457200">
              <a:lnSpc>
                <a:spcPct val="150000"/>
              </a:lnSpc>
              <a:buFont typeface="+mj-lt"/>
              <a:buAutoNum type="arabicPeriod"/>
            </a:pPr>
            <a:r>
              <a:rPr lang="en-US" sz="2400" dirty="0"/>
              <a:t>New compression technologies have made copying large files (e.g. graphics, video and audio files)</a:t>
            </a:r>
          </a:p>
          <a:p>
            <a:pPr marL="457200" indent="-457200">
              <a:lnSpc>
                <a:spcPct val="150000"/>
              </a:lnSpc>
              <a:buFont typeface="+mj-lt"/>
              <a:buAutoNum type="arabicPeriod"/>
            </a:pPr>
            <a:r>
              <a:rPr lang="en-US" sz="2400" dirty="0"/>
              <a:t> feasible New tools allow us to modify graphics, video and audio files to make derivative works </a:t>
            </a:r>
          </a:p>
          <a:p>
            <a:pPr marL="457200" indent="-457200">
              <a:lnSpc>
                <a:spcPct val="150000"/>
              </a:lnSpc>
              <a:buFont typeface="+mj-lt"/>
              <a:buAutoNum type="arabicPeriod"/>
            </a:pPr>
            <a:r>
              <a:rPr lang="en-US" sz="2400" dirty="0"/>
              <a:t>Scanners allow us to change the media of a copyrighted work, converting printed text, photos, and artwork to electronic form</a:t>
            </a:r>
          </a:p>
        </p:txBody>
      </p:sp>
      <p:sp>
        <p:nvSpPr>
          <p:cNvPr id="6" name="Rectangle 5"/>
          <p:cNvSpPr/>
          <p:nvPr/>
        </p:nvSpPr>
        <p:spPr>
          <a:xfrm>
            <a:off x="1265542" y="533400"/>
            <a:ext cx="4135106" cy="461665"/>
          </a:xfrm>
          <a:prstGeom prst="rect">
            <a:avLst/>
          </a:prstGeom>
        </p:spPr>
        <p:txBody>
          <a:bodyPr wrap="none">
            <a:spAutoFit/>
          </a:bodyPr>
          <a:lstStyle/>
          <a:p>
            <a:pPr algn="ctr"/>
            <a:r>
              <a:rPr lang="en-US" sz="2400" b="1" dirty="0"/>
              <a:t>Challenges of New Technology:</a:t>
            </a:r>
          </a:p>
        </p:txBody>
      </p:sp>
    </p:spTree>
    <p:extLst>
      <p:ext uri="{BB962C8B-B14F-4D97-AF65-F5344CB8AC3E}">
        <p14:creationId xmlns:p14="http://schemas.microsoft.com/office/powerpoint/2010/main" val="115048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Laws, and Cases</a:t>
            </a:r>
          </a:p>
        </p:txBody>
      </p:sp>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Rectangle 4"/>
          <p:cNvSpPr/>
          <p:nvPr/>
        </p:nvSpPr>
        <p:spPr>
          <a:xfrm>
            <a:off x="1066800" y="2057400"/>
            <a:ext cx="7391400" cy="2308324"/>
          </a:xfrm>
          <a:prstGeom prst="rect">
            <a:avLst/>
          </a:prstGeom>
        </p:spPr>
        <p:txBody>
          <a:bodyPr wrap="square">
            <a:spAutoFit/>
          </a:bodyPr>
          <a:lstStyle/>
          <a:p>
            <a:pPr marL="342900" indent="-342900" algn="just" fontAlgn="auto">
              <a:lnSpc>
                <a:spcPct val="150000"/>
              </a:lnSpc>
              <a:spcAft>
                <a:spcPts val="0"/>
              </a:spcAft>
              <a:buFont typeface="Wingdings" pitchFamily="2" charset="2"/>
              <a:buChar char="Ø"/>
              <a:defRPr/>
            </a:pPr>
            <a:r>
              <a:rPr lang="en-US" sz="2400" dirty="0"/>
              <a:t>What does it mean to solve the problems of technology’s impact on intellectual property rights? </a:t>
            </a:r>
          </a:p>
          <a:p>
            <a:pPr marL="342900" indent="-342900" algn="just" fontAlgn="auto">
              <a:lnSpc>
                <a:spcPct val="150000"/>
              </a:lnSpc>
              <a:spcAft>
                <a:spcPts val="0"/>
              </a:spcAft>
              <a:buFont typeface="Wingdings" pitchFamily="2" charset="2"/>
              <a:buChar char="Ø"/>
              <a:defRPr/>
            </a:pPr>
            <a:r>
              <a:rPr lang="en-US" sz="2400" dirty="0"/>
              <a:t>We should recognize that “the problem” looks different from different perspectives. </a:t>
            </a:r>
          </a:p>
        </p:txBody>
      </p:sp>
    </p:spTree>
    <p:extLst>
      <p:ext uri="{BB962C8B-B14F-4D97-AF65-F5344CB8AC3E}">
        <p14:creationId xmlns:p14="http://schemas.microsoft.com/office/powerpoint/2010/main" val="355130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Laws, and Cases</a:t>
            </a:r>
          </a:p>
        </p:txBody>
      </p:sp>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Rectangle 3"/>
          <p:cNvSpPr>
            <a:spLocks noGrp="1" noChangeArrowheads="1"/>
          </p:cNvSpPr>
          <p:nvPr>
            <p:ph idx="1"/>
          </p:nvPr>
        </p:nvSpPr>
        <p:spPr>
          <a:xfrm>
            <a:off x="1219200" y="1371600"/>
            <a:ext cx="7620000" cy="4876800"/>
          </a:xfrm>
        </p:spPr>
        <p:txBody>
          <a:bodyPr rtlCol="0">
            <a:normAutofit/>
          </a:bodyPr>
          <a:lstStyle/>
          <a:p>
            <a:pPr fontAlgn="auto">
              <a:lnSpc>
                <a:spcPct val="90000"/>
              </a:lnSpc>
              <a:spcAft>
                <a:spcPts val="0"/>
              </a:spcAft>
              <a:buFontTx/>
              <a:buNone/>
              <a:defRPr/>
            </a:pPr>
            <a:r>
              <a:rPr lang="en-US" sz="2800" dirty="0"/>
              <a:t>A bit of history</a:t>
            </a:r>
          </a:p>
          <a:p>
            <a:pPr fontAlgn="auto">
              <a:lnSpc>
                <a:spcPct val="90000"/>
              </a:lnSpc>
              <a:spcAft>
                <a:spcPts val="0"/>
              </a:spcAft>
              <a:defRPr/>
            </a:pPr>
            <a:r>
              <a:rPr lang="en-US" sz="2400" dirty="0"/>
              <a:t>1790 first copyright law passed</a:t>
            </a:r>
          </a:p>
          <a:p>
            <a:pPr fontAlgn="auto">
              <a:lnSpc>
                <a:spcPct val="90000"/>
              </a:lnSpc>
              <a:spcAft>
                <a:spcPts val="0"/>
              </a:spcAft>
              <a:defRPr/>
            </a:pPr>
            <a:r>
              <a:rPr lang="en-US" sz="2400" dirty="0"/>
              <a:t>1909 Copyright Act of 1909 defined an unauthorized copy as a form that could be seen and read visually</a:t>
            </a:r>
          </a:p>
          <a:p>
            <a:pPr fontAlgn="auto">
              <a:lnSpc>
                <a:spcPct val="90000"/>
              </a:lnSpc>
              <a:spcAft>
                <a:spcPts val="0"/>
              </a:spcAft>
              <a:defRPr/>
            </a:pPr>
            <a:r>
              <a:rPr lang="en-US" sz="2400" dirty="0"/>
              <a:t>1976 and 1980 copyright law revised to include software and databases that exhibit "authorship" (original expression of ideas), included the "Fair Use Doctrine"</a:t>
            </a:r>
          </a:p>
          <a:p>
            <a:pPr fontAlgn="auto">
              <a:lnSpc>
                <a:spcPct val="90000"/>
              </a:lnSpc>
              <a:spcAft>
                <a:spcPts val="0"/>
              </a:spcAft>
              <a:defRPr/>
            </a:pPr>
            <a:r>
              <a:rPr lang="en-US" sz="2400" dirty="0"/>
              <a:t>1982 high-volume copying became a felony</a:t>
            </a:r>
          </a:p>
          <a:p>
            <a:pPr fontAlgn="auto">
              <a:lnSpc>
                <a:spcPct val="90000"/>
              </a:lnSpc>
              <a:spcAft>
                <a:spcPts val="0"/>
              </a:spcAft>
              <a:defRPr/>
            </a:pPr>
            <a:r>
              <a:rPr lang="en-US" sz="2400" dirty="0"/>
              <a:t>1992 making multiple copies for commercial advantage and private gain became a felony</a:t>
            </a:r>
          </a:p>
        </p:txBody>
      </p:sp>
    </p:spTree>
    <p:extLst>
      <p:ext uri="{BB962C8B-B14F-4D97-AF65-F5344CB8AC3E}">
        <p14:creationId xmlns:p14="http://schemas.microsoft.com/office/powerpoint/2010/main" val="4146379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Laws, and Cases</a:t>
            </a:r>
          </a:p>
        </p:txBody>
      </p:sp>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6" name="Rectangle 3"/>
          <p:cNvSpPr>
            <a:spLocks noGrp="1" noChangeArrowheads="1"/>
          </p:cNvSpPr>
          <p:nvPr>
            <p:ph idx="1"/>
          </p:nvPr>
        </p:nvSpPr>
        <p:spPr>
          <a:xfrm>
            <a:off x="1219200" y="1371600"/>
            <a:ext cx="7620000" cy="4876800"/>
          </a:xfrm>
        </p:spPr>
        <p:txBody>
          <a:bodyPr rtlCol="0">
            <a:normAutofit/>
          </a:bodyPr>
          <a:lstStyle/>
          <a:p>
            <a:pPr fontAlgn="auto">
              <a:lnSpc>
                <a:spcPct val="80000"/>
              </a:lnSpc>
              <a:spcAft>
                <a:spcPts val="0"/>
              </a:spcAft>
              <a:buFontTx/>
              <a:buNone/>
              <a:defRPr/>
            </a:pPr>
            <a:r>
              <a:rPr lang="en-US" sz="2800" dirty="0"/>
              <a:t>A bit of History (cont.)</a:t>
            </a:r>
          </a:p>
          <a:p>
            <a:pPr fontAlgn="auto">
              <a:lnSpc>
                <a:spcPct val="80000"/>
              </a:lnSpc>
              <a:spcAft>
                <a:spcPts val="0"/>
              </a:spcAft>
              <a:defRPr/>
            </a:pPr>
            <a:r>
              <a:rPr lang="en-US" sz="2400" dirty="0"/>
              <a:t>1997 No Electronic Theft Act made it a felony to willfully infringe copyright by reproducing or distributing one or more copies of copyrighted work with a total value of more than $1,000 within a six-month period </a:t>
            </a:r>
          </a:p>
          <a:p>
            <a:pPr fontAlgn="auto">
              <a:lnSpc>
                <a:spcPct val="80000"/>
              </a:lnSpc>
              <a:spcAft>
                <a:spcPts val="0"/>
              </a:spcAft>
              <a:defRPr/>
            </a:pPr>
            <a:r>
              <a:rPr lang="en-US" sz="2400" dirty="0"/>
              <a:t>1998 Digital Millennium Copyright Act (DMCA) prohibits making, distributing or using tools to circumvent technological copyright protection systems and included protection from some copyright lawsuits for Web sites where users post material</a:t>
            </a:r>
          </a:p>
          <a:p>
            <a:pPr fontAlgn="auto">
              <a:lnSpc>
                <a:spcPct val="80000"/>
              </a:lnSpc>
              <a:spcAft>
                <a:spcPts val="0"/>
              </a:spcAft>
              <a:defRPr/>
            </a:pPr>
            <a:r>
              <a:rPr lang="en-US" sz="2400" dirty="0"/>
              <a:t>2005 Congress made it a felony to record a movie in a movie theater</a:t>
            </a:r>
          </a:p>
        </p:txBody>
      </p:sp>
    </p:spTree>
    <p:extLst>
      <p:ext uri="{BB962C8B-B14F-4D97-AF65-F5344CB8AC3E}">
        <p14:creationId xmlns:p14="http://schemas.microsoft.com/office/powerpoint/2010/main" val="1298069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Laws, and Cases</a:t>
            </a:r>
          </a:p>
        </p:txBody>
      </p:sp>
      <p:sp>
        <p:nvSpPr>
          <p:cNvPr id="4" name="Footer Placeholder 3"/>
          <p:cNvSpPr>
            <a:spLocks noGrp="1"/>
          </p:cNvSpPr>
          <p:nvPr>
            <p:ph type="ftr" sz="quarter" idx="11"/>
          </p:nvPr>
        </p:nvSpPr>
        <p:spPr/>
        <p:txBody>
          <a:bodyPr/>
          <a:lstStyle/>
          <a:p>
            <a:r>
              <a:rPr lang="en-US"/>
              <a:t>Department of Information Technology ,Government College Women University Faisalabad</a:t>
            </a:r>
          </a:p>
        </p:txBody>
      </p:sp>
      <p:sp>
        <p:nvSpPr>
          <p:cNvPr id="5" name="Rectangle 3"/>
          <p:cNvSpPr>
            <a:spLocks noGrp="1" noChangeArrowheads="1"/>
          </p:cNvSpPr>
          <p:nvPr>
            <p:ph idx="1"/>
          </p:nvPr>
        </p:nvSpPr>
        <p:spPr/>
        <p:txBody>
          <a:bodyPr rtlCol="0">
            <a:normAutofit/>
          </a:bodyPr>
          <a:lstStyle/>
          <a:p>
            <a:pPr fontAlgn="auto">
              <a:lnSpc>
                <a:spcPct val="80000"/>
              </a:lnSpc>
              <a:spcAft>
                <a:spcPts val="0"/>
              </a:spcAft>
              <a:buFontTx/>
              <a:buNone/>
              <a:defRPr/>
            </a:pPr>
            <a:r>
              <a:rPr lang="en-US" sz="2800" dirty="0"/>
              <a:t>Fair Use Doctrine</a:t>
            </a:r>
          </a:p>
          <a:p>
            <a:pPr fontAlgn="auto">
              <a:lnSpc>
                <a:spcPct val="80000"/>
              </a:lnSpc>
              <a:spcAft>
                <a:spcPts val="0"/>
              </a:spcAft>
              <a:defRPr/>
            </a:pPr>
            <a:r>
              <a:rPr lang="en-US" sz="2400" dirty="0"/>
              <a:t>Four factors considered</a:t>
            </a:r>
          </a:p>
          <a:p>
            <a:pPr lvl="1" fontAlgn="auto">
              <a:lnSpc>
                <a:spcPct val="80000"/>
              </a:lnSpc>
              <a:spcAft>
                <a:spcPts val="0"/>
              </a:spcAft>
              <a:defRPr/>
            </a:pPr>
            <a:r>
              <a:rPr lang="en-US" sz="2400" dirty="0"/>
              <a:t>Purpose and nature of use – commercial (less likely) or nonprofit purposes</a:t>
            </a:r>
          </a:p>
          <a:p>
            <a:pPr lvl="1" fontAlgn="auto">
              <a:lnSpc>
                <a:spcPct val="80000"/>
              </a:lnSpc>
              <a:spcAft>
                <a:spcPts val="0"/>
              </a:spcAft>
              <a:defRPr/>
            </a:pPr>
            <a:r>
              <a:rPr lang="en-US" sz="2400" dirty="0"/>
              <a:t>Nature of the copyrighted work</a:t>
            </a:r>
          </a:p>
          <a:p>
            <a:pPr lvl="1" fontAlgn="auto">
              <a:lnSpc>
                <a:spcPct val="80000"/>
              </a:lnSpc>
              <a:spcAft>
                <a:spcPts val="0"/>
              </a:spcAft>
              <a:defRPr/>
            </a:pPr>
            <a:r>
              <a:rPr lang="en-US" sz="2400" dirty="0"/>
              <a:t>Amount and significance of portion used</a:t>
            </a:r>
          </a:p>
          <a:p>
            <a:pPr lvl="1" fontAlgn="auto">
              <a:lnSpc>
                <a:spcPct val="80000"/>
              </a:lnSpc>
              <a:spcAft>
                <a:spcPts val="0"/>
              </a:spcAft>
              <a:defRPr/>
            </a:pPr>
            <a:r>
              <a:rPr lang="en-US" sz="2400" dirty="0"/>
              <a:t>Effect of use on potential market or value of the copyright work (will it reduce sales of work?)</a:t>
            </a:r>
          </a:p>
          <a:p>
            <a:pPr fontAlgn="auto">
              <a:lnSpc>
                <a:spcPct val="80000"/>
              </a:lnSpc>
              <a:spcAft>
                <a:spcPts val="0"/>
              </a:spcAft>
              <a:defRPr/>
            </a:pPr>
            <a:r>
              <a:rPr lang="en-US" sz="2400" dirty="0"/>
              <a:t>No single factor alone determines</a:t>
            </a:r>
          </a:p>
          <a:p>
            <a:pPr fontAlgn="auto">
              <a:lnSpc>
                <a:spcPct val="80000"/>
              </a:lnSpc>
              <a:spcAft>
                <a:spcPts val="0"/>
              </a:spcAft>
              <a:defRPr/>
            </a:pPr>
            <a:r>
              <a:rPr lang="en-US" sz="2400" dirty="0"/>
              <a:t>Not all factors given equal weight, varies by circumstance</a:t>
            </a:r>
          </a:p>
        </p:txBody>
      </p:sp>
    </p:spTree>
    <p:extLst>
      <p:ext uri="{BB962C8B-B14F-4D97-AF65-F5344CB8AC3E}">
        <p14:creationId xmlns:p14="http://schemas.microsoft.com/office/powerpoint/2010/main" val="1560236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2654</Words>
  <Application>Microsoft Office PowerPoint</Application>
  <PresentationFormat>On-screen Show (4:3)</PresentationFormat>
  <Paragraphs>222</Paragraphs>
  <Slides>27</Slides>
  <Notes>11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Office Theme</vt:lpstr>
      <vt:lpstr>      Course Name    Professional Practices Course Code        ICT-304 Credit Hour      3(3-0) Topic  Intellectual Property Rights Level: BS    lecture # 8     </vt:lpstr>
      <vt:lpstr>PowerPoint Presentation</vt:lpstr>
      <vt:lpstr>Intellectual Property and Changing Technology </vt:lpstr>
      <vt:lpstr>PowerPoint Presentation</vt:lpstr>
      <vt:lpstr>PowerPoint Presentation</vt:lpstr>
      <vt:lpstr>Principles, Laws, and Cases</vt:lpstr>
      <vt:lpstr>Principles, Laws, and Cases</vt:lpstr>
      <vt:lpstr>Principles, Laws, and Cases</vt:lpstr>
      <vt:lpstr>Principles, Laws, and Cases</vt:lpstr>
      <vt:lpstr>Principles, Laws, and Cases</vt:lpstr>
      <vt:lpstr>Principles, Laws, and Cases</vt:lpstr>
      <vt:lpstr>Principles, Laws, and Cases</vt:lpstr>
      <vt:lpstr>Responses to Copyright Infringement</vt:lpstr>
      <vt:lpstr>Responses to Copyright Infringement</vt:lpstr>
      <vt:lpstr>Responses to Copyright Infringement</vt:lpstr>
      <vt:lpstr>Responses to Copyright Infringement</vt:lpstr>
      <vt:lpstr>Responses to Copyright Infringement</vt:lpstr>
      <vt:lpstr>Responses to Copyright Infringement</vt:lpstr>
      <vt:lpstr>Responses to Copyright Infringement</vt:lpstr>
      <vt:lpstr>Search Engines and Online Libraries</vt:lpstr>
      <vt:lpstr>Search Engines and Online Libraries</vt:lpstr>
      <vt:lpstr>Free software</vt:lpstr>
      <vt:lpstr>Free software</vt:lpstr>
      <vt:lpstr>Free software</vt:lpstr>
      <vt:lpstr>Patents for Inventions in Software</vt:lpstr>
      <vt:lpstr>Patents for Inventions in Software</vt:lpstr>
      <vt:lpstr>Patents for Inventions in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 19</dc:title>
  <dc:creator>HP</dc:creator>
  <cp:lastModifiedBy>User</cp:lastModifiedBy>
  <cp:revision>29</cp:revision>
  <dcterms:created xsi:type="dcterms:W3CDTF">2020-04-15T21:52:08Z</dcterms:created>
  <dcterms:modified xsi:type="dcterms:W3CDTF">2022-05-20T14:37:38Z</dcterms:modified>
</cp:coreProperties>
</file>