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6" r:id="rId2"/>
    <p:sldId id="257" r:id="rId3"/>
    <p:sldId id="258" r:id="rId4"/>
    <p:sldId id="28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58" autoAdjust="0"/>
  </p:normalViewPr>
  <p:slideViewPr>
    <p:cSldViewPr>
      <p:cViewPr varScale="1">
        <p:scale>
          <a:sx n="57" d="100"/>
          <a:sy n="57" d="100"/>
        </p:scale>
        <p:origin x="177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4709B-4ACB-4140-A2D7-0AD2A06866CD}" type="datetimeFigureOut">
              <a:rPr lang="en-US" smtClean="0"/>
              <a:t>5/20/2022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749180-2993-4645-837B-58228F1B4F7E}" type="slidenum">
              <a:rPr lang="en-US" smtClean="0"/>
              <a:t>‹#›</a:t>
            </a:fld>
            <a:endParaRPr lang="en-US"/>
          </a:p>
        </p:txBody>
      </p:sp>
    </p:spTree>
    <p:extLst>
      <p:ext uri="{BB962C8B-B14F-4D97-AF65-F5344CB8AC3E}">
        <p14:creationId xmlns:p14="http://schemas.microsoft.com/office/powerpoint/2010/main" val="326951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Professional Issues in Software Engineering by Frank </a:t>
            </a:r>
            <a:r>
              <a:rPr lang="en-US" sz="1200" kern="1200" dirty="0" err="1">
                <a:solidFill>
                  <a:schemeClr val="tx1"/>
                </a:solidFill>
                <a:effectLst/>
                <a:latin typeface="+mn-lt"/>
                <a:ea typeface="+mn-ea"/>
                <a:cs typeface="+mn-cs"/>
              </a:rPr>
              <a:t>Bott</a:t>
            </a:r>
            <a:r>
              <a:rPr lang="en-US" sz="1200" kern="1200" dirty="0">
                <a:solidFill>
                  <a:schemeClr val="tx1"/>
                </a:solidFill>
                <a:effectLst/>
                <a:latin typeface="+mn-lt"/>
                <a:ea typeface="+mn-ea"/>
                <a:cs typeface="+mn-cs"/>
              </a:rPr>
              <a:t>, Allison Coleman, Jack Eaton and Diane Rowland, CRC Press; 3rd Edition (2000). ISBN-10: 0748409513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Chapter</a:t>
            </a:r>
            <a:r>
              <a:rPr lang="en-US" baseline="0" dirty="0"/>
              <a:t> No 7</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Chapter Name:- The framework of employee relations law and changing management practices</a:t>
            </a:r>
            <a:endParaRPr lang="en-US" dirty="0"/>
          </a:p>
        </p:txBody>
      </p:sp>
      <p:sp>
        <p:nvSpPr>
          <p:cNvPr id="4" name="Slide Number Placeholder 3"/>
          <p:cNvSpPr>
            <a:spLocks noGrp="1"/>
          </p:cNvSpPr>
          <p:nvPr>
            <p:ph type="sldNum" sz="quarter" idx="10"/>
          </p:nvPr>
        </p:nvSpPr>
        <p:spPr/>
        <p:txBody>
          <a:bodyPr/>
          <a:lstStyle/>
          <a:p>
            <a:fld id="{4C38C8DA-AADE-4F56-A996-81E34CE17B91}" type="slidenum">
              <a:rPr lang="en-US" smtClean="0"/>
              <a:t>1</a:t>
            </a:fld>
            <a:endParaRPr lang="en-US"/>
          </a:p>
        </p:txBody>
      </p:sp>
      <p:sp>
        <p:nvSpPr>
          <p:cNvPr id="5" name="Footer Placeholder 4"/>
          <p:cNvSpPr>
            <a:spLocks noGrp="1"/>
          </p:cNvSpPr>
          <p:nvPr>
            <p:ph type="ftr" sz="quarter" idx="11"/>
          </p:nvPr>
        </p:nvSpPr>
        <p:spPr/>
        <p:txBody>
          <a:bodyPr/>
          <a:lstStyle/>
          <a:p>
            <a:r>
              <a:rPr lang="en-US"/>
              <a:t>Department of Information Technology ,Government College Women University Faisalabad</a:t>
            </a:r>
          </a:p>
        </p:txBody>
      </p:sp>
    </p:spTree>
    <p:extLst>
      <p:ext uri="{BB962C8B-B14F-4D97-AF65-F5344CB8AC3E}">
        <p14:creationId xmlns:p14="http://schemas.microsoft.com/office/powerpoint/2010/main" val="209135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Management is about control. Control necessitates effective organization of the</a:t>
            </a:r>
          </a:p>
          <a:p>
            <a:r>
              <a:rPr lang="en-US" sz="1200" b="0" i="0" u="none" strike="noStrike" kern="1200" baseline="0" dirty="0">
                <a:solidFill>
                  <a:schemeClr val="tx1"/>
                </a:solidFill>
                <a:latin typeface="+mn-lt"/>
                <a:ea typeface="+mn-ea"/>
                <a:cs typeface="+mn-cs"/>
              </a:rPr>
              <a:t>work process by the use of established procedures but also the ability to improvise by</a:t>
            </a:r>
          </a:p>
          <a:p>
            <a:r>
              <a:rPr lang="en-US" sz="1200" b="0" i="0" u="none" strike="noStrike" kern="1200" baseline="0" dirty="0">
                <a:solidFill>
                  <a:schemeClr val="tx1"/>
                </a:solidFill>
                <a:latin typeface="+mn-lt"/>
                <a:ea typeface="+mn-ea"/>
                <a:cs typeface="+mn-cs"/>
              </a:rPr>
              <a:t>gaining the co-operation of employees</a:t>
            </a:r>
          </a:p>
          <a:p>
            <a:r>
              <a:rPr lang="en-US" sz="1200" dirty="0"/>
              <a:t>The framework of employee relations law and changing management practices</a:t>
            </a:r>
          </a:p>
          <a:p>
            <a:r>
              <a:rPr lang="en-US" sz="1200" dirty="0"/>
              <a:t>Trade unions</a:t>
            </a:r>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2</a:t>
            </a:fld>
            <a:endParaRPr lang="en-US"/>
          </a:p>
        </p:txBody>
      </p:sp>
    </p:spTree>
    <p:extLst>
      <p:ext uri="{BB962C8B-B14F-4D97-AF65-F5344CB8AC3E}">
        <p14:creationId xmlns:p14="http://schemas.microsoft.com/office/powerpoint/2010/main" val="132606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On the contrary, technology industries lend themselves to the sort of flexible career that</a:t>
            </a:r>
          </a:p>
          <a:p>
            <a:r>
              <a:rPr lang="en-US" sz="1200" b="0" i="0" u="none" strike="noStrike" kern="1200" baseline="0" dirty="0">
                <a:solidFill>
                  <a:schemeClr val="tx1"/>
                </a:solidFill>
                <a:latin typeface="+mn-lt"/>
                <a:ea typeface="+mn-ea"/>
                <a:cs typeface="+mn-cs"/>
              </a:rPr>
              <a:t>many women want—in particular part-time working and career breaks. First, IT</a:t>
            </a:r>
          </a:p>
          <a:p>
            <a:r>
              <a:rPr lang="en-US" sz="1200" b="0" i="0" u="none" strike="noStrike" kern="1200" baseline="0" dirty="0">
                <a:solidFill>
                  <a:schemeClr val="tx1"/>
                </a:solidFill>
                <a:latin typeface="+mn-lt"/>
                <a:ea typeface="+mn-ea"/>
                <a:cs typeface="+mn-cs"/>
              </a:rPr>
              <a:t>achievement is not a nine-to-five job. Tasks are project-based and each project can be</a:t>
            </a:r>
          </a:p>
          <a:p>
            <a:r>
              <a:rPr lang="en-US" sz="1200" b="0" i="0" u="none" strike="noStrike" kern="1200" baseline="0" dirty="0">
                <a:solidFill>
                  <a:schemeClr val="tx1"/>
                </a:solidFill>
                <a:latin typeface="+mn-lt"/>
                <a:ea typeface="+mn-ea"/>
                <a:cs typeface="+mn-cs"/>
              </a:rPr>
              <a:t>split up into a series of discrete parcels of work that can be done in the office or outside</a:t>
            </a:r>
          </a:p>
          <a:p>
            <a:r>
              <a:rPr lang="en-US" sz="1200" b="0" i="0" u="none" strike="noStrike" kern="1200" baseline="0" dirty="0">
                <a:solidFill>
                  <a:schemeClr val="tx1"/>
                </a:solidFill>
                <a:latin typeface="+mn-lt"/>
                <a:ea typeface="+mn-ea"/>
                <a:cs typeface="+mn-cs"/>
              </a:rPr>
              <a:t>it. Secondly, IT-related jobs have the technical infrastructure to enable people to work</a:t>
            </a:r>
          </a:p>
          <a:p>
            <a:r>
              <a:rPr lang="en-US" sz="1200" b="0" i="0" u="none" strike="noStrike" kern="1200" baseline="0" dirty="0">
                <a:solidFill>
                  <a:schemeClr val="tx1"/>
                </a:solidFill>
                <a:latin typeface="+mn-lt"/>
                <a:ea typeface="+mn-ea"/>
                <a:cs typeface="+mn-cs"/>
              </a:rPr>
              <a:t>from home.</a:t>
            </a:r>
            <a:endParaRPr lang="en-US" dirty="0"/>
          </a:p>
        </p:txBody>
      </p:sp>
      <p:sp>
        <p:nvSpPr>
          <p:cNvPr id="4" name="Slide Number Placeholder 3"/>
          <p:cNvSpPr>
            <a:spLocks noGrp="1"/>
          </p:cNvSpPr>
          <p:nvPr>
            <p:ph type="sldNum" sz="quarter" idx="10"/>
          </p:nvPr>
        </p:nvSpPr>
        <p:spPr/>
        <p:txBody>
          <a:bodyPr/>
          <a:lstStyle/>
          <a:p>
            <a:fld id="{84749180-2993-4645-837B-58228F1B4F7E}" type="slidenum">
              <a:rPr lang="en-US" smtClean="0"/>
              <a:t>4</a:t>
            </a:fld>
            <a:endParaRPr lang="en-US"/>
          </a:p>
        </p:txBody>
      </p:sp>
    </p:spTree>
    <p:extLst>
      <p:ext uri="{BB962C8B-B14F-4D97-AF65-F5344CB8AC3E}">
        <p14:creationId xmlns:p14="http://schemas.microsoft.com/office/powerpoint/2010/main" val="245549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73122C-3117-4C53-8CA3-1E1968C4ABAE}"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289507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3122C-3117-4C53-8CA3-1E1968C4ABAE}"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58917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3122C-3117-4C53-8CA3-1E1968C4ABAE}"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162936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3122C-3117-4C53-8CA3-1E1968C4ABAE}"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51433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73122C-3117-4C53-8CA3-1E1968C4ABAE}"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142517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73122C-3117-4C53-8CA3-1E1968C4ABAE}"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43150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3122C-3117-4C53-8CA3-1E1968C4ABAE}"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297485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73122C-3117-4C53-8CA3-1E1968C4ABAE}"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19383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122C-3117-4C53-8CA3-1E1968C4ABAE}"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26389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3122C-3117-4C53-8CA3-1E1968C4ABAE}"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317062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3122C-3117-4C53-8CA3-1E1968C4ABAE}"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B9818-5B15-406B-8161-C9800EE5FE5D}" type="slidenum">
              <a:rPr lang="en-US" smtClean="0"/>
              <a:t>‹#›</a:t>
            </a:fld>
            <a:endParaRPr lang="en-US"/>
          </a:p>
        </p:txBody>
      </p:sp>
    </p:spTree>
    <p:extLst>
      <p:ext uri="{BB962C8B-B14F-4D97-AF65-F5344CB8AC3E}">
        <p14:creationId xmlns:p14="http://schemas.microsoft.com/office/powerpoint/2010/main" val="81845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3122C-3117-4C53-8CA3-1E1968C4ABAE}" type="datetimeFigureOut">
              <a:rPr lang="en-US" smtClean="0"/>
              <a:t>5/20/2022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9818-5B15-406B-8161-C9800EE5FE5D}" type="slidenum">
              <a:rPr lang="en-US" smtClean="0"/>
              <a:t>‹#›</a:t>
            </a:fld>
            <a:endParaRPr lang="en-US"/>
          </a:p>
        </p:txBody>
      </p:sp>
    </p:spTree>
    <p:extLst>
      <p:ext uri="{BB962C8B-B14F-4D97-AF65-F5344CB8AC3E}">
        <p14:creationId xmlns:p14="http://schemas.microsoft.com/office/powerpoint/2010/main" val="419951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116" y="533400"/>
            <a:ext cx="8681884" cy="5029200"/>
          </a:xfrm>
        </p:spPr>
        <p:txBody>
          <a:bodyPr>
            <a:noAutofit/>
          </a:bodyPr>
          <a:lstStyle/>
          <a:p>
            <a:pPr algn="l"/>
            <a:r>
              <a:rPr lang="en-US" sz="3600" dirty="0"/>
              <a:t/>
            </a:r>
            <a:br>
              <a:rPr lang="en-US" sz="3600" dirty="0"/>
            </a:br>
            <a:r>
              <a:rPr lang="en-US" sz="3600" dirty="0"/>
              <a:t/>
            </a:r>
            <a:br>
              <a:rPr lang="en-US" sz="3600" dirty="0"/>
            </a:br>
            <a:r>
              <a:rPr lang="en-US" sz="3600" dirty="0"/>
              <a:t>			</a:t>
            </a:r>
            <a:br>
              <a:rPr lang="en-US" sz="3600" dirty="0"/>
            </a:br>
            <a:r>
              <a:rPr lang="en-US" sz="3600" dirty="0"/>
              <a:t>Course Name</a:t>
            </a:r>
            <a:br>
              <a:rPr lang="en-US" sz="3600" dirty="0"/>
            </a:br>
            <a:r>
              <a:rPr lang="en-US" sz="3600" dirty="0"/>
              <a:t>			Professional Practices</a:t>
            </a:r>
            <a:br>
              <a:rPr lang="en-US" sz="3600" dirty="0"/>
            </a:br>
            <a:r>
              <a:rPr lang="en-US" sz="3600" dirty="0"/>
              <a:t>Course Code</a:t>
            </a:r>
            <a:br>
              <a:rPr lang="en-US" sz="3600" dirty="0"/>
            </a:br>
            <a:r>
              <a:rPr lang="en-US" sz="3600" dirty="0"/>
              <a:t> 			   ICT-304</a:t>
            </a:r>
            <a:br>
              <a:rPr lang="en-US" sz="3600" dirty="0"/>
            </a:br>
            <a:r>
              <a:rPr lang="en-US" sz="3600" dirty="0"/>
              <a:t>Credit Hour</a:t>
            </a:r>
            <a:br>
              <a:rPr lang="en-US" sz="3600" dirty="0"/>
            </a:br>
            <a:r>
              <a:rPr lang="en-US" sz="3600" dirty="0"/>
              <a:t>			  3(3-0)</a:t>
            </a:r>
            <a:br>
              <a:rPr lang="en-US" sz="3600" dirty="0"/>
            </a:br>
            <a:r>
              <a:rPr lang="en-US" sz="3600" dirty="0"/>
              <a:t>Topic</a:t>
            </a:r>
            <a:br>
              <a:rPr lang="en-US" sz="3600" dirty="0"/>
            </a:br>
            <a:r>
              <a:rPr lang="en-US" sz="3600" dirty="0"/>
              <a:t>	 The framework of employee relations law and changing management practices</a:t>
            </a:r>
            <a:br>
              <a:rPr lang="en-US" sz="3600" dirty="0"/>
            </a:br>
            <a:r>
              <a:rPr lang="en-US" sz="3600" dirty="0"/>
              <a:t>Level : BS</a:t>
            </a:r>
            <a:br>
              <a:rPr lang="en-US" sz="3600" dirty="0"/>
            </a:br>
            <a:r>
              <a:rPr lang="en-US" sz="3600" dirty="0"/>
              <a:t>			Lecture </a:t>
            </a:r>
            <a:r>
              <a:rPr lang="en-US" sz="3600"/>
              <a:t># 12</a:t>
            </a:r>
            <a:r>
              <a:rPr lang="en-US" sz="3600" dirty="0"/>
              <a:t/>
            </a:r>
            <a:br>
              <a:rPr lang="en-US" sz="3600" dirty="0"/>
            </a:br>
            <a:r>
              <a:rPr lang="en-US" sz="3600" dirty="0"/>
              <a:t/>
            </a:r>
            <a:br>
              <a:rPr lang="en-US" sz="3600" dirty="0"/>
            </a:br>
            <a:r>
              <a:rPr lang="en-US" sz="3600" dirty="0"/>
              <a:t/>
            </a:r>
            <a:br>
              <a:rPr lang="en-US" sz="3600" dirty="0"/>
            </a:br>
            <a:r>
              <a:rPr lang="en-US" sz="3600" dirty="0"/>
              <a:t>			</a:t>
            </a:r>
          </a:p>
        </p:txBody>
      </p:sp>
      <p:sp>
        <p:nvSpPr>
          <p:cNvPr id="4" name="Footer Placeholder 3"/>
          <p:cNvSpPr>
            <a:spLocks noGrp="1"/>
          </p:cNvSpPr>
          <p:nvPr>
            <p:ph type="ftr" sz="quarter" idx="11"/>
          </p:nvPr>
        </p:nvSpPr>
        <p:spPr>
          <a:xfrm>
            <a:off x="762000" y="5715000"/>
            <a:ext cx="7848600" cy="517525"/>
          </a:xfrm>
        </p:spPr>
        <p:txBody>
          <a:bodyPr/>
          <a:lstStyle/>
          <a:p>
            <a:r>
              <a:rPr lang="en-US" sz="1600" dirty="0">
                <a:solidFill>
                  <a:schemeClr val="tx1"/>
                </a:solidFill>
              </a:rPr>
              <a:t>Department of Information Technology ,Government College Women University Faisalabad</a:t>
            </a:r>
          </a:p>
        </p:txBody>
      </p:sp>
      <p:pic>
        <p:nvPicPr>
          <p:cNvPr id="5" name="Picture 4" descr="GCWUF NEW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3684" y="359664"/>
            <a:ext cx="766916" cy="762000"/>
          </a:xfrm>
          <a:prstGeom prst="rect">
            <a:avLst/>
          </a:prstGeom>
          <a:noFill/>
          <a:ln>
            <a:noFill/>
          </a:ln>
        </p:spPr>
      </p:pic>
    </p:spTree>
    <p:extLst>
      <p:ext uri="{BB962C8B-B14F-4D97-AF65-F5344CB8AC3E}">
        <p14:creationId xmlns:p14="http://schemas.microsoft.com/office/powerpoint/2010/main" val="153240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609600"/>
            <a:ext cx="5029200" cy="5059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981200" y="609600"/>
            <a:ext cx="5562600" cy="505908"/>
          </a:xfrm>
          <a:prstGeom prst="rect">
            <a:avLst/>
          </a:prstGeom>
        </p:spPr>
        <p:txBody>
          <a:bodyPr vert="horz" wrap="square" lIns="0" tIns="13335" rIns="0" bIns="0" rtlCol="0">
            <a:spAutoFit/>
          </a:bodyPr>
          <a:lstStyle/>
          <a:p>
            <a:pPr marL="12700">
              <a:lnSpc>
                <a:spcPct val="100000"/>
              </a:lnSpc>
              <a:spcBef>
                <a:spcPts val="105"/>
              </a:spcBef>
            </a:pPr>
            <a:r>
              <a:rPr lang="en-US" sz="3200" b="0" dirty="0">
                <a:latin typeface="Times New Roman"/>
                <a:cs typeface="Times New Roman"/>
              </a:rPr>
              <a:t>What is Employee Relation?</a:t>
            </a:r>
            <a:endParaRPr sz="3200" dirty="0">
              <a:latin typeface="Times New Roman"/>
              <a:cs typeface="Times New Roman"/>
            </a:endParaRPr>
          </a:p>
        </p:txBody>
      </p:sp>
      <p:sp>
        <p:nvSpPr>
          <p:cNvPr id="3" name="object 3"/>
          <p:cNvSpPr txBox="1"/>
          <p:nvPr/>
        </p:nvSpPr>
        <p:spPr>
          <a:xfrm>
            <a:off x="1066800" y="1371600"/>
            <a:ext cx="7162800" cy="1508875"/>
          </a:xfrm>
          <a:prstGeom prst="rect">
            <a:avLst/>
          </a:prstGeom>
        </p:spPr>
        <p:txBody>
          <a:bodyPr vert="horz" wrap="square" lIns="0" tIns="45720" rIns="0" bIns="0" rtlCol="0">
            <a:spAutoFit/>
          </a:bodyPr>
          <a:lstStyle/>
          <a:p>
            <a:pPr marL="12700" marR="207645" algn="just">
              <a:lnSpc>
                <a:spcPct val="150000"/>
              </a:lnSpc>
              <a:spcBef>
                <a:spcPts val="360"/>
              </a:spcBef>
            </a:pPr>
            <a:r>
              <a:rPr lang="en-US" sz="2200" spc="-5" dirty="0">
                <a:latin typeface="Times New Roman"/>
                <a:cs typeface="Times New Roman"/>
              </a:rPr>
              <a:t>Employee relations refers to the interrelationships, both formal and informal between managers and those whom they manage.</a:t>
            </a:r>
            <a:endParaRPr sz="2200" dirty="0">
              <a:latin typeface="Times New Roman"/>
              <a:cs typeface="Times New Roman"/>
            </a:endParaRPr>
          </a:p>
        </p:txBody>
      </p:sp>
    </p:spTree>
    <p:extLst>
      <p:ext uri="{BB962C8B-B14F-4D97-AF65-F5344CB8AC3E}">
        <p14:creationId xmlns:p14="http://schemas.microsoft.com/office/powerpoint/2010/main" val="426607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739743"/>
            <a:ext cx="2286000" cy="6318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2667000" y="739743"/>
            <a:ext cx="3124200" cy="505908"/>
          </a:xfrm>
          <a:prstGeom prst="rect">
            <a:avLst/>
          </a:prstGeom>
        </p:spPr>
        <p:txBody>
          <a:bodyPr vert="horz" wrap="square" lIns="0" tIns="13335" rIns="0" bIns="0" rtlCol="0">
            <a:spAutoFit/>
          </a:bodyPr>
          <a:lstStyle/>
          <a:p>
            <a:pPr marL="12700">
              <a:lnSpc>
                <a:spcPct val="100000"/>
              </a:lnSpc>
              <a:spcBef>
                <a:spcPts val="105"/>
              </a:spcBef>
            </a:pPr>
            <a:r>
              <a:rPr lang="en-US" sz="3200" dirty="0"/>
              <a:t>Trade unions</a:t>
            </a:r>
            <a:endParaRPr sz="3200" dirty="0">
              <a:latin typeface="Times New Roman"/>
              <a:cs typeface="Times New Roman"/>
            </a:endParaRPr>
          </a:p>
        </p:txBody>
      </p:sp>
      <p:sp>
        <p:nvSpPr>
          <p:cNvPr id="4" name="Rectangle 3"/>
          <p:cNvSpPr/>
          <p:nvPr/>
        </p:nvSpPr>
        <p:spPr>
          <a:xfrm>
            <a:off x="1371600" y="1981200"/>
            <a:ext cx="6705600" cy="3359061"/>
          </a:xfrm>
          <a:prstGeom prst="rect">
            <a:avLst/>
          </a:prstGeom>
        </p:spPr>
        <p:txBody>
          <a:bodyPr wrap="square">
            <a:spAutoFit/>
          </a:bodyPr>
          <a:lstStyle/>
          <a:p>
            <a:pPr algn="just">
              <a:lnSpc>
                <a:spcPct val="150000"/>
              </a:lnSpc>
            </a:pPr>
            <a:r>
              <a:rPr lang="en-US" sz="2400" dirty="0"/>
              <a:t>In many industries and services, employers have recognized trade unions for collective bargaining purposes. Collective bargaining is a peculiar phrase to describe regulation of aspects of the work process by management jointly with unions representing collectivities or groups of employees</a:t>
            </a:r>
          </a:p>
        </p:txBody>
      </p:sp>
    </p:spTree>
    <p:extLst>
      <p:ext uri="{BB962C8B-B14F-4D97-AF65-F5344CB8AC3E}">
        <p14:creationId xmlns:p14="http://schemas.microsoft.com/office/powerpoint/2010/main" val="94487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33400"/>
            <a:ext cx="8229600" cy="8842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Equal pay and </a:t>
            </a:r>
            <a:r>
              <a:rPr lang="en-US" dirty="0" smtClean="0"/>
              <a:t>Gender Discrimination</a:t>
            </a:r>
            <a:endParaRPr lang="en-US" dirty="0"/>
          </a:p>
        </p:txBody>
      </p:sp>
      <p:sp>
        <p:nvSpPr>
          <p:cNvPr id="4" name="Rectangle 3"/>
          <p:cNvSpPr/>
          <p:nvPr/>
        </p:nvSpPr>
        <p:spPr>
          <a:xfrm>
            <a:off x="1075944" y="1981200"/>
            <a:ext cx="6858000" cy="3359061"/>
          </a:xfrm>
          <a:prstGeom prst="rect">
            <a:avLst/>
          </a:prstGeom>
        </p:spPr>
        <p:txBody>
          <a:bodyPr wrap="square">
            <a:spAutoFit/>
          </a:bodyPr>
          <a:lstStyle/>
          <a:p>
            <a:pPr algn="just">
              <a:lnSpc>
                <a:spcPct val="150000"/>
              </a:lnSpc>
            </a:pPr>
            <a:r>
              <a:rPr lang="en-US" sz="2400" dirty="0"/>
              <a:t>It was under European Community law that the UK was obliged to amend equal pay legislation to equal pay for work of equal value and then to legislate on effective means of enforcement. Nevertheless, the gender wage gap for all occupations remains one of the widest in the European Union.</a:t>
            </a:r>
          </a:p>
        </p:txBody>
      </p:sp>
    </p:spTree>
    <p:extLst>
      <p:ext uri="{BB962C8B-B14F-4D97-AF65-F5344CB8AC3E}">
        <p14:creationId xmlns:p14="http://schemas.microsoft.com/office/powerpoint/2010/main" val="187128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TotalTime>
  <Words>383</Words>
  <Application>Microsoft Office PowerPoint</Application>
  <PresentationFormat>On-screen Show (4:3)</PresentationFormat>
  <Paragraphs>26</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      Course Name    Professional Practices Course Code        ICT-304 Credit Hour      3(3-0) Topic   The framework of employee relations law and changing management practices Level : BS    Lecture # 12      </vt:lpstr>
      <vt:lpstr>What is Employee Relation?</vt:lpstr>
      <vt:lpstr>Trade unions</vt:lpstr>
      <vt:lpstr>Equal pay and Gender Discrimination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19</dc:title>
  <dc:creator>HP</dc:creator>
  <cp:lastModifiedBy>User</cp:lastModifiedBy>
  <cp:revision>32</cp:revision>
  <dcterms:created xsi:type="dcterms:W3CDTF">2020-04-15T21:52:08Z</dcterms:created>
  <dcterms:modified xsi:type="dcterms:W3CDTF">2022-05-20T14:39:33Z</dcterms:modified>
</cp:coreProperties>
</file>