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Libre Baskerville" charset="1" panose="02000000000000000000"/>
      <p:regular r:id="rId23"/>
    </p:embeddedFont>
    <p:embeddedFont>
      <p:font typeface="Raleway" charset="1" panose="020B0503030101060003"/>
      <p:regular r:id="rId24"/>
    </p:embeddedFont>
    <p:embeddedFont>
      <p:font typeface="Raleway Bold" charset="1" panose="020B0803030101060003"/>
      <p:regular r:id="rId25"/>
    </p:embeddedFont>
    <p:embeddedFont>
      <p:font typeface="Prata" charset="1" panose="000005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628377" y="2534310"/>
            <a:ext cx="15864654" cy="4249443"/>
          </a:xfrm>
          <a:prstGeom prst="rect">
            <a:avLst/>
          </a:prstGeom>
        </p:spPr>
        <p:txBody>
          <a:bodyPr anchor="t" rtlCol="false" tIns="0" lIns="0" bIns="0" rIns="0">
            <a:spAutoFit/>
          </a:bodyPr>
          <a:lstStyle/>
          <a:p>
            <a:pPr algn="l">
              <a:lnSpc>
                <a:spcPts val="8300"/>
              </a:lnSpc>
            </a:pPr>
            <a:r>
              <a:rPr lang="en-US" sz="8300">
                <a:solidFill>
                  <a:srgbClr val="000000"/>
                </a:solidFill>
                <a:latin typeface="Libre Baskerville"/>
                <a:ea typeface="Libre Baskerville"/>
                <a:cs typeface="Libre Baskerville"/>
                <a:sym typeface="Libre Baskerville"/>
              </a:rPr>
              <a:t>IBM Cloud IAM: Secure Access Control for Cloud Object Storage (COS)</a:t>
            </a:r>
          </a:p>
          <a:p>
            <a:pPr algn="l">
              <a:lnSpc>
                <a:spcPts val="8300"/>
              </a:lnSpc>
            </a:pPr>
          </a:p>
        </p:txBody>
      </p:sp>
      <p:grpSp>
        <p:nvGrpSpPr>
          <p:cNvPr name="Group 3" id="3"/>
          <p:cNvGrpSpPr/>
          <p:nvPr/>
        </p:nvGrpSpPr>
        <p:grpSpPr>
          <a:xfrm rot="0">
            <a:off x="16740784" y="0"/>
            <a:ext cx="1547216" cy="10846420"/>
            <a:chOff x="0" y="0"/>
            <a:chExt cx="523379" cy="3669036"/>
          </a:xfrm>
        </p:grpSpPr>
        <p:sp>
          <p:nvSpPr>
            <p:cNvPr name="Freeform 4" id="4"/>
            <p:cNvSpPr/>
            <p:nvPr/>
          </p:nvSpPr>
          <p:spPr>
            <a:xfrm flipH="false" flipV="false" rot="0">
              <a:off x="0" y="0"/>
              <a:ext cx="523379" cy="3669036"/>
            </a:xfrm>
            <a:custGeom>
              <a:avLst/>
              <a:gdLst/>
              <a:ahLst/>
              <a:cxnLst/>
              <a:rect r="r" b="b" t="t" l="l"/>
              <a:pathLst>
                <a:path h="3669036" w="523379">
                  <a:moveTo>
                    <a:pt x="0" y="0"/>
                  </a:moveTo>
                  <a:lnTo>
                    <a:pt x="523379" y="0"/>
                  </a:lnTo>
                  <a:lnTo>
                    <a:pt x="523379" y="3669036"/>
                  </a:lnTo>
                  <a:lnTo>
                    <a:pt x="0" y="3669036"/>
                  </a:lnTo>
                  <a:close/>
                </a:path>
              </a:pathLst>
            </a:custGeom>
            <a:solidFill>
              <a:srgbClr val="E6CCB2"/>
            </a:solidFill>
          </p:spPr>
        </p:sp>
      </p:grpSp>
      <p:sp>
        <p:nvSpPr>
          <p:cNvPr name="TextBox 5" id="5"/>
          <p:cNvSpPr txBox="true"/>
          <p:nvPr/>
        </p:nvSpPr>
        <p:spPr>
          <a:xfrm rot="0">
            <a:off x="628377" y="8923453"/>
            <a:ext cx="5913783" cy="504825"/>
          </a:xfrm>
          <a:prstGeom prst="rect">
            <a:avLst/>
          </a:prstGeom>
        </p:spPr>
        <p:txBody>
          <a:bodyPr anchor="t" rtlCol="false" tIns="0" lIns="0" bIns="0" rIns="0">
            <a:spAutoFit/>
          </a:bodyPr>
          <a:lstStyle/>
          <a:p>
            <a:pPr algn="l">
              <a:lnSpc>
                <a:spcPts val="4199"/>
              </a:lnSpc>
            </a:pPr>
            <a:r>
              <a:rPr lang="en-US" sz="2999">
                <a:solidFill>
                  <a:srgbClr val="000000"/>
                </a:solidFill>
                <a:latin typeface="Raleway"/>
                <a:ea typeface="Raleway"/>
                <a:cs typeface="Raleway"/>
                <a:sym typeface="Raleway"/>
              </a:rPr>
              <a:t>Fatima Anab</a:t>
            </a:r>
          </a:p>
        </p:txBody>
      </p:sp>
      <p:sp>
        <p:nvSpPr>
          <p:cNvPr name="TextBox 6" id="6"/>
          <p:cNvSpPr txBox="true"/>
          <p:nvPr/>
        </p:nvSpPr>
        <p:spPr>
          <a:xfrm rot="0">
            <a:off x="628377" y="8186852"/>
            <a:ext cx="5913783" cy="788036"/>
          </a:xfrm>
          <a:prstGeom prst="rect">
            <a:avLst/>
          </a:prstGeom>
        </p:spPr>
        <p:txBody>
          <a:bodyPr anchor="t" rtlCol="false" tIns="0" lIns="0" bIns="0" rIns="0">
            <a:spAutoFit/>
          </a:bodyPr>
          <a:lstStyle/>
          <a:p>
            <a:pPr algn="l">
              <a:lnSpc>
                <a:spcPts val="6439"/>
              </a:lnSpc>
            </a:pPr>
            <a:r>
              <a:rPr lang="en-US" sz="4599">
                <a:solidFill>
                  <a:srgbClr val="000000"/>
                </a:solidFill>
                <a:latin typeface="Raleway"/>
                <a:ea typeface="Raleway"/>
                <a:cs typeface="Raleway"/>
                <a:sym typeface="Raleway"/>
              </a:rPr>
              <a:t>Presented By-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Freeform 2" id="2"/>
          <p:cNvSpPr/>
          <p:nvPr/>
        </p:nvSpPr>
        <p:spPr>
          <a:xfrm flipH="false" flipV="false" rot="0">
            <a:off x="1850238" y="1435965"/>
            <a:ext cx="14587524" cy="7415071"/>
          </a:xfrm>
          <a:custGeom>
            <a:avLst/>
            <a:gdLst/>
            <a:ahLst/>
            <a:cxnLst/>
            <a:rect r="r" b="b" t="t" l="l"/>
            <a:pathLst>
              <a:path h="7415071" w="14587524">
                <a:moveTo>
                  <a:pt x="0" y="0"/>
                </a:moveTo>
                <a:lnTo>
                  <a:pt x="14587524" y="0"/>
                </a:lnTo>
                <a:lnTo>
                  <a:pt x="14587524" y="7415070"/>
                </a:lnTo>
                <a:lnTo>
                  <a:pt x="0" y="7415070"/>
                </a:lnTo>
                <a:lnTo>
                  <a:pt x="0" y="0"/>
                </a:lnTo>
                <a:close/>
              </a:path>
            </a:pathLst>
          </a:custGeom>
          <a:blipFill>
            <a:blip r:embed="rId2"/>
            <a:stretch>
              <a:fillRect l="-7667" t="-5052" r="-7942" b="-1274"/>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3419839"/>
            <a:ext cx="11317071" cy="3114312"/>
          </a:xfrm>
          <a:prstGeom prst="rect">
            <a:avLst/>
          </a:prstGeom>
        </p:spPr>
        <p:txBody>
          <a:bodyPr anchor="t" rtlCol="false" tIns="0" lIns="0" bIns="0" rIns="0">
            <a:spAutoFit/>
          </a:bodyPr>
          <a:lstStyle/>
          <a:p>
            <a:pPr algn="l" marL="842323" indent="-421161" lvl="1">
              <a:lnSpc>
                <a:spcPts val="6242"/>
              </a:lnSpc>
              <a:buFont typeface="Arial"/>
              <a:buChar char="•"/>
            </a:pPr>
            <a:r>
              <a:rPr lang="en-US" sz="3901">
                <a:solidFill>
                  <a:srgbClr val="000000"/>
                </a:solidFill>
                <a:latin typeface="Raleway"/>
                <a:ea typeface="Raleway"/>
                <a:cs typeface="Raleway"/>
                <a:sym typeface="Raleway"/>
              </a:rPr>
              <a:t>Viewer: Read-only access</a:t>
            </a:r>
          </a:p>
          <a:p>
            <a:pPr algn="l" marL="842323" indent="-421161" lvl="1">
              <a:lnSpc>
                <a:spcPts val="6242"/>
              </a:lnSpc>
              <a:buFont typeface="Arial"/>
              <a:buChar char="•"/>
            </a:pPr>
            <a:r>
              <a:rPr lang="en-US" sz="3901">
                <a:solidFill>
                  <a:srgbClr val="000000"/>
                </a:solidFill>
                <a:latin typeface="Raleway"/>
                <a:ea typeface="Raleway"/>
                <a:cs typeface="Raleway"/>
                <a:sym typeface="Raleway"/>
              </a:rPr>
              <a:t>Editor: Read &amp; write access</a:t>
            </a:r>
          </a:p>
          <a:p>
            <a:pPr algn="l" marL="842323" indent="-421161" lvl="1">
              <a:lnSpc>
                <a:spcPts val="6242"/>
              </a:lnSpc>
              <a:buFont typeface="Arial"/>
              <a:buChar char="•"/>
            </a:pPr>
            <a:r>
              <a:rPr lang="en-US" sz="3901">
                <a:solidFill>
                  <a:srgbClr val="000000"/>
                </a:solidFill>
                <a:latin typeface="Raleway"/>
                <a:ea typeface="Raleway"/>
                <a:cs typeface="Raleway"/>
                <a:sym typeface="Raleway"/>
              </a:rPr>
              <a:t>Administrator: Full access + user management</a:t>
            </a:r>
          </a:p>
          <a:p>
            <a:pPr algn="l" marL="842323" indent="-421161" lvl="1">
              <a:lnSpc>
                <a:spcPts val="6242"/>
              </a:lnSpc>
              <a:buFont typeface="Arial"/>
              <a:buChar char="•"/>
            </a:pPr>
            <a:r>
              <a:rPr lang="en-US" sz="3901">
                <a:solidFill>
                  <a:srgbClr val="000000"/>
                </a:solidFill>
                <a:latin typeface="Raleway"/>
                <a:ea typeface="Raleway"/>
                <a:cs typeface="Raleway"/>
                <a:sym typeface="Raleway"/>
              </a:rPr>
              <a:t>Manager: Control IAM for specific service</a:t>
            </a:r>
          </a:p>
        </p:txBody>
      </p:sp>
      <p:sp>
        <p:nvSpPr>
          <p:cNvPr name="TextBox 3" id="3"/>
          <p:cNvSpPr txBox="true"/>
          <p:nvPr/>
        </p:nvSpPr>
        <p:spPr>
          <a:xfrm rot="0">
            <a:off x="6848683" y="437424"/>
            <a:ext cx="4590635" cy="1549054"/>
          </a:xfrm>
          <a:prstGeom prst="rect">
            <a:avLst/>
          </a:prstGeom>
        </p:spPr>
        <p:txBody>
          <a:bodyPr anchor="t" rtlCol="false" tIns="0" lIns="0" bIns="0" rIns="0">
            <a:spAutoFit/>
          </a:bodyPr>
          <a:lstStyle/>
          <a:p>
            <a:pPr algn="ctr">
              <a:lnSpc>
                <a:spcPts val="13018"/>
              </a:lnSpc>
              <a:spcBef>
                <a:spcPct val="0"/>
              </a:spcBef>
            </a:pPr>
            <a:r>
              <a:rPr lang="en-US" b="true" sz="8136">
                <a:solidFill>
                  <a:srgbClr val="000000"/>
                </a:solidFill>
                <a:latin typeface="Raleway Bold"/>
                <a:ea typeface="Raleway Bold"/>
                <a:cs typeface="Raleway Bold"/>
                <a:sym typeface="Raleway Bold"/>
              </a:rPr>
              <a:t>IAM roles</a:t>
            </a:r>
          </a:p>
        </p:txBody>
      </p:sp>
      <p:grpSp>
        <p:nvGrpSpPr>
          <p:cNvPr name="Group 4" id="4"/>
          <p:cNvGrpSpPr/>
          <p:nvPr/>
        </p:nvGrpSpPr>
        <p:grpSpPr>
          <a:xfrm rot="0">
            <a:off x="16740784" y="0"/>
            <a:ext cx="1547216" cy="10287000"/>
            <a:chOff x="0" y="0"/>
            <a:chExt cx="523379" cy="3479800"/>
          </a:xfrm>
        </p:grpSpPr>
        <p:sp>
          <p:nvSpPr>
            <p:cNvPr name="Freeform 5" id="5"/>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Freeform 2" id="2"/>
          <p:cNvSpPr/>
          <p:nvPr/>
        </p:nvSpPr>
        <p:spPr>
          <a:xfrm flipH="false" flipV="false" rot="0">
            <a:off x="2473659" y="1702730"/>
            <a:ext cx="13340682" cy="6329813"/>
          </a:xfrm>
          <a:custGeom>
            <a:avLst/>
            <a:gdLst/>
            <a:ahLst/>
            <a:cxnLst/>
            <a:rect r="r" b="b" t="t" l="l"/>
            <a:pathLst>
              <a:path h="6329813" w="13340682">
                <a:moveTo>
                  <a:pt x="0" y="0"/>
                </a:moveTo>
                <a:lnTo>
                  <a:pt x="13340682" y="0"/>
                </a:lnTo>
                <a:lnTo>
                  <a:pt x="13340682" y="6329813"/>
                </a:lnTo>
                <a:lnTo>
                  <a:pt x="0" y="6329813"/>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Freeform 2" id="2"/>
          <p:cNvSpPr/>
          <p:nvPr/>
        </p:nvSpPr>
        <p:spPr>
          <a:xfrm flipH="false" flipV="false" rot="0">
            <a:off x="2445017" y="3870890"/>
            <a:ext cx="12645326" cy="5869019"/>
          </a:xfrm>
          <a:custGeom>
            <a:avLst/>
            <a:gdLst/>
            <a:ahLst/>
            <a:cxnLst/>
            <a:rect r="r" b="b" t="t" l="l"/>
            <a:pathLst>
              <a:path h="5869019" w="12645326">
                <a:moveTo>
                  <a:pt x="0" y="0"/>
                </a:moveTo>
                <a:lnTo>
                  <a:pt x="12645325" y="0"/>
                </a:lnTo>
                <a:lnTo>
                  <a:pt x="12645325" y="5869019"/>
                </a:lnTo>
                <a:lnTo>
                  <a:pt x="0" y="5869019"/>
                </a:lnTo>
                <a:lnTo>
                  <a:pt x="0" y="0"/>
                </a:lnTo>
                <a:close/>
              </a:path>
            </a:pathLst>
          </a:custGeom>
          <a:blipFill>
            <a:blip r:embed="rId2"/>
            <a:stretch>
              <a:fillRect l="0" t="0" r="0" b="0"/>
            </a:stretch>
          </a:blipFill>
        </p:spPr>
      </p:sp>
      <p:sp>
        <p:nvSpPr>
          <p:cNvPr name="TextBox 3" id="3"/>
          <p:cNvSpPr txBox="true"/>
          <p:nvPr/>
        </p:nvSpPr>
        <p:spPr>
          <a:xfrm rot="0">
            <a:off x="6200849" y="282700"/>
            <a:ext cx="5886301" cy="1234824"/>
          </a:xfrm>
          <a:prstGeom prst="rect">
            <a:avLst/>
          </a:prstGeom>
        </p:spPr>
        <p:txBody>
          <a:bodyPr anchor="t" rtlCol="false" tIns="0" lIns="0" bIns="0" rIns="0">
            <a:spAutoFit/>
          </a:bodyPr>
          <a:lstStyle/>
          <a:p>
            <a:pPr algn="ctr">
              <a:lnSpc>
                <a:spcPts val="10307"/>
              </a:lnSpc>
              <a:spcBef>
                <a:spcPct val="0"/>
              </a:spcBef>
            </a:pPr>
            <a:r>
              <a:rPr lang="en-US" b="true" sz="6442">
                <a:solidFill>
                  <a:srgbClr val="000000"/>
                </a:solidFill>
                <a:latin typeface="Raleway Bold"/>
                <a:ea typeface="Raleway Bold"/>
                <a:cs typeface="Raleway Bold"/>
                <a:sym typeface="Raleway Bold"/>
              </a:rPr>
              <a:t>Creating a COS</a:t>
            </a:r>
          </a:p>
        </p:txBody>
      </p:sp>
      <p:sp>
        <p:nvSpPr>
          <p:cNvPr name="TextBox 4" id="4"/>
          <p:cNvSpPr txBox="true"/>
          <p:nvPr/>
        </p:nvSpPr>
        <p:spPr>
          <a:xfrm rot="0">
            <a:off x="658213" y="1839294"/>
            <a:ext cx="16971574" cy="1353020"/>
          </a:xfrm>
          <a:prstGeom prst="rect">
            <a:avLst/>
          </a:prstGeom>
        </p:spPr>
        <p:txBody>
          <a:bodyPr anchor="t" rtlCol="false" tIns="0" lIns="0" bIns="0" rIns="0">
            <a:spAutoFit/>
          </a:bodyPr>
          <a:lstStyle/>
          <a:p>
            <a:pPr algn="l" marL="731847" indent="-365924" lvl="1">
              <a:lnSpc>
                <a:spcPts val="5423"/>
              </a:lnSpc>
              <a:buFont typeface="Arial"/>
              <a:buChar char="•"/>
            </a:pPr>
            <a:r>
              <a:rPr lang="en-US" sz="3389">
                <a:solidFill>
                  <a:srgbClr val="000000"/>
                </a:solidFill>
                <a:latin typeface="Raleway"/>
                <a:ea typeface="Raleway"/>
                <a:cs typeface="Raleway"/>
                <a:sym typeface="Raleway"/>
              </a:rPr>
              <a:t>We created a Cloud Object Storage (COS) instance from the IBM Cloud console.</a:t>
            </a:r>
          </a:p>
          <a:p>
            <a:pPr algn="l" marL="731847" indent="-365924" lvl="1">
              <a:lnSpc>
                <a:spcPts val="5423"/>
              </a:lnSpc>
              <a:buFont typeface="Arial"/>
              <a:buChar char="•"/>
            </a:pPr>
            <a:r>
              <a:rPr lang="en-US" sz="3389">
                <a:solidFill>
                  <a:srgbClr val="000000"/>
                </a:solidFill>
                <a:latin typeface="Raleway"/>
                <a:ea typeface="Raleway"/>
                <a:cs typeface="Raleway"/>
                <a:sym typeface="Raleway"/>
              </a:rPr>
              <a:t>After successful creation, the COS instance is now visible in the Resource List.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Freeform 2" id="2"/>
          <p:cNvSpPr/>
          <p:nvPr/>
        </p:nvSpPr>
        <p:spPr>
          <a:xfrm flipH="false" flipV="false" rot="0">
            <a:off x="2073539" y="3400628"/>
            <a:ext cx="14140922" cy="6562811"/>
          </a:xfrm>
          <a:custGeom>
            <a:avLst/>
            <a:gdLst/>
            <a:ahLst/>
            <a:cxnLst/>
            <a:rect r="r" b="b" t="t" l="l"/>
            <a:pathLst>
              <a:path h="6562811" w="14140922">
                <a:moveTo>
                  <a:pt x="0" y="0"/>
                </a:moveTo>
                <a:lnTo>
                  <a:pt x="14140922" y="0"/>
                </a:lnTo>
                <a:lnTo>
                  <a:pt x="14140922" y="6562811"/>
                </a:lnTo>
                <a:lnTo>
                  <a:pt x="0" y="6562811"/>
                </a:lnTo>
                <a:lnTo>
                  <a:pt x="0" y="0"/>
                </a:lnTo>
                <a:close/>
              </a:path>
            </a:pathLst>
          </a:custGeom>
          <a:blipFill>
            <a:blip r:embed="rId2"/>
            <a:stretch>
              <a:fillRect l="0" t="0" r="0" b="0"/>
            </a:stretch>
          </a:blipFill>
        </p:spPr>
      </p:sp>
      <p:sp>
        <p:nvSpPr>
          <p:cNvPr name="TextBox 3" id="3"/>
          <p:cNvSpPr txBox="true"/>
          <p:nvPr/>
        </p:nvSpPr>
        <p:spPr>
          <a:xfrm rot="0">
            <a:off x="5953679" y="8195"/>
            <a:ext cx="5936159" cy="1234824"/>
          </a:xfrm>
          <a:prstGeom prst="rect">
            <a:avLst/>
          </a:prstGeom>
        </p:spPr>
        <p:txBody>
          <a:bodyPr anchor="t" rtlCol="false" tIns="0" lIns="0" bIns="0" rIns="0">
            <a:spAutoFit/>
          </a:bodyPr>
          <a:lstStyle/>
          <a:p>
            <a:pPr algn="ctr">
              <a:lnSpc>
                <a:spcPts val="10307"/>
              </a:lnSpc>
              <a:spcBef>
                <a:spcPct val="0"/>
              </a:spcBef>
            </a:pPr>
            <a:r>
              <a:rPr lang="en-US" b="true" sz="6442">
                <a:solidFill>
                  <a:srgbClr val="000000"/>
                </a:solidFill>
                <a:latin typeface="Raleway Bold"/>
                <a:ea typeface="Raleway Bold"/>
                <a:cs typeface="Raleway Bold"/>
                <a:sym typeface="Raleway Bold"/>
              </a:rPr>
              <a:t>Buckets in COS</a:t>
            </a:r>
          </a:p>
        </p:txBody>
      </p:sp>
      <p:sp>
        <p:nvSpPr>
          <p:cNvPr name="TextBox 4" id="4"/>
          <p:cNvSpPr txBox="true"/>
          <p:nvPr/>
        </p:nvSpPr>
        <p:spPr>
          <a:xfrm rot="0">
            <a:off x="1028700" y="1341976"/>
            <a:ext cx="17259300" cy="1249288"/>
          </a:xfrm>
          <a:prstGeom prst="rect">
            <a:avLst/>
          </a:prstGeom>
        </p:spPr>
        <p:txBody>
          <a:bodyPr anchor="t" rtlCol="false" tIns="0" lIns="0" bIns="0" rIns="0">
            <a:spAutoFit/>
          </a:bodyPr>
          <a:lstStyle/>
          <a:p>
            <a:pPr algn="l" marL="681751" indent="-340876" lvl="1">
              <a:lnSpc>
                <a:spcPts val="5052"/>
              </a:lnSpc>
              <a:buFont typeface="Arial"/>
              <a:buChar char="•"/>
            </a:pPr>
            <a:r>
              <a:rPr lang="en-US" sz="3157">
                <a:solidFill>
                  <a:srgbClr val="000000"/>
                </a:solidFill>
                <a:latin typeface="Raleway"/>
                <a:ea typeface="Raleway"/>
                <a:cs typeface="Raleway"/>
                <a:sym typeface="Raleway"/>
              </a:rPr>
              <a:t>Buckets in Cloud Object Storage (COS) are containers used to organize, store, and manage objects (files) within a COS instance.</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0" y="391380"/>
            <a:ext cx="16874112" cy="2406396"/>
          </a:xfrm>
          <a:prstGeom prst="rect">
            <a:avLst/>
          </a:prstGeom>
        </p:spPr>
        <p:txBody>
          <a:bodyPr anchor="t" rtlCol="false" tIns="0" lIns="0" bIns="0" rIns="0">
            <a:spAutoFit/>
          </a:bodyPr>
          <a:lstStyle/>
          <a:p>
            <a:pPr algn="ctr">
              <a:lnSpc>
                <a:spcPts val="9791"/>
              </a:lnSpc>
              <a:spcBef>
                <a:spcPct val="0"/>
              </a:spcBef>
            </a:pPr>
            <a:r>
              <a:rPr lang="en-US" b="true" sz="6119">
                <a:solidFill>
                  <a:srgbClr val="000000"/>
                </a:solidFill>
                <a:latin typeface="Raleway Bold"/>
                <a:ea typeface="Raleway Bold"/>
                <a:cs typeface="Raleway Bold"/>
                <a:sym typeface="Raleway Bold"/>
              </a:rPr>
              <a:t>Testing IAM Roles: Viewer, Writer, Administrator</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5" id="5"/>
          <p:cNvSpPr txBox="true"/>
          <p:nvPr/>
        </p:nvSpPr>
        <p:spPr>
          <a:xfrm rot="0">
            <a:off x="374745" y="3601721"/>
            <a:ext cx="15779091" cy="4693577"/>
          </a:xfrm>
          <a:prstGeom prst="rect">
            <a:avLst/>
          </a:prstGeom>
        </p:spPr>
        <p:txBody>
          <a:bodyPr anchor="t" rtlCol="false" tIns="0" lIns="0" bIns="0" rIns="0">
            <a:spAutoFit/>
          </a:bodyPr>
          <a:lstStyle/>
          <a:p>
            <a:pPr algn="l" marL="845829" indent="-422915" lvl="1">
              <a:lnSpc>
                <a:spcPts val="6268"/>
              </a:lnSpc>
              <a:buFont typeface="Arial"/>
              <a:buChar char="•"/>
            </a:pPr>
            <a:r>
              <a:rPr lang="en-US" b="true" sz="3917">
                <a:solidFill>
                  <a:srgbClr val="000000"/>
                </a:solidFill>
                <a:latin typeface="Raleway Bold"/>
                <a:ea typeface="Raleway Bold"/>
                <a:cs typeface="Raleway Bold"/>
                <a:sym typeface="Raleway Bold"/>
              </a:rPr>
              <a:t>Viewer</a:t>
            </a:r>
            <a:r>
              <a:rPr lang="en-US" sz="3917">
                <a:solidFill>
                  <a:srgbClr val="000000"/>
                </a:solidFill>
                <a:latin typeface="Raleway"/>
                <a:ea typeface="Raleway"/>
                <a:cs typeface="Raleway"/>
                <a:sym typeface="Raleway"/>
              </a:rPr>
              <a:t> </a:t>
            </a:r>
            <a:r>
              <a:rPr lang="en-US" sz="3917">
                <a:solidFill>
                  <a:srgbClr val="000000"/>
                </a:solidFill>
                <a:latin typeface="Raleway"/>
                <a:ea typeface="Raleway"/>
                <a:cs typeface="Raleway"/>
                <a:sym typeface="Raleway"/>
              </a:rPr>
              <a:t>role was tested by verifying read-only access to the COS buckets and objects.</a:t>
            </a:r>
          </a:p>
          <a:p>
            <a:pPr algn="l" marL="845829" indent="-422915" lvl="1">
              <a:lnSpc>
                <a:spcPts val="6268"/>
              </a:lnSpc>
              <a:buFont typeface="Arial"/>
              <a:buChar char="•"/>
            </a:pPr>
            <a:r>
              <a:rPr lang="en-US" b="true" sz="3917">
                <a:solidFill>
                  <a:srgbClr val="000000"/>
                </a:solidFill>
                <a:latin typeface="Raleway Bold"/>
                <a:ea typeface="Raleway Bold"/>
                <a:cs typeface="Raleway Bold"/>
                <a:sym typeface="Raleway Bold"/>
              </a:rPr>
              <a:t>Writer</a:t>
            </a:r>
            <a:r>
              <a:rPr lang="en-US" sz="3917">
                <a:solidFill>
                  <a:srgbClr val="000000"/>
                </a:solidFill>
                <a:latin typeface="Raleway"/>
                <a:ea typeface="Raleway"/>
                <a:cs typeface="Raleway"/>
                <a:sym typeface="Raleway"/>
              </a:rPr>
              <a:t> role was able to upload, modify, and delete objects, but not manage settings.</a:t>
            </a:r>
          </a:p>
          <a:p>
            <a:pPr algn="l" marL="845829" indent="-422915" lvl="1">
              <a:lnSpc>
                <a:spcPts val="6268"/>
              </a:lnSpc>
              <a:buFont typeface="Arial"/>
              <a:buChar char="•"/>
            </a:pPr>
            <a:r>
              <a:rPr lang="en-US" b="true" sz="3917">
                <a:solidFill>
                  <a:srgbClr val="000000"/>
                </a:solidFill>
                <a:latin typeface="Raleway Bold"/>
                <a:ea typeface="Raleway Bold"/>
                <a:cs typeface="Raleway Bold"/>
                <a:sym typeface="Raleway Bold"/>
              </a:rPr>
              <a:t>Administrator</a:t>
            </a:r>
            <a:r>
              <a:rPr lang="en-US" sz="3917">
                <a:solidFill>
                  <a:srgbClr val="000000"/>
                </a:solidFill>
                <a:latin typeface="Raleway"/>
                <a:ea typeface="Raleway"/>
                <a:cs typeface="Raleway"/>
                <a:sym typeface="Raleway"/>
              </a:rPr>
              <a:t> role had full access, including managing service settings, buckets, and IAM policies.</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7260729" y="578208"/>
            <a:ext cx="3766542" cy="1234824"/>
          </a:xfrm>
          <a:prstGeom prst="rect">
            <a:avLst/>
          </a:prstGeom>
        </p:spPr>
        <p:txBody>
          <a:bodyPr anchor="t" rtlCol="false" tIns="0" lIns="0" bIns="0" rIns="0">
            <a:spAutoFit/>
          </a:bodyPr>
          <a:lstStyle/>
          <a:p>
            <a:pPr algn="ctr">
              <a:lnSpc>
                <a:spcPts val="10307"/>
              </a:lnSpc>
              <a:spcBef>
                <a:spcPct val="0"/>
              </a:spcBef>
            </a:pPr>
            <a:r>
              <a:rPr lang="en-US" b="true" sz="6442">
                <a:solidFill>
                  <a:srgbClr val="000000"/>
                </a:solidFill>
                <a:latin typeface="Raleway Bold"/>
                <a:ea typeface="Raleway Bold"/>
                <a:cs typeface="Raleway Bold"/>
                <a:sym typeface="Raleway Bold"/>
              </a:rPr>
              <a:t>Summary</a:t>
            </a:r>
          </a:p>
        </p:txBody>
      </p:sp>
      <p:sp>
        <p:nvSpPr>
          <p:cNvPr name="TextBox 3" id="3"/>
          <p:cNvSpPr txBox="true"/>
          <p:nvPr/>
        </p:nvSpPr>
        <p:spPr>
          <a:xfrm rot="0">
            <a:off x="1391115" y="2440029"/>
            <a:ext cx="11587620" cy="3742617"/>
          </a:xfrm>
          <a:prstGeom prst="rect">
            <a:avLst/>
          </a:prstGeom>
        </p:spPr>
        <p:txBody>
          <a:bodyPr anchor="t" rtlCol="false" tIns="0" lIns="0" bIns="0" rIns="0">
            <a:spAutoFit/>
          </a:bodyPr>
          <a:lstStyle/>
          <a:p>
            <a:pPr algn="l" marL="805782" indent="-402891" lvl="1">
              <a:lnSpc>
                <a:spcPts val="5971"/>
              </a:lnSpc>
              <a:buFont typeface="Arial"/>
              <a:buChar char="•"/>
            </a:pPr>
            <a:r>
              <a:rPr lang="en-US" sz="3732">
                <a:solidFill>
                  <a:srgbClr val="000000"/>
                </a:solidFill>
                <a:latin typeface="Raleway"/>
                <a:ea typeface="Raleway"/>
                <a:cs typeface="Raleway"/>
                <a:sym typeface="Raleway"/>
              </a:rPr>
              <a:t>IAM helps you secure your IBM Cloud account</a:t>
            </a:r>
          </a:p>
          <a:p>
            <a:pPr algn="l" marL="805782" indent="-402891" lvl="1">
              <a:lnSpc>
                <a:spcPts val="5971"/>
              </a:lnSpc>
              <a:buFont typeface="Arial"/>
              <a:buChar char="•"/>
            </a:pPr>
            <a:r>
              <a:rPr lang="en-US" sz="3732">
                <a:solidFill>
                  <a:srgbClr val="000000"/>
                </a:solidFill>
                <a:latin typeface="Raleway"/>
                <a:ea typeface="Raleway"/>
                <a:cs typeface="Raleway"/>
                <a:sym typeface="Raleway"/>
              </a:rPr>
              <a:t>Users and Services get only the access they need</a:t>
            </a:r>
          </a:p>
          <a:p>
            <a:pPr algn="l" marL="805782" indent="-402891" lvl="1">
              <a:lnSpc>
                <a:spcPts val="5971"/>
              </a:lnSpc>
              <a:buFont typeface="Arial"/>
              <a:buChar char="•"/>
            </a:pPr>
            <a:r>
              <a:rPr lang="en-US" sz="3732">
                <a:solidFill>
                  <a:srgbClr val="000000"/>
                </a:solidFill>
                <a:latin typeface="Raleway"/>
                <a:ea typeface="Raleway"/>
                <a:cs typeface="Raleway"/>
                <a:sym typeface="Raleway"/>
              </a:rPr>
              <a:t>Policies and roles control permissions</a:t>
            </a:r>
          </a:p>
          <a:p>
            <a:pPr algn="l" marL="805782" indent="-402891" lvl="1">
              <a:lnSpc>
                <a:spcPts val="5971"/>
              </a:lnSpc>
              <a:buFont typeface="Arial"/>
              <a:buChar char="•"/>
            </a:pPr>
            <a:r>
              <a:rPr lang="en-US" sz="3732">
                <a:solidFill>
                  <a:srgbClr val="000000"/>
                </a:solidFill>
                <a:latin typeface="Raleway"/>
                <a:ea typeface="Raleway"/>
                <a:cs typeface="Raleway"/>
                <a:sym typeface="Raleway"/>
              </a:rPr>
              <a:t>Use access groups and service IDs smartly</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3695700"/>
            <a:ext cx="14745813" cy="3124200"/>
          </a:xfrm>
          <a:prstGeom prst="rect">
            <a:avLst/>
          </a:prstGeom>
        </p:spPr>
        <p:txBody>
          <a:bodyPr anchor="t" rtlCol="false" tIns="0" lIns="0" bIns="0" rIns="0">
            <a:spAutoFit/>
          </a:bodyPr>
          <a:lstStyle/>
          <a:p>
            <a:pPr algn="l">
              <a:lnSpc>
                <a:spcPts val="12000"/>
              </a:lnSpc>
            </a:pPr>
            <a:r>
              <a:rPr lang="en-US" sz="12000">
                <a:solidFill>
                  <a:srgbClr val="000000"/>
                </a:solidFill>
                <a:latin typeface="Libre Baskerville"/>
                <a:ea typeface="Libre Baskerville"/>
                <a:cs typeface="Libre Baskerville"/>
                <a:sym typeface="Libre Baskerville"/>
              </a:rPr>
              <a:t>Thank you</a:t>
            </a:r>
          </a:p>
          <a:p>
            <a:pPr algn="l">
              <a:lnSpc>
                <a:spcPts val="12000"/>
              </a:lnSpc>
            </a:pPr>
            <a:r>
              <a:rPr lang="en-US" sz="12000">
                <a:solidFill>
                  <a:srgbClr val="000000"/>
                </a:solidFill>
                <a:latin typeface="Libre Baskerville"/>
                <a:ea typeface="Libre Baskerville"/>
                <a:cs typeface="Libre Baskerville"/>
                <a:sym typeface="Libre Baskerville"/>
              </a:rPr>
              <a:t>for listening!</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Freeform 2" id="2"/>
          <p:cNvSpPr/>
          <p:nvPr/>
        </p:nvSpPr>
        <p:spPr>
          <a:xfrm flipH="false" flipV="false" rot="0">
            <a:off x="13929913" y="5353888"/>
            <a:ext cx="3790042" cy="4444613"/>
          </a:xfrm>
          <a:custGeom>
            <a:avLst/>
            <a:gdLst/>
            <a:ahLst/>
            <a:cxnLst/>
            <a:rect r="r" b="b" t="t" l="l"/>
            <a:pathLst>
              <a:path h="4444613" w="3790042">
                <a:moveTo>
                  <a:pt x="0" y="0"/>
                </a:moveTo>
                <a:lnTo>
                  <a:pt x="3790042" y="0"/>
                </a:lnTo>
                <a:lnTo>
                  <a:pt x="3790042" y="4444613"/>
                </a:lnTo>
                <a:lnTo>
                  <a:pt x="0" y="44446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4940" y="2173705"/>
            <a:ext cx="13129763" cy="7046474"/>
          </a:xfrm>
          <a:prstGeom prst="rect">
            <a:avLst/>
          </a:prstGeom>
        </p:spPr>
        <p:txBody>
          <a:bodyPr anchor="t" rtlCol="false" tIns="0" lIns="0" bIns="0" rIns="0">
            <a:spAutoFit/>
          </a:bodyPr>
          <a:lstStyle/>
          <a:p>
            <a:pPr algn="just" marL="664924" indent="-332462" lvl="1">
              <a:lnSpc>
                <a:spcPts val="4311"/>
              </a:lnSpc>
              <a:buFont typeface="Arial"/>
              <a:buChar char="•"/>
            </a:pPr>
            <a:r>
              <a:rPr lang="en-US" sz="3079">
                <a:solidFill>
                  <a:srgbClr val="000000"/>
                </a:solidFill>
                <a:latin typeface="Libre Baskerville"/>
                <a:ea typeface="Libre Baskerville"/>
                <a:cs typeface="Libre Baskerville"/>
                <a:sym typeface="Libre Baskerville"/>
              </a:rPr>
              <a:t> This project teaches you how to control who can access your data stored in IBM Cloud Object Storage (COS) by using IBM Cloud IAM (Identity and Access Management).</a:t>
            </a:r>
          </a:p>
          <a:p>
            <a:pPr algn="just">
              <a:lnSpc>
                <a:spcPts val="4311"/>
              </a:lnSpc>
            </a:pPr>
          </a:p>
          <a:p>
            <a:pPr algn="just" marL="664924" indent="-332462" lvl="1">
              <a:lnSpc>
                <a:spcPts val="4311"/>
              </a:lnSpc>
              <a:buFont typeface="Arial"/>
              <a:buChar char="•"/>
            </a:pPr>
            <a:r>
              <a:rPr lang="en-US" sz="3079">
                <a:solidFill>
                  <a:srgbClr val="000000"/>
                </a:solidFill>
                <a:latin typeface="Libre Baskerville"/>
                <a:ea typeface="Libre Baskerville"/>
                <a:cs typeface="Libre Baskerville"/>
                <a:sym typeface="Libre Baskerville"/>
              </a:rPr>
              <a:t>You will learn how to create a storage space in the cloud, keep the data safe using encryption, and set rules for who can view or change the data. You’ll create users and service IDs, and assign them roles like Viewer, Editor, or Administrator to manage what they can do. The project also covers how to let cloud services talk to each other safely using service-to-service authorization. Overall, this lab helps you understand how to store data securely and control access in a cloud environment, using simple and practical steps.</a:t>
            </a:r>
          </a:p>
        </p:txBody>
      </p:sp>
      <p:sp>
        <p:nvSpPr>
          <p:cNvPr name="TextBox 4" id="4"/>
          <p:cNvSpPr txBox="true"/>
          <p:nvPr/>
        </p:nvSpPr>
        <p:spPr>
          <a:xfrm rot="0">
            <a:off x="364940" y="282700"/>
            <a:ext cx="19609329" cy="1234824"/>
          </a:xfrm>
          <a:prstGeom prst="rect">
            <a:avLst/>
          </a:prstGeom>
        </p:spPr>
        <p:txBody>
          <a:bodyPr anchor="t" rtlCol="false" tIns="0" lIns="0" bIns="0" rIns="0">
            <a:spAutoFit/>
          </a:bodyPr>
          <a:lstStyle/>
          <a:p>
            <a:pPr algn="l">
              <a:lnSpc>
                <a:spcPts val="10307"/>
              </a:lnSpc>
            </a:pPr>
            <a:r>
              <a:rPr lang="en-US" b="true" sz="6442">
                <a:solidFill>
                  <a:srgbClr val="000000"/>
                </a:solidFill>
                <a:latin typeface="Raleway Bold"/>
                <a:ea typeface="Raleway Bold"/>
                <a:cs typeface="Raleway Bold"/>
                <a:sym typeface="Raleway Bold"/>
              </a:rPr>
              <a:t>What is this project about?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grpSp>
        <p:nvGrpSpPr>
          <p:cNvPr name="Group 2" id="2"/>
          <p:cNvGrpSpPr/>
          <p:nvPr/>
        </p:nvGrpSpPr>
        <p:grpSpPr>
          <a:xfrm rot="0">
            <a:off x="16740784" y="-279710"/>
            <a:ext cx="1547216" cy="10846420"/>
            <a:chOff x="0" y="0"/>
            <a:chExt cx="523379" cy="3669036"/>
          </a:xfrm>
        </p:grpSpPr>
        <p:sp>
          <p:nvSpPr>
            <p:cNvPr name="Freeform 3" id="3"/>
            <p:cNvSpPr/>
            <p:nvPr/>
          </p:nvSpPr>
          <p:spPr>
            <a:xfrm flipH="false" flipV="false" rot="0">
              <a:off x="0" y="0"/>
              <a:ext cx="523379" cy="3669036"/>
            </a:xfrm>
            <a:custGeom>
              <a:avLst/>
              <a:gdLst/>
              <a:ahLst/>
              <a:cxnLst/>
              <a:rect r="r" b="b" t="t" l="l"/>
              <a:pathLst>
                <a:path h="3669036" w="523379">
                  <a:moveTo>
                    <a:pt x="0" y="0"/>
                  </a:moveTo>
                  <a:lnTo>
                    <a:pt x="523379" y="0"/>
                  </a:lnTo>
                  <a:lnTo>
                    <a:pt x="523379" y="3669036"/>
                  </a:lnTo>
                  <a:lnTo>
                    <a:pt x="0" y="3669036"/>
                  </a:lnTo>
                  <a:close/>
                </a:path>
              </a:pathLst>
            </a:custGeom>
            <a:solidFill>
              <a:srgbClr val="E6CCB2"/>
            </a:solidFill>
          </p:spPr>
        </p:sp>
      </p:grpSp>
      <p:sp>
        <p:nvSpPr>
          <p:cNvPr name="TextBox 4" id="4"/>
          <p:cNvSpPr txBox="true"/>
          <p:nvPr/>
        </p:nvSpPr>
        <p:spPr>
          <a:xfrm rot="0">
            <a:off x="4496544" y="409892"/>
            <a:ext cx="9294912" cy="1104266"/>
          </a:xfrm>
          <a:prstGeom prst="rect">
            <a:avLst/>
          </a:prstGeom>
        </p:spPr>
        <p:txBody>
          <a:bodyPr anchor="t" rtlCol="false" tIns="0" lIns="0" bIns="0" rIns="0">
            <a:spAutoFit/>
          </a:bodyPr>
          <a:lstStyle/>
          <a:p>
            <a:pPr algn="ctr">
              <a:lnSpc>
                <a:spcPts val="8959"/>
              </a:lnSpc>
            </a:pPr>
            <a:r>
              <a:rPr lang="en-US" sz="6399" b="true">
                <a:solidFill>
                  <a:srgbClr val="000000"/>
                </a:solidFill>
                <a:latin typeface="Raleway Bold"/>
                <a:ea typeface="Raleway Bold"/>
                <a:cs typeface="Raleway Bold"/>
                <a:sym typeface="Raleway Bold"/>
              </a:rPr>
              <a:t>Tools and Technologies </a:t>
            </a:r>
          </a:p>
        </p:txBody>
      </p:sp>
      <p:sp>
        <p:nvSpPr>
          <p:cNvPr name="TextBox 5" id="5"/>
          <p:cNvSpPr txBox="true"/>
          <p:nvPr/>
        </p:nvSpPr>
        <p:spPr>
          <a:xfrm rot="0">
            <a:off x="1028700" y="2871152"/>
            <a:ext cx="9535864" cy="4451984"/>
          </a:xfrm>
          <a:prstGeom prst="rect">
            <a:avLst/>
          </a:prstGeom>
        </p:spPr>
        <p:txBody>
          <a:bodyPr anchor="t" rtlCol="false" tIns="0" lIns="0" bIns="0" rIns="0">
            <a:spAutoFit/>
          </a:bodyPr>
          <a:lstStyle/>
          <a:p>
            <a:pPr algn="just" marL="777248" indent="-388624" lvl="1">
              <a:lnSpc>
                <a:spcPts val="5040"/>
              </a:lnSpc>
              <a:buFont typeface="Arial"/>
              <a:buChar char="•"/>
            </a:pPr>
            <a:r>
              <a:rPr lang="en-US" sz="3600">
                <a:solidFill>
                  <a:srgbClr val="000000"/>
                </a:solidFill>
                <a:latin typeface="Libre Baskerville"/>
                <a:ea typeface="Libre Baskerville"/>
                <a:cs typeface="Libre Baskerville"/>
                <a:sym typeface="Libre Baskerville"/>
              </a:rPr>
              <a:t>IBM  Cloud platform</a:t>
            </a:r>
          </a:p>
          <a:p>
            <a:pPr algn="just" marL="777248" indent="-388624" lvl="1">
              <a:lnSpc>
                <a:spcPts val="5040"/>
              </a:lnSpc>
              <a:buFont typeface="Arial"/>
              <a:buChar char="•"/>
            </a:pPr>
            <a:r>
              <a:rPr lang="en-US" sz="3600">
                <a:solidFill>
                  <a:srgbClr val="000000"/>
                </a:solidFill>
                <a:latin typeface="Libre Baskerville"/>
                <a:ea typeface="Libre Baskerville"/>
                <a:cs typeface="Libre Baskerville"/>
                <a:sym typeface="Libre Baskerville"/>
              </a:rPr>
              <a:t>IAM Module (GUI based)</a:t>
            </a:r>
          </a:p>
          <a:p>
            <a:pPr algn="just" marL="777248" indent="-388624" lvl="1">
              <a:lnSpc>
                <a:spcPts val="5040"/>
              </a:lnSpc>
              <a:buFont typeface="Arial"/>
              <a:buChar char="•"/>
            </a:pPr>
            <a:r>
              <a:rPr lang="en-US" sz="3600">
                <a:solidFill>
                  <a:srgbClr val="000000"/>
                </a:solidFill>
                <a:latin typeface="Libre Baskerville"/>
                <a:ea typeface="Libre Baskerville"/>
                <a:cs typeface="Libre Baskerville"/>
                <a:sym typeface="Libre Baskerville"/>
              </a:rPr>
              <a:t>IAM Users, Access groups</a:t>
            </a:r>
          </a:p>
          <a:p>
            <a:pPr algn="just" marL="777248" indent="-388624" lvl="1">
              <a:lnSpc>
                <a:spcPts val="5040"/>
              </a:lnSpc>
              <a:buFont typeface="Arial"/>
              <a:buChar char="•"/>
            </a:pPr>
            <a:r>
              <a:rPr lang="en-US" sz="3600">
                <a:solidFill>
                  <a:srgbClr val="000000"/>
                </a:solidFill>
                <a:latin typeface="Libre Baskerville"/>
                <a:ea typeface="Libre Baskerville"/>
                <a:cs typeface="Libre Baskerville"/>
                <a:sym typeface="Libre Baskerville"/>
              </a:rPr>
              <a:t>Cloud Object Storage</a:t>
            </a:r>
          </a:p>
          <a:p>
            <a:pPr algn="just" marL="777248" indent="-388624" lvl="1">
              <a:lnSpc>
                <a:spcPts val="5040"/>
              </a:lnSpc>
              <a:buFont typeface="Arial"/>
              <a:buChar char="•"/>
            </a:pPr>
            <a:r>
              <a:rPr lang="en-US" sz="3600">
                <a:solidFill>
                  <a:srgbClr val="000000"/>
                </a:solidFill>
                <a:latin typeface="Libre Baskerville"/>
                <a:ea typeface="Libre Baskerville"/>
                <a:cs typeface="Libre Baskerville"/>
                <a:sym typeface="Libre Baskerville"/>
              </a:rPr>
              <a:t>No code interface</a:t>
            </a:r>
          </a:p>
          <a:p>
            <a:pPr algn="just" marL="777248" indent="-388624" lvl="1">
              <a:lnSpc>
                <a:spcPts val="5040"/>
              </a:lnSpc>
              <a:buFont typeface="Arial"/>
              <a:buChar char="•"/>
            </a:pPr>
            <a:r>
              <a:rPr lang="en-US" sz="3600">
                <a:solidFill>
                  <a:srgbClr val="000000"/>
                </a:solidFill>
                <a:latin typeface="Libre Baskerville"/>
                <a:ea typeface="Libre Baskerville"/>
                <a:cs typeface="Libre Baskerville"/>
                <a:sym typeface="Libre Baskerville"/>
              </a:rPr>
              <a:t>PowerPoint/ word for documentation</a:t>
            </a:r>
          </a:p>
          <a:p>
            <a:pPr algn="just">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000000"/>
                </a:solidFill>
                <a:latin typeface="Prata"/>
                <a:ea typeface="Prata"/>
                <a:cs typeface="Prata"/>
                <a:sym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5" id="5"/>
          <p:cNvSpPr txBox="true"/>
          <p:nvPr/>
        </p:nvSpPr>
        <p:spPr>
          <a:xfrm rot="0">
            <a:off x="578591" y="555041"/>
            <a:ext cx="15901185" cy="1136931"/>
          </a:xfrm>
          <a:prstGeom prst="rect">
            <a:avLst/>
          </a:prstGeom>
        </p:spPr>
        <p:txBody>
          <a:bodyPr anchor="t" rtlCol="false" tIns="0" lIns="0" bIns="0" rIns="0">
            <a:spAutoFit/>
          </a:bodyPr>
          <a:lstStyle/>
          <a:p>
            <a:pPr algn="ctr">
              <a:lnSpc>
                <a:spcPts val="9491"/>
              </a:lnSpc>
            </a:pPr>
            <a:r>
              <a:rPr lang="en-US" b="true" sz="5931">
                <a:solidFill>
                  <a:srgbClr val="000000"/>
                </a:solidFill>
                <a:latin typeface="Raleway Bold"/>
                <a:ea typeface="Raleway Bold"/>
                <a:cs typeface="Raleway Bold"/>
                <a:sym typeface="Raleway Bold"/>
              </a:rPr>
              <a:t>What You Will Learn?</a:t>
            </a:r>
          </a:p>
        </p:txBody>
      </p:sp>
      <p:sp>
        <p:nvSpPr>
          <p:cNvPr name="TextBox 6" id="6"/>
          <p:cNvSpPr txBox="true"/>
          <p:nvPr/>
        </p:nvSpPr>
        <p:spPr>
          <a:xfrm rot="0">
            <a:off x="750380" y="2789011"/>
            <a:ext cx="18293907" cy="5055939"/>
          </a:xfrm>
          <a:prstGeom prst="rect">
            <a:avLst/>
          </a:prstGeom>
        </p:spPr>
        <p:txBody>
          <a:bodyPr anchor="t" rtlCol="false" tIns="0" lIns="0" bIns="0" rIns="0">
            <a:spAutoFit/>
          </a:bodyPr>
          <a:lstStyle/>
          <a:p>
            <a:pPr algn="l">
              <a:lnSpc>
                <a:spcPts val="5524"/>
              </a:lnSpc>
            </a:pPr>
            <a:r>
              <a:rPr lang="en-US" sz="3452">
                <a:solidFill>
                  <a:srgbClr val="000000"/>
                </a:solidFill>
                <a:latin typeface="Libre Baskerville"/>
                <a:ea typeface="Libre Baskerville"/>
                <a:cs typeface="Libre Baskerville"/>
                <a:sym typeface="Libre Baskerville"/>
              </a:rPr>
              <a:t>.</a:t>
            </a:r>
          </a:p>
          <a:p>
            <a:pPr algn="l" marL="769426" indent="-384713" lvl="1">
              <a:lnSpc>
                <a:spcPts val="5702"/>
              </a:lnSpc>
              <a:buFont typeface="Arial"/>
              <a:buChar char="•"/>
            </a:pPr>
            <a:r>
              <a:rPr lang="en-US" sz="3563">
                <a:solidFill>
                  <a:srgbClr val="000000"/>
                </a:solidFill>
                <a:latin typeface="Libre Baskerville"/>
                <a:ea typeface="Libre Baskerville"/>
                <a:cs typeface="Libre Baskerville"/>
                <a:sym typeface="Libre Baskerville"/>
              </a:rPr>
              <a:t>How to create cloud storage</a:t>
            </a:r>
          </a:p>
          <a:p>
            <a:pPr algn="l" marL="769426" indent="-384713" lvl="1">
              <a:lnSpc>
                <a:spcPts val="5702"/>
              </a:lnSpc>
              <a:buFont typeface="Arial"/>
              <a:buChar char="•"/>
            </a:pPr>
            <a:r>
              <a:rPr lang="en-US" sz="3563">
                <a:solidFill>
                  <a:srgbClr val="000000"/>
                </a:solidFill>
                <a:latin typeface="Libre Baskerville"/>
                <a:ea typeface="Libre Baskerville"/>
                <a:cs typeface="Libre Baskerville"/>
                <a:sym typeface="Libre Baskerville"/>
              </a:rPr>
              <a:t>How to control who can access what</a:t>
            </a:r>
          </a:p>
          <a:p>
            <a:pPr algn="l" marL="769426" indent="-384713" lvl="1">
              <a:lnSpc>
                <a:spcPts val="5702"/>
              </a:lnSpc>
              <a:buFont typeface="Arial"/>
              <a:buChar char="•"/>
            </a:pPr>
            <a:r>
              <a:rPr lang="en-US" sz="3563">
                <a:solidFill>
                  <a:srgbClr val="000000"/>
                </a:solidFill>
                <a:latin typeface="Libre Baskerville"/>
                <a:ea typeface="Libre Baskerville"/>
                <a:cs typeface="Libre Baskerville"/>
                <a:sym typeface="Libre Baskerville"/>
              </a:rPr>
              <a:t>How to keep your data safe</a:t>
            </a:r>
          </a:p>
          <a:p>
            <a:pPr algn="l">
              <a:lnSpc>
                <a:spcPts val="5702"/>
              </a:lnSpc>
            </a:pPr>
          </a:p>
          <a:p>
            <a:pPr algn="l">
              <a:lnSpc>
                <a:spcPts val="6588"/>
              </a:lnSpc>
            </a:pPr>
          </a:p>
          <a:p>
            <a:pPr algn="l">
              <a:lnSpc>
                <a:spcPts val="5524"/>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grpSp>
        <p:nvGrpSpPr>
          <p:cNvPr name="Group 2" id="2"/>
          <p:cNvGrpSpPr/>
          <p:nvPr/>
        </p:nvGrpSpPr>
        <p:grpSpPr>
          <a:xfrm rot="0">
            <a:off x="16740784" y="0"/>
            <a:ext cx="1547216" cy="10287000"/>
            <a:chOff x="0" y="0"/>
            <a:chExt cx="523379" cy="3479800"/>
          </a:xfrm>
        </p:grpSpPr>
        <p:sp>
          <p:nvSpPr>
            <p:cNvPr name="Freeform 3" id="3"/>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4" id="4"/>
          <p:cNvSpPr txBox="true"/>
          <p:nvPr/>
        </p:nvSpPr>
        <p:spPr>
          <a:xfrm rot="0">
            <a:off x="4870206" y="282700"/>
            <a:ext cx="7916019" cy="1234824"/>
          </a:xfrm>
          <a:prstGeom prst="rect">
            <a:avLst/>
          </a:prstGeom>
        </p:spPr>
        <p:txBody>
          <a:bodyPr anchor="t" rtlCol="false" tIns="0" lIns="0" bIns="0" rIns="0">
            <a:spAutoFit/>
          </a:bodyPr>
          <a:lstStyle/>
          <a:p>
            <a:pPr algn="ctr">
              <a:lnSpc>
                <a:spcPts val="10307"/>
              </a:lnSpc>
              <a:spcBef>
                <a:spcPct val="0"/>
              </a:spcBef>
            </a:pPr>
            <a:r>
              <a:rPr lang="en-US" b="true" sz="6442">
                <a:solidFill>
                  <a:srgbClr val="000000"/>
                </a:solidFill>
                <a:latin typeface="Raleway Bold"/>
                <a:ea typeface="Raleway Bold"/>
                <a:cs typeface="Raleway Bold"/>
                <a:sym typeface="Raleway Bold"/>
              </a:rPr>
              <a:t>Key concepts of IAM</a:t>
            </a:r>
          </a:p>
        </p:txBody>
      </p:sp>
      <p:sp>
        <p:nvSpPr>
          <p:cNvPr name="TextBox 5" id="5"/>
          <p:cNvSpPr txBox="true"/>
          <p:nvPr/>
        </p:nvSpPr>
        <p:spPr>
          <a:xfrm rot="0">
            <a:off x="1963865" y="2689529"/>
            <a:ext cx="11817867" cy="5835220"/>
          </a:xfrm>
          <a:prstGeom prst="rect">
            <a:avLst/>
          </a:prstGeom>
        </p:spPr>
        <p:txBody>
          <a:bodyPr anchor="t" rtlCol="false" tIns="0" lIns="0" bIns="0" rIns="0">
            <a:spAutoFit/>
          </a:bodyPr>
          <a:lstStyle/>
          <a:p>
            <a:pPr algn="l" marL="788754" indent="-394377" lvl="1">
              <a:lnSpc>
                <a:spcPts val="5845"/>
              </a:lnSpc>
              <a:buFont typeface="Arial"/>
              <a:buChar char="•"/>
            </a:pPr>
            <a:r>
              <a:rPr lang="en-US" sz="3653">
                <a:solidFill>
                  <a:srgbClr val="000000"/>
                </a:solidFill>
                <a:latin typeface="Raleway"/>
                <a:ea typeface="Raleway"/>
                <a:cs typeface="Raleway"/>
                <a:sym typeface="Raleway"/>
              </a:rPr>
              <a:t>Users: People who access IBM Cloud (via IBM IDs or service IDs)</a:t>
            </a:r>
          </a:p>
          <a:p>
            <a:pPr algn="l" marL="788754" indent="-394377" lvl="1">
              <a:lnSpc>
                <a:spcPts val="5845"/>
              </a:lnSpc>
              <a:buFont typeface="Arial"/>
              <a:buChar char="•"/>
            </a:pPr>
            <a:r>
              <a:rPr lang="en-US" sz="3653">
                <a:solidFill>
                  <a:srgbClr val="000000"/>
                </a:solidFill>
                <a:latin typeface="Raleway"/>
                <a:ea typeface="Raleway"/>
                <a:cs typeface="Raleway"/>
                <a:sym typeface="Raleway"/>
              </a:rPr>
              <a:t>Access Groups: Grouping of users for common permissions</a:t>
            </a:r>
          </a:p>
          <a:p>
            <a:pPr algn="l" marL="788754" indent="-394377" lvl="1">
              <a:lnSpc>
                <a:spcPts val="5845"/>
              </a:lnSpc>
              <a:buFont typeface="Arial"/>
              <a:buChar char="•"/>
            </a:pPr>
            <a:r>
              <a:rPr lang="en-US" sz="3653">
                <a:solidFill>
                  <a:srgbClr val="000000"/>
                </a:solidFill>
                <a:latin typeface="Raleway"/>
                <a:ea typeface="Raleway"/>
                <a:cs typeface="Raleway"/>
                <a:sym typeface="Raleway"/>
              </a:rPr>
              <a:t>Policies: Define what users or groups can do</a:t>
            </a:r>
          </a:p>
          <a:p>
            <a:pPr algn="l" marL="788754" indent="-394377" lvl="1">
              <a:lnSpc>
                <a:spcPts val="5845"/>
              </a:lnSpc>
              <a:buFont typeface="Arial"/>
              <a:buChar char="•"/>
            </a:pPr>
            <a:r>
              <a:rPr lang="en-US" sz="3653">
                <a:solidFill>
                  <a:srgbClr val="000000"/>
                </a:solidFill>
                <a:latin typeface="Raleway"/>
                <a:ea typeface="Raleway"/>
                <a:cs typeface="Raleway"/>
                <a:sym typeface="Raleway"/>
              </a:rPr>
              <a:t>Roles: Permissions levels (Viewer, Editor, Administrator, etc.)</a:t>
            </a:r>
          </a:p>
          <a:p>
            <a:pPr algn="l" marL="788754" indent="-394377" lvl="1">
              <a:lnSpc>
                <a:spcPts val="5845"/>
              </a:lnSpc>
              <a:buFont typeface="Arial"/>
              <a:buChar char="•"/>
            </a:pPr>
            <a:r>
              <a:rPr lang="en-US" sz="3653">
                <a:solidFill>
                  <a:srgbClr val="000000"/>
                </a:solidFill>
                <a:latin typeface="Raleway"/>
                <a:ea typeface="Raleway"/>
                <a:cs typeface="Raleway"/>
                <a:sym typeface="Raleway"/>
              </a:rPr>
              <a:t>Resources: IBM Cloud services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grpSp>
        <p:nvGrpSpPr>
          <p:cNvPr name="Group 2" id="2"/>
          <p:cNvGrpSpPr/>
          <p:nvPr/>
        </p:nvGrpSpPr>
        <p:grpSpPr>
          <a:xfrm rot="0">
            <a:off x="16740784" y="0"/>
            <a:ext cx="1547216" cy="10287000"/>
            <a:chOff x="0" y="0"/>
            <a:chExt cx="523379" cy="3479800"/>
          </a:xfrm>
        </p:grpSpPr>
        <p:sp>
          <p:nvSpPr>
            <p:cNvPr name="Freeform 3" id="3"/>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4" id="4"/>
          <p:cNvSpPr/>
          <p:nvPr/>
        </p:nvSpPr>
        <p:spPr>
          <a:xfrm flipH="false" flipV="false" rot="0">
            <a:off x="1353653" y="2775597"/>
            <a:ext cx="14800109" cy="6882051"/>
          </a:xfrm>
          <a:custGeom>
            <a:avLst/>
            <a:gdLst/>
            <a:ahLst/>
            <a:cxnLst/>
            <a:rect r="r" b="b" t="t" l="l"/>
            <a:pathLst>
              <a:path h="6882051" w="14800109">
                <a:moveTo>
                  <a:pt x="0" y="0"/>
                </a:moveTo>
                <a:lnTo>
                  <a:pt x="14800109" y="0"/>
                </a:lnTo>
                <a:lnTo>
                  <a:pt x="14800109" y="6882051"/>
                </a:lnTo>
                <a:lnTo>
                  <a:pt x="0" y="6882051"/>
                </a:lnTo>
                <a:lnTo>
                  <a:pt x="0" y="0"/>
                </a:lnTo>
                <a:close/>
              </a:path>
            </a:pathLst>
          </a:custGeom>
          <a:blipFill>
            <a:blip r:embed="rId2"/>
            <a:stretch>
              <a:fillRect l="0" t="0" r="0" b="0"/>
            </a:stretch>
          </a:blipFill>
        </p:spPr>
      </p:sp>
      <p:sp>
        <p:nvSpPr>
          <p:cNvPr name="TextBox 5" id="5"/>
          <p:cNvSpPr txBox="true"/>
          <p:nvPr/>
        </p:nvSpPr>
        <p:spPr>
          <a:xfrm rot="0">
            <a:off x="6087898" y="282700"/>
            <a:ext cx="5331619" cy="1234824"/>
          </a:xfrm>
          <a:prstGeom prst="rect">
            <a:avLst/>
          </a:prstGeom>
        </p:spPr>
        <p:txBody>
          <a:bodyPr anchor="t" rtlCol="false" tIns="0" lIns="0" bIns="0" rIns="0">
            <a:spAutoFit/>
          </a:bodyPr>
          <a:lstStyle/>
          <a:p>
            <a:pPr algn="ctr">
              <a:lnSpc>
                <a:spcPts val="10307"/>
              </a:lnSpc>
              <a:spcBef>
                <a:spcPct val="0"/>
              </a:spcBef>
            </a:pPr>
            <a:r>
              <a:rPr lang="en-US" b="true" sz="6442">
                <a:solidFill>
                  <a:srgbClr val="000000"/>
                </a:solidFill>
                <a:latin typeface="Raleway Bold"/>
                <a:ea typeface="Raleway Bold"/>
                <a:cs typeface="Raleway Bold"/>
                <a:sym typeface="Raleway Bold"/>
              </a:rPr>
              <a:t>Inviting Users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grpSp>
        <p:nvGrpSpPr>
          <p:cNvPr name="Group 2" id="2"/>
          <p:cNvGrpSpPr/>
          <p:nvPr/>
        </p:nvGrpSpPr>
        <p:grpSpPr>
          <a:xfrm rot="0">
            <a:off x="16740784" y="0"/>
            <a:ext cx="1547216" cy="10287000"/>
            <a:chOff x="0" y="0"/>
            <a:chExt cx="523379" cy="3479800"/>
          </a:xfrm>
        </p:grpSpPr>
        <p:sp>
          <p:nvSpPr>
            <p:cNvPr name="Freeform 3" id="3"/>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4" id="4"/>
          <p:cNvSpPr txBox="true"/>
          <p:nvPr/>
        </p:nvSpPr>
        <p:spPr>
          <a:xfrm rot="0">
            <a:off x="6260157" y="282700"/>
            <a:ext cx="5767685" cy="1234824"/>
          </a:xfrm>
          <a:prstGeom prst="rect">
            <a:avLst/>
          </a:prstGeom>
        </p:spPr>
        <p:txBody>
          <a:bodyPr anchor="t" rtlCol="false" tIns="0" lIns="0" bIns="0" rIns="0">
            <a:spAutoFit/>
          </a:bodyPr>
          <a:lstStyle/>
          <a:p>
            <a:pPr algn="ctr">
              <a:lnSpc>
                <a:spcPts val="10307"/>
              </a:lnSpc>
              <a:spcBef>
                <a:spcPct val="0"/>
              </a:spcBef>
            </a:pPr>
            <a:r>
              <a:rPr lang="en-US" b="true" sz="6442">
                <a:solidFill>
                  <a:srgbClr val="000000"/>
                </a:solidFill>
                <a:latin typeface="Raleway Bold"/>
                <a:ea typeface="Raleway Bold"/>
                <a:cs typeface="Raleway Bold"/>
                <a:sym typeface="Raleway Bold"/>
              </a:rPr>
              <a:t>Access Groups</a:t>
            </a:r>
          </a:p>
        </p:txBody>
      </p:sp>
      <p:sp>
        <p:nvSpPr>
          <p:cNvPr name="TextBox 5" id="5"/>
          <p:cNvSpPr txBox="true"/>
          <p:nvPr/>
        </p:nvSpPr>
        <p:spPr>
          <a:xfrm rot="0">
            <a:off x="1143744" y="2507485"/>
            <a:ext cx="10884098" cy="2414016"/>
          </a:xfrm>
          <a:prstGeom prst="rect">
            <a:avLst/>
          </a:prstGeom>
        </p:spPr>
        <p:txBody>
          <a:bodyPr anchor="t" rtlCol="false" tIns="0" lIns="0" bIns="0" rIns="0">
            <a:spAutoFit/>
          </a:bodyPr>
          <a:lstStyle/>
          <a:p>
            <a:pPr algn="l" marL="872776" indent="-436388" lvl="1">
              <a:lnSpc>
                <a:spcPts val="6467"/>
              </a:lnSpc>
              <a:buFont typeface="Arial"/>
              <a:buChar char="•"/>
            </a:pPr>
            <a:r>
              <a:rPr lang="en-US" sz="4042">
                <a:solidFill>
                  <a:srgbClr val="000000"/>
                </a:solidFill>
                <a:latin typeface="Raleway"/>
                <a:ea typeface="Raleway"/>
                <a:cs typeface="Raleway"/>
                <a:sym typeface="Raleway"/>
              </a:rPr>
              <a:t>Combine users with the same permissions</a:t>
            </a:r>
          </a:p>
          <a:p>
            <a:pPr algn="l" marL="872776" indent="-436388" lvl="1">
              <a:lnSpc>
                <a:spcPts val="6467"/>
              </a:lnSpc>
              <a:buFont typeface="Arial"/>
              <a:buChar char="•"/>
            </a:pPr>
            <a:r>
              <a:rPr lang="en-US" sz="4042">
                <a:solidFill>
                  <a:srgbClr val="000000"/>
                </a:solidFill>
                <a:latin typeface="Raleway"/>
                <a:ea typeface="Raleway"/>
                <a:cs typeface="Raleway"/>
                <a:sym typeface="Raleway"/>
              </a:rPr>
              <a:t>Easier to manage access at scale</a:t>
            </a:r>
          </a:p>
          <a:p>
            <a:pPr algn="l" marL="872776" indent="-436388" lvl="1">
              <a:lnSpc>
                <a:spcPts val="6467"/>
              </a:lnSpc>
              <a:buFont typeface="Arial"/>
              <a:buChar char="•"/>
            </a:pPr>
            <a:r>
              <a:rPr lang="en-US" sz="4042">
                <a:solidFill>
                  <a:srgbClr val="000000"/>
                </a:solidFill>
                <a:latin typeface="Raleway"/>
                <a:ea typeface="Raleway"/>
                <a:cs typeface="Raleway"/>
                <a:sym typeface="Raleway"/>
              </a:rPr>
              <a:t>Assign one policy to many users at once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81176"/>
            <a:ext cx="15791814" cy="7382673"/>
          </a:xfrm>
          <a:custGeom>
            <a:avLst/>
            <a:gdLst/>
            <a:ahLst/>
            <a:cxnLst/>
            <a:rect r="r" b="b" t="t" l="l"/>
            <a:pathLst>
              <a:path h="7382673" w="15791814">
                <a:moveTo>
                  <a:pt x="0" y="0"/>
                </a:moveTo>
                <a:lnTo>
                  <a:pt x="15791814" y="0"/>
                </a:lnTo>
                <a:lnTo>
                  <a:pt x="15791814" y="7382673"/>
                </a:lnTo>
                <a:lnTo>
                  <a:pt x="0" y="7382673"/>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15481"/>
            <a:ext cx="15492662" cy="7242819"/>
          </a:xfrm>
          <a:custGeom>
            <a:avLst/>
            <a:gdLst/>
            <a:ahLst/>
            <a:cxnLst/>
            <a:rect r="r" b="b" t="t" l="l"/>
            <a:pathLst>
              <a:path h="7242819" w="15492662">
                <a:moveTo>
                  <a:pt x="0" y="0"/>
                </a:moveTo>
                <a:lnTo>
                  <a:pt x="15492662" y="0"/>
                </a:lnTo>
                <a:lnTo>
                  <a:pt x="15492662" y="7242819"/>
                </a:lnTo>
                <a:lnTo>
                  <a:pt x="0" y="7242819"/>
                </a:lnTo>
                <a:lnTo>
                  <a:pt x="0" y="0"/>
                </a:lnTo>
                <a:close/>
              </a:path>
            </a:pathLst>
          </a:custGeom>
          <a:blipFill>
            <a:blip r:embed="rId2"/>
            <a:stretch>
              <a:fillRect l="0" t="0" r="0" b="0"/>
            </a:stretch>
          </a:blipFill>
        </p:spPr>
      </p:sp>
      <p:sp>
        <p:nvSpPr>
          <p:cNvPr name="TextBox 3" id="3"/>
          <p:cNvSpPr txBox="true"/>
          <p:nvPr/>
        </p:nvSpPr>
        <p:spPr>
          <a:xfrm rot="0">
            <a:off x="4703713" y="282700"/>
            <a:ext cx="8880574" cy="1234824"/>
          </a:xfrm>
          <a:prstGeom prst="rect">
            <a:avLst/>
          </a:prstGeom>
        </p:spPr>
        <p:txBody>
          <a:bodyPr anchor="t" rtlCol="false" tIns="0" lIns="0" bIns="0" rIns="0">
            <a:spAutoFit/>
          </a:bodyPr>
          <a:lstStyle/>
          <a:p>
            <a:pPr algn="ctr">
              <a:lnSpc>
                <a:spcPts val="10307"/>
              </a:lnSpc>
              <a:spcBef>
                <a:spcPct val="0"/>
              </a:spcBef>
            </a:pPr>
            <a:r>
              <a:rPr lang="en-US" b="true" sz="6442">
                <a:solidFill>
                  <a:srgbClr val="000000"/>
                </a:solidFill>
                <a:latin typeface="Raleway Bold"/>
                <a:ea typeface="Raleway Bold"/>
                <a:cs typeface="Raleway Bold"/>
                <a:sym typeface="Raleway Bold"/>
              </a:rPr>
              <a:t>Creating Access Group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DAFTtOAp3Dk</dc:identifier>
  <dcterms:modified xsi:type="dcterms:W3CDTF">2011-08-01T06:04:30Z</dcterms:modified>
  <cp:revision>1</cp:revision>
  <dc:title>Brown Monochrome Simple Minimalist Research Project Final Defense Presentation Template</dc:title>
</cp:coreProperties>
</file>