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sldIdLst>
    <p:sldId id="256" r:id="rId2"/>
    <p:sldId id="258" r:id="rId3"/>
    <p:sldId id="259" r:id="rId4"/>
    <p:sldId id="257" r:id="rId5"/>
    <p:sldId id="260" r:id="rId6"/>
    <p:sldId id="290" r:id="rId7"/>
    <p:sldId id="261" r:id="rId8"/>
    <p:sldId id="287" r:id="rId9"/>
    <p:sldId id="288" r:id="rId10"/>
    <p:sldId id="289" r:id="rId11"/>
    <p:sldId id="262" r:id="rId12"/>
    <p:sldId id="291" r:id="rId13"/>
    <p:sldId id="292" r:id="rId14"/>
    <p:sldId id="266"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naheim" panose="020B0604020202020204" charset="0"/>
      <p:regular r:id="rId21"/>
      <p:bold r:id="rId22"/>
    </p:embeddedFont>
    <p:embeddedFont>
      <p:font typeface="Bebas Neue" panose="020B0604020202020204" charset="0"/>
      <p:regular r:id="rId23"/>
    </p:embeddedFont>
    <p:embeddedFont>
      <p:font typeface="Epilogue" panose="020B0604020202020204" charset="0"/>
      <p:regular r:id="rId24"/>
      <p:bold r:id="rId25"/>
      <p:italic r:id="rId26"/>
      <p:boldItalic r:id="rId27"/>
    </p:embeddedFont>
    <p:embeddedFont>
      <p:font typeface="Golos Text"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3E09A5-88A5-403B-A8DA-8DD46B300DB7}">
  <a:tblStyle styleId="{183E09A5-88A5-403B-A8DA-8DD46B300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414"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37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8d4be75ac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8d4be75a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8d4be75a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8d4be75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877bfc73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877bfc73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7fc65ecb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7fc65ecb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8d4be75a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8d4be75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8d4be75a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8d4be75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8d4be75a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8d4be75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50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877bfc7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877bfc7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176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8d4be75a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8d4be75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444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2122950" y="1433100"/>
            <a:ext cx="4898100" cy="1839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122950" y="3275700"/>
            <a:ext cx="4898100" cy="434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55" name="Google Shape;5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57" name="Google Shape;57;p11"/>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58" name="Google Shape;58;p11"/>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59" name="Google Shape;59;p11"/>
          <p:cNvPicPr preferRelativeResize="0"/>
          <p:nvPr/>
        </p:nvPicPr>
        <p:blipFill>
          <a:blip r:embed="rId4">
            <a:alphaModFix/>
          </a:blip>
          <a:stretch>
            <a:fillRect/>
          </a:stretch>
        </p:blipFill>
        <p:spPr>
          <a:xfrm>
            <a:off x="7974355" y="656607"/>
            <a:ext cx="1322045" cy="1322042"/>
          </a:xfrm>
          <a:prstGeom prst="rect">
            <a:avLst/>
          </a:prstGeom>
          <a:noFill/>
          <a:ln>
            <a:noFill/>
          </a:ln>
        </p:spPr>
      </p:pic>
      <p:sp>
        <p:nvSpPr>
          <p:cNvPr id="60" name="Google Shape;60;p11"/>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1" name="Google Shape;61;p11"/>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mt="19000"/>
          </a:blip>
          <a:srcRect t="7784" b="7784"/>
          <a:stretch/>
        </p:blipFill>
        <p:spPr>
          <a:xfrm rot="10800000">
            <a:off x="0" y="0"/>
            <a:ext cx="9143999" cy="5143501"/>
          </a:xfrm>
          <a:prstGeom prst="rect">
            <a:avLst/>
          </a:prstGeom>
          <a:noFill/>
          <a:ln>
            <a:noFill/>
          </a:ln>
        </p:spPr>
      </p:pic>
      <p:pic>
        <p:nvPicPr>
          <p:cNvPr id="65" name="Google Shape;65;p13"/>
          <p:cNvPicPr preferRelativeResize="0"/>
          <p:nvPr/>
        </p:nvPicPr>
        <p:blipFill>
          <a:blip r:embed="rId3">
            <a:alphaModFix/>
          </a:blip>
          <a:stretch>
            <a:fillRect/>
          </a:stretch>
        </p:blipFill>
        <p:spPr>
          <a:xfrm rot="-5400000" flipH="1">
            <a:off x="8221175" y="-585813"/>
            <a:ext cx="1102675" cy="1657375"/>
          </a:xfrm>
          <a:prstGeom prst="rect">
            <a:avLst/>
          </a:prstGeom>
          <a:noFill/>
          <a:ln>
            <a:noFill/>
          </a:ln>
        </p:spPr>
      </p:pic>
      <p:sp>
        <p:nvSpPr>
          <p:cNvPr id="66" name="Google Shape;66;p13"/>
          <p:cNvSpPr/>
          <p:nvPr/>
        </p:nvSpPr>
        <p:spPr>
          <a:xfrm>
            <a:off x="8429000" y="53500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7" name="Google Shape;67;p13"/>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1"/>
        </a:solidFill>
        <a:effectLst/>
      </p:bgPr>
    </p:bg>
    <p:spTree>
      <p:nvGrpSpPr>
        <p:cNvPr id="1" name="Shape 68"/>
        <p:cNvGrpSpPr/>
        <p:nvPr/>
      </p:nvGrpSpPr>
      <p:grpSpPr>
        <a:xfrm>
          <a:off x="0" y="0"/>
          <a:ext cx="0" cy="0"/>
          <a:chOff x="0" y="0"/>
          <a:chExt cx="0" cy="0"/>
        </a:xfrm>
      </p:grpSpPr>
      <p:pic>
        <p:nvPicPr>
          <p:cNvPr id="69" name="Google Shape;69;p14"/>
          <p:cNvPicPr preferRelativeResize="0"/>
          <p:nvPr/>
        </p:nvPicPr>
        <p:blipFill rotWithShape="1">
          <a:blip r:embed="rId2">
            <a:alphaModFix amt="19000"/>
          </a:blip>
          <a:srcRect b="15569"/>
          <a:stretch/>
        </p:blipFill>
        <p:spPr>
          <a:xfrm rot="10800000">
            <a:off x="0" y="0"/>
            <a:ext cx="9143999" cy="5143501"/>
          </a:xfrm>
          <a:prstGeom prst="rect">
            <a:avLst/>
          </a:prstGeom>
          <a:noFill/>
          <a:ln>
            <a:noFill/>
          </a:ln>
        </p:spPr>
      </p:pic>
      <p:sp>
        <p:nvSpPr>
          <p:cNvPr id="70" name="Google Shape;70;p14"/>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pic>
        <p:nvPicPr>
          <p:cNvPr id="71" name="Google Shape;71;p14"/>
          <p:cNvPicPr preferRelativeResize="0"/>
          <p:nvPr/>
        </p:nvPicPr>
        <p:blipFill>
          <a:blip r:embed="rId3">
            <a:alphaModFix/>
          </a:blip>
          <a:stretch>
            <a:fillRect/>
          </a:stretch>
        </p:blipFill>
        <p:spPr>
          <a:xfrm rot="5400000">
            <a:off x="8396438" y="3815526"/>
            <a:ext cx="1347026" cy="2698175"/>
          </a:xfrm>
          <a:prstGeom prst="rect">
            <a:avLst/>
          </a:prstGeom>
          <a:noFill/>
          <a:ln>
            <a:noFill/>
          </a:ln>
        </p:spPr>
      </p:pic>
      <p:sp>
        <p:nvSpPr>
          <p:cNvPr id="72" name="Google Shape;72;p14"/>
          <p:cNvSpPr/>
          <p:nvPr/>
        </p:nvSpPr>
        <p:spPr>
          <a:xfrm rot="-5400000">
            <a:off x="8652350" y="3912875"/>
            <a:ext cx="835200" cy="835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2">
            <a:alphaModFix amt="19000"/>
          </a:blip>
          <a:srcRect t="15569"/>
          <a:stretch/>
        </p:blipFill>
        <p:spPr>
          <a:xfrm rot="10800000">
            <a:off x="0" y="0"/>
            <a:ext cx="9143999" cy="5143501"/>
          </a:xfrm>
          <a:prstGeom prst="rect">
            <a:avLst/>
          </a:prstGeom>
          <a:noFill/>
          <a:ln>
            <a:noFill/>
          </a:ln>
        </p:spPr>
      </p:pic>
      <p:sp>
        <p:nvSpPr>
          <p:cNvPr id="75" name="Google Shape;75;p1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6" name="Google Shape;76;p15"/>
          <p:cNvSpPr/>
          <p:nvPr/>
        </p:nvSpPr>
        <p:spPr>
          <a:xfrm>
            <a:off x="8663375" y="4521796"/>
            <a:ext cx="173400" cy="17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79" name="Google Shape;79;p16"/>
          <p:cNvSpPr txBox="1">
            <a:spLocks noGrp="1"/>
          </p:cNvSpPr>
          <p:nvPr>
            <p:ph type="ctrTitle"/>
          </p:nvPr>
        </p:nvSpPr>
        <p:spPr>
          <a:xfrm>
            <a:off x="2808000" y="559575"/>
            <a:ext cx="3528000" cy="95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0" name="Google Shape;80;p16"/>
          <p:cNvSpPr txBox="1">
            <a:spLocks noGrp="1"/>
          </p:cNvSpPr>
          <p:nvPr>
            <p:ph type="subTitle" idx="1"/>
          </p:nvPr>
        </p:nvSpPr>
        <p:spPr>
          <a:xfrm>
            <a:off x="2808000" y="1438575"/>
            <a:ext cx="3528000" cy="13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1" name="Google Shape;81;p16"/>
          <p:cNvSpPr txBox="1"/>
          <p:nvPr/>
        </p:nvSpPr>
        <p:spPr>
          <a:xfrm>
            <a:off x="2808000" y="3390300"/>
            <a:ext cx="35280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Albert Sans"/>
                <a:ea typeface="Albert Sans"/>
                <a:cs typeface="Albert Sans"/>
                <a:sym typeface="Albert Sans"/>
              </a:rPr>
              <a:t>CREDITS: This presentation template was created by </a:t>
            </a:r>
            <a:r>
              <a:rPr lang="en" sz="10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Albert Sans"/>
                <a:ea typeface="Albert Sans"/>
                <a:cs typeface="Albert Sans"/>
                <a:sym typeface="Albert Sans"/>
              </a:rPr>
              <a:t>, and includes icons by </a:t>
            </a:r>
            <a:r>
              <a:rPr lang="en" sz="10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Albert Sans"/>
                <a:ea typeface="Albert Sans"/>
                <a:cs typeface="Albert Sans"/>
                <a:sym typeface="Albert Sans"/>
              </a:rPr>
              <a:t>, infographics &amp; images by </a:t>
            </a:r>
            <a:r>
              <a:rPr lang="en" sz="1000" b="1">
                <a:solidFill>
                  <a:schemeClr val="dk1"/>
                </a:solidFill>
                <a:uFill>
                  <a:noFill/>
                </a:u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Freepik</a:t>
            </a:r>
            <a:r>
              <a:rPr lang="en" sz="1000" b="1">
                <a:solidFill>
                  <a:schemeClr val="dk1"/>
                </a:solidFill>
                <a:latin typeface="Albert Sans"/>
                <a:ea typeface="Albert Sans"/>
                <a:cs typeface="Albert Sans"/>
                <a:sym typeface="Albert Sans"/>
              </a:rPr>
              <a:t> </a:t>
            </a:r>
            <a:r>
              <a:rPr lang="en" sz="1000">
                <a:solidFill>
                  <a:schemeClr val="dk1"/>
                </a:solidFill>
                <a:latin typeface="Albert Sans"/>
                <a:ea typeface="Albert Sans"/>
                <a:cs typeface="Albert Sans"/>
                <a:sym typeface="Albert Sans"/>
              </a:rPr>
              <a:t>and content by </a:t>
            </a:r>
            <a:r>
              <a:rPr lang="en" sz="1000" b="1">
                <a:solidFill>
                  <a:schemeClr val="dk1"/>
                </a:solidFill>
                <a:latin typeface="Albert Sans"/>
                <a:ea typeface="Albert Sans"/>
                <a:cs typeface="Albert Sans"/>
                <a:sym typeface="Albert Sans"/>
              </a:rPr>
              <a:t>Swetha Tandri </a:t>
            </a:r>
            <a:endParaRPr sz="1000" b="1">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84" name="Google Shape;84;p17"/>
          <p:cNvPicPr preferRelativeResize="0"/>
          <p:nvPr/>
        </p:nvPicPr>
        <p:blipFill>
          <a:blip r:embed="rId3">
            <a:alphaModFix/>
          </a:blip>
          <a:stretch>
            <a:fillRect/>
          </a:stretch>
        </p:blipFill>
        <p:spPr>
          <a:xfrm rot="10800000">
            <a:off x="-659593" y="3766748"/>
            <a:ext cx="2749374" cy="1376760"/>
          </a:xfrm>
          <a:prstGeom prst="rect">
            <a:avLst/>
          </a:prstGeom>
          <a:noFill/>
          <a:ln>
            <a:noFill/>
          </a:ln>
        </p:spPr>
      </p:pic>
      <p:pic>
        <p:nvPicPr>
          <p:cNvPr id="85" name="Google Shape;85;p17"/>
          <p:cNvPicPr preferRelativeResize="0"/>
          <p:nvPr/>
        </p:nvPicPr>
        <p:blipFill>
          <a:blip r:embed="rId4">
            <a:alphaModFix/>
          </a:blip>
          <a:stretch>
            <a:fillRect/>
          </a:stretch>
        </p:blipFill>
        <p:spPr>
          <a:xfrm>
            <a:off x="1136490" y="3577933"/>
            <a:ext cx="903383" cy="903392"/>
          </a:xfrm>
          <a:prstGeom prst="rect">
            <a:avLst/>
          </a:prstGeom>
          <a:noFill/>
          <a:ln>
            <a:noFill/>
          </a:ln>
        </p:spPr>
      </p:pic>
      <p:sp>
        <p:nvSpPr>
          <p:cNvPr id="86" name="Google Shape;86;p17"/>
          <p:cNvSpPr/>
          <p:nvPr/>
        </p:nvSpPr>
        <p:spPr>
          <a:xfrm>
            <a:off x="8086900" y="852100"/>
            <a:ext cx="543600" cy="543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7" name="Google Shape;87;p17"/>
          <p:cNvSpPr/>
          <p:nvPr/>
        </p:nvSpPr>
        <p:spPr>
          <a:xfrm>
            <a:off x="7497699" y="431050"/>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90" name="Google Shape;90;p18"/>
          <p:cNvPicPr preferRelativeResize="0"/>
          <p:nvPr/>
        </p:nvPicPr>
        <p:blipFill>
          <a:blip r:embed="rId3">
            <a:alphaModFix/>
          </a:blip>
          <a:stretch>
            <a:fillRect/>
          </a:stretch>
        </p:blipFill>
        <p:spPr>
          <a:xfrm rot="5400000">
            <a:off x="15962" y="-621914"/>
            <a:ext cx="1248049" cy="2491876"/>
          </a:xfrm>
          <a:prstGeom prst="rect">
            <a:avLst/>
          </a:prstGeom>
          <a:noFill/>
          <a:ln>
            <a:noFill/>
          </a:ln>
        </p:spPr>
      </p:pic>
      <p:pic>
        <p:nvPicPr>
          <p:cNvPr id="91" name="Google Shape;91;p18"/>
          <p:cNvPicPr preferRelativeResize="0"/>
          <p:nvPr/>
        </p:nvPicPr>
        <p:blipFill>
          <a:blip r:embed="rId4">
            <a:alphaModFix/>
          </a:blip>
          <a:stretch>
            <a:fillRect/>
          </a:stretch>
        </p:blipFill>
        <p:spPr>
          <a:xfrm flipH="1">
            <a:off x="7570977" y="2779176"/>
            <a:ext cx="1573019" cy="2364324"/>
          </a:xfrm>
          <a:prstGeom prst="rect">
            <a:avLst/>
          </a:prstGeom>
          <a:noFill/>
          <a:ln>
            <a:noFill/>
          </a:ln>
        </p:spPr>
      </p:pic>
      <p:sp>
        <p:nvSpPr>
          <p:cNvPr id="92" name="Google Shape;92;p18"/>
          <p:cNvSpPr/>
          <p:nvPr/>
        </p:nvSpPr>
        <p:spPr>
          <a:xfrm>
            <a:off x="7537000" y="2779175"/>
            <a:ext cx="891900" cy="89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3" name="Google Shape;93;p18"/>
          <p:cNvSpPr/>
          <p:nvPr/>
        </p:nvSpPr>
        <p:spPr>
          <a:xfrm>
            <a:off x="6143025" y="4132580"/>
            <a:ext cx="297600" cy="297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8"/>
          <p:cNvSpPr/>
          <p:nvPr/>
        </p:nvSpPr>
        <p:spPr>
          <a:xfrm>
            <a:off x="863250" y="932575"/>
            <a:ext cx="568800" cy="5688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5" name="Google Shape;95;p18"/>
          <p:cNvSpPr/>
          <p:nvPr/>
        </p:nvSpPr>
        <p:spPr>
          <a:xfrm>
            <a:off x="2407125" y="419950"/>
            <a:ext cx="187800" cy="187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4" name="Google Shape;14;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19000"/>
          </a:blip>
          <a:srcRect b="15569"/>
          <a:stretch/>
        </p:blipFill>
        <p:spPr>
          <a:xfrm rot="10800000">
            <a:off x="0" y="0"/>
            <a:ext cx="9143999" cy="5143501"/>
          </a:xfrm>
          <a:prstGeom prst="rect">
            <a:avLst/>
          </a:prstGeom>
          <a:noFill/>
          <a:ln>
            <a:noFill/>
          </a:ln>
        </p:spPr>
      </p:pic>
      <p:sp>
        <p:nvSpPr>
          <p:cNvPr id="19" name="Google Shape;19;p4"/>
          <p:cNvSpPr txBox="1">
            <a:spLocks noGrp="1"/>
          </p:cNvSpPr>
          <p:nvPr>
            <p:ph type="title"/>
          </p:nvPr>
        </p:nvSpPr>
        <p:spPr>
          <a:xfrm>
            <a:off x="715100" y="535000"/>
            <a:ext cx="4278600" cy="1101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20" name="Google Shape;20;p4"/>
          <p:cNvSpPr txBox="1">
            <a:spLocks noGrp="1"/>
          </p:cNvSpPr>
          <p:nvPr>
            <p:ph type="body" idx="1"/>
          </p:nvPr>
        </p:nvSpPr>
        <p:spPr>
          <a:xfrm>
            <a:off x="715100" y="1713100"/>
            <a:ext cx="4278600" cy="28953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Albert Sans"/>
                <a:ea typeface="Albert Sans"/>
                <a:cs typeface="Albert Sans"/>
                <a:sym typeface="Albert Sans"/>
              </a:defRPr>
            </a:lvl1pPr>
            <a:lvl2pPr marL="914400" lvl="1"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23" name="Google Shape;23;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mt="19000"/>
          </a:blip>
          <a:srcRect t="15569"/>
          <a:stretch/>
        </p:blipFill>
        <p:spPr>
          <a:xfrm>
            <a:off x="0" y="0"/>
            <a:ext cx="9143999" cy="5143501"/>
          </a:xfrm>
          <a:prstGeom prst="rect">
            <a:avLst/>
          </a:prstGeom>
          <a:noFill/>
          <a:ln>
            <a:noFill/>
          </a:ln>
        </p:spPr>
      </p:pic>
      <p:sp>
        <p:nvSpPr>
          <p:cNvPr id="30" name="Google Shape;30;p6"/>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pic>
        <p:nvPicPr>
          <p:cNvPr id="31" name="Google Shape;31;p6"/>
          <p:cNvPicPr preferRelativeResize="0"/>
          <p:nvPr/>
        </p:nvPicPr>
        <p:blipFill>
          <a:blip r:embed="rId3">
            <a:alphaModFix/>
          </a:blip>
          <a:stretch>
            <a:fillRect/>
          </a:stretch>
        </p:blipFill>
        <p:spPr>
          <a:xfrm rot="10800000" flipH="1">
            <a:off x="-752701" y="4529475"/>
            <a:ext cx="1945500" cy="974250"/>
          </a:xfrm>
          <a:prstGeom prst="rect">
            <a:avLst/>
          </a:prstGeom>
          <a:noFill/>
          <a:ln>
            <a:noFill/>
          </a:ln>
        </p:spPr>
      </p:pic>
      <p:sp>
        <p:nvSpPr>
          <p:cNvPr id="32" name="Google Shape;32;p6"/>
          <p:cNvSpPr/>
          <p:nvPr/>
        </p:nvSpPr>
        <p:spPr>
          <a:xfrm>
            <a:off x="8103449" y="372663"/>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3" name="Google Shape;33;p6"/>
          <p:cNvSpPr/>
          <p:nvPr/>
        </p:nvSpPr>
        <p:spPr>
          <a:xfrm>
            <a:off x="-613548" y="3818800"/>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4" name="Google Shape;34;p6"/>
          <p:cNvSpPr/>
          <p:nvPr/>
        </p:nvSpPr>
        <p:spPr>
          <a:xfrm>
            <a:off x="8788976" y="72595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37" name="Google Shape;3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9"/>
        <p:cNvGrpSpPr/>
        <p:nvPr/>
      </p:nvGrpSpPr>
      <p:grpSpPr>
        <a:xfrm>
          <a:off x="0" y="0"/>
          <a:ext cx="0" cy="0"/>
          <a:chOff x="0" y="0"/>
          <a:chExt cx="0" cy="0"/>
        </a:xfrm>
      </p:grpSpPr>
      <p:pic>
        <p:nvPicPr>
          <p:cNvPr id="40" name="Google Shape;40;p8"/>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2" name="Google Shape;42;p8"/>
          <p:cNvPicPr preferRelativeResize="0"/>
          <p:nvPr/>
        </p:nvPicPr>
        <p:blipFill>
          <a:blip r:embed="rId3">
            <a:alphaModFix/>
          </a:blip>
          <a:stretch>
            <a:fillRect/>
          </a:stretch>
        </p:blipFill>
        <p:spPr>
          <a:xfrm>
            <a:off x="0" y="-12"/>
            <a:ext cx="2182820" cy="1093060"/>
          </a:xfrm>
          <a:prstGeom prst="rect">
            <a:avLst/>
          </a:prstGeom>
          <a:noFill/>
          <a:ln>
            <a:noFill/>
          </a:ln>
        </p:spPr>
      </p:pic>
      <p:pic>
        <p:nvPicPr>
          <p:cNvPr id="43" name="Google Shape;43;p8"/>
          <p:cNvPicPr preferRelativeResize="0"/>
          <p:nvPr/>
        </p:nvPicPr>
        <p:blipFill>
          <a:blip r:embed="rId4">
            <a:alphaModFix/>
          </a:blip>
          <a:stretch>
            <a:fillRect/>
          </a:stretch>
        </p:blipFill>
        <p:spPr>
          <a:xfrm rot="10800000">
            <a:off x="1308987" y="502531"/>
            <a:ext cx="1271088" cy="1271081"/>
          </a:xfrm>
          <a:prstGeom prst="rect">
            <a:avLst/>
          </a:prstGeom>
          <a:noFill/>
          <a:ln>
            <a:noFill/>
          </a:ln>
        </p:spPr>
      </p:pic>
      <p:sp>
        <p:nvSpPr>
          <p:cNvPr id="44" name="Google Shape;44;p8"/>
          <p:cNvSpPr/>
          <p:nvPr/>
        </p:nvSpPr>
        <p:spPr>
          <a:xfrm rot="10800000">
            <a:off x="484549" y="2412888"/>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5" name="Google Shape;45;p8"/>
          <p:cNvSpPr/>
          <p:nvPr/>
        </p:nvSpPr>
        <p:spPr>
          <a:xfrm rot="10800000">
            <a:off x="2182825" y="2760600"/>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8" name="Google Shape;48;p9"/>
          <p:cNvSpPr txBox="1">
            <a:spLocks noGrp="1"/>
          </p:cNvSpPr>
          <p:nvPr>
            <p:ph type="title"/>
          </p:nvPr>
        </p:nvSpPr>
        <p:spPr>
          <a:xfrm>
            <a:off x="715100" y="802738"/>
            <a:ext cx="7713900" cy="140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715100" y="2208963"/>
            <a:ext cx="7713900" cy="213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0" y="0"/>
            <a:ext cx="9144000" cy="5143500"/>
          </a:xfrm>
          <a:prstGeom prst="rect">
            <a:avLst/>
          </a:prstGeom>
          <a:noFill/>
          <a:ln>
            <a:noFill/>
          </a:ln>
        </p:spPr>
      </p:sp>
      <p:sp>
        <p:nvSpPr>
          <p:cNvPr id="52" name="Google Shape;52;p10"/>
          <p:cNvSpPr txBox="1">
            <a:spLocks noGrp="1"/>
          </p:cNvSpPr>
          <p:nvPr>
            <p:ph type="title"/>
          </p:nvPr>
        </p:nvSpPr>
        <p:spPr>
          <a:xfrm>
            <a:off x="715100" y="3968300"/>
            <a:ext cx="77139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341977" y="1433100"/>
            <a:ext cx="6696078" cy="183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solidFill>
                  <a:schemeClr val="accent1">
                    <a:lumMod val="50000"/>
                  </a:schemeClr>
                </a:solidFill>
              </a:rPr>
              <a:t>JIRA</a:t>
            </a:r>
            <a:br>
              <a:rPr lang="fr-FR" dirty="0"/>
            </a:br>
            <a:r>
              <a:rPr lang="fr-FR" dirty="0"/>
              <a:t>SCRUM/KANBAN</a:t>
            </a:r>
            <a:endParaRPr dirty="0"/>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473600" y="2229419"/>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167914" y="2124875"/>
            <a:ext cx="7461336" cy="1839600"/>
          </a:xfrm>
          <a:prstGeom prst="rect">
            <a:avLst/>
          </a:prstGeom>
        </p:spPr>
        <p:txBody>
          <a:bodyPr spcFirstLastPara="1" wrap="square" lIns="91425" tIns="91425" rIns="91425" bIns="91425" anchor="b" anchorCtr="0">
            <a:noAutofit/>
          </a:bodyPr>
          <a:lstStyle/>
          <a:p>
            <a:pPr lvl="0"/>
            <a:r>
              <a:rPr lang="fr-FR" sz="4200" dirty="0">
                <a:solidFill>
                  <a:schemeClr val="tx1"/>
                </a:solidFill>
              </a:rPr>
              <a:t>Présentation du tableau Scrum </a:t>
            </a:r>
            <a:r>
              <a:rPr lang="fr-FR" sz="4200" dirty="0">
                <a:solidFill>
                  <a:schemeClr val="accent1">
                    <a:lumMod val="50000"/>
                  </a:schemeClr>
                </a:solidFill>
              </a:rPr>
              <a:t>(To Do</a:t>
            </a:r>
            <a:r>
              <a:rPr lang="fr-FR" sz="4200" dirty="0">
                <a:solidFill>
                  <a:schemeClr val="tx1"/>
                </a:solidFill>
              </a:rPr>
              <a:t>,</a:t>
            </a:r>
            <a:r>
              <a:rPr lang="fr-FR" sz="4200" dirty="0">
                <a:solidFill>
                  <a:schemeClr val="accent1">
                    <a:lumMod val="50000"/>
                  </a:schemeClr>
                </a:solidFill>
              </a:rPr>
              <a:t> In Progress</a:t>
            </a:r>
            <a:r>
              <a:rPr lang="fr-FR" sz="4200" dirty="0">
                <a:solidFill>
                  <a:schemeClr val="tx1"/>
                </a:solidFill>
              </a:rPr>
              <a:t>,</a:t>
            </a:r>
            <a:r>
              <a:rPr lang="fr-FR" sz="4200" dirty="0">
                <a:solidFill>
                  <a:schemeClr val="accent1">
                    <a:lumMod val="50000"/>
                  </a:schemeClr>
                </a:solidFill>
              </a:rPr>
              <a:t> </a:t>
            </a:r>
            <a:r>
              <a:rPr lang="fr-FR" sz="4200" dirty="0" err="1">
                <a:solidFill>
                  <a:schemeClr val="accent1">
                    <a:lumMod val="50000"/>
                  </a:schemeClr>
                </a:solidFill>
              </a:rPr>
              <a:t>Done</a:t>
            </a:r>
            <a:r>
              <a:rPr lang="fr-FR" sz="4200" dirty="0">
                <a:solidFill>
                  <a:schemeClr val="accent1">
                    <a:lumMod val="50000"/>
                  </a:schemeClr>
                </a:solidFill>
              </a:rPr>
              <a:t>)</a:t>
            </a:r>
            <a:endParaRPr sz="4200" dirty="0">
              <a:solidFill>
                <a:schemeClr val="accent1">
                  <a:lumMod val="50000"/>
                </a:schemeClr>
              </a:solidFill>
            </a:endParaRPr>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473600" y="2229419"/>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Tree>
    <p:extLst>
      <p:ext uri="{BB962C8B-B14F-4D97-AF65-F5344CB8AC3E}">
        <p14:creationId xmlns:p14="http://schemas.microsoft.com/office/powerpoint/2010/main" val="401992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8"/>
          <p:cNvSpPr/>
          <p:nvPr/>
        </p:nvSpPr>
        <p:spPr>
          <a:xfrm rot="-5400000">
            <a:off x="7112879" y="4360492"/>
            <a:ext cx="193200" cy="19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82" name="Google Shape;182;p28"/>
          <p:cNvSpPr/>
          <p:nvPr/>
        </p:nvSpPr>
        <p:spPr>
          <a:xfrm>
            <a:off x="715050" y="179614"/>
            <a:ext cx="7713900" cy="897389"/>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84" name="Google Shape;184;p28"/>
          <p:cNvSpPr txBox="1">
            <a:spLocks noGrp="1"/>
          </p:cNvSpPr>
          <p:nvPr>
            <p:ph type="body" idx="4294967295"/>
          </p:nvPr>
        </p:nvSpPr>
        <p:spPr>
          <a:xfrm>
            <a:off x="1040700" y="113915"/>
            <a:ext cx="7062600" cy="1143299"/>
          </a:xfrm>
          <a:prstGeom prst="rect">
            <a:avLst/>
          </a:prstGeom>
          <a:ln>
            <a:noFill/>
          </a:ln>
        </p:spPr>
        <p:txBody>
          <a:bodyPr spcFirstLastPara="1" wrap="square" lIns="91425" tIns="91425" rIns="91425" bIns="91425" anchor="ctr" anchorCtr="0">
            <a:noAutofit/>
          </a:bodyPr>
          <a:lstStyle/>
          <a:p>
            <a:pPr marL="274320" lvl="0" indent="-226059">
              <a:buChar char="■"/>
            </a:pPr>
            <a:r>
              <a:rPr lang="fr-FR" b="1" dirty="0"/>
              <a:t>Daily Scrum</a:t>
            </a:r>
            <a:r>
              <a:rPr lang="fr-FR" dirty="0"/>
              <a:t> : Une courte réunion quotidienne (généralement 15 minutes) où chaque membre de l’équipe fait un point sur ce qu’il a fait, ce qu’il prévoit de faire et les éventuels obstacles rencontrés.</a:t>
            </a:r>
            <a:endParaRPr b="1" dirty="0"/>
          </a:p>
        </p:txBody>
      </p:sp>
      <p:cxnSp>
        <p:nvCxnSpPr>
          <p:cNvPr id="187" name="Google Shape;187;p28"/>
          <p:cNvCxnSpPr>
            <a:cxnSpLocks/>
          </p:cNvCxnSpPr>
          <p:nvPr/>
        </p:nvCxnSpPr>
        <p:spPr>
          <a:xfrm>
            <a:off x="4444407" y="1072988"/>
            <a:ext cx="0" cy="184226"/>
          </a:xfrm>
          <a:prstGeom prst="straightConnector1">
            <a:avLst/>
          </a:prstGeom>
          <a:noFill/>
          <a:ln w="9525" cap="flat" cmpd="sng">
            <a:solidFill>
              <a:schemeClr val="dk1"/>
            </a:solidFill>
            <a:prstDash val="solid"/>
            <a:round/>
            <a:headEnd type="none" w="med" len="med"/>
            <a:tailEnd type="none" w="med" len="med"/>
          </a:ln>
        </p:spPr>
      </p:cxnSp>
      <p:sp>
        <p:nvSpPr>
          <p:cNvPr id="188" name="Google Shape;188;p28"/>
          <p:cNvSpPr/>
          <p:nvPr/>
        </p:nvSpPr>
        <p:spPr>
          <a:xfrm>
            <a:off x="498808" y="491556"/>
            <a:ext cx="414300" cy="41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Epilogue"/>
                <a:ea typeface="Epilogue"/>
                <a:cs typeface="Epilogue"/>
                <a:sym typeface="Epilogue"/>
              </a:rPr>
              <a:t>1</a:t>
            </a:r>
            <a:endParaRPr b="1">
              <a:latin typeface="Epilogue"/>
              <a:ea typeface="Epilogue"/>
              <a:cs typeface="Epilogue"/>
              <a:sym typeface="Epilogue"/>
            </a:endParaRPr>
          </a:p>
        </p:txBody>
      </p:sp>
      <p:cxnSp>
        <p:nvCxnSpPr>
          <p:cNvPr id="16" name="Google Shape;187;p28">
            <a:extLst>
              <a:ext uri="{FF2B5EF4-FFF2-40B4-BE49-F238E27FC236}">
                <a16:creationId xmlns:a16="http://schemas.microsoft.com/office/drawing/2014/main" id="{4ACD024A-41A6-40BE-9F7A-834FB3D82234}"/>
              </a:ext>
            </a:extLst>
          </p:cNvPr>
          <p:cNvCxnSpPr>
            <a:cxnSpLocks/>
            <a:endCxn id="22" idx="0"/>
          </p:cNvCxnSpPr>
          <p:nvPr/>
        </p:nvCxnSpPr>
        <p:spPr>
          <a:xfrm>
            <a:off x="4444408" y="3052488"/>
            <a:ext cx="0" cy="84481"/>
          </a:xfrm>
          <a:prstGeom prst="straightConnector1">
            <a:avLst/>
          </a:prstGeom>
          <a:noFill/>
          <a:ln w="9525" cap="flat" cmpd="sng">
            <a:solidFill>
              <a:schemeClr val="dk1"/>
            </a:solidFill>
            <a:prstDash val="solid"/>
            <a:round/>
            <a:headEnd type="none" w="med" len="med"/>
            <a:tailEnd type="none" w="med" len="med"/>
          </a:ln>
        </p:spPr>
      </p:cxnSp>
      <p:sp>
        <p:nvSpPr>
          <p:cNvPr id="18" name="Google Shape;157;p26">
            <a:extLst>
              <a:ext uri="{FF2B5EF4-FFF2-40B4-BE49-F238E27FC236}">
                <a16:creationId xmlns:a16="http://schemas.microsoft.com/office/drawing/2014/main" id="{45050856-4843-4945-9141-C14AB66750FE}"/>
              </a:ext>
            </a:extLst>
          </p:cNvPr>
          <p:cNvSpPr/>
          <p:nvPr/>
        </p:nvSpPr>
        <p:spPr>
          <a:xfrm>
            <a:off x="715050" y="3136969"/>
            <a:ext cx="7713900" cy="2006531"/>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22" name="Google Shape;159;p26">
            <a:extLst>
              <a:ext uri="{FF2B5EF4-FFF2-40B4-BE49-F238E27FC236}">
                <a16:creationId xmlns:a16="http://schemas.microsoft.com/office/drawing/2014/main" id="{3CD9FA08-15BB-4AFF-ACDF-738FA27A8CDF}"/>
              </a:ext>
            </a:extLst>
          </p:cNvPr>
          <p:cNvSpPr txBox="1">
            <a:spLocks/>
          </p:cNvSpPr>
          <p:nvPr/>
        </p:nvSpPr>
        <p:spPr>
          <a:xfrm>
            <a:off x="913108" y="3136969"/>
            <a:ext cx="7062600" cy="2052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Sprint </a:t>
            </a:r>
            <a:r>
              <a:rPr lang="fr-FR" b="1" dirty="0" err="1"/>
              <a:t>Retrospective</a:t>
            </a:r>
            <a:endParaRPr lang="fr-FR" b="1" dirty="0"/>
          </a:p>
          <a:p>
            <a:r>
              <a:rPr lang="fr-FR" dirty="0"/>
              <a:t>La </a:t>
            </a:r>
            <a:r>
              <a:rPr lang="fr-FR" i="1" dirty="0"/>
              <a:t>Sprint </a:t>
            </a:r>
            <a:r>
              <a:rPr lang="fr-FR" i="1" dirty="0" err="1"/>
              <a:t>Retrospective</a:t>
            </a:r>
            <a:r>
              <a:rPr lang="fr-FR" dirty="0"/>
              <a:t> a pour but d'identifier les aspects positifs et négatifs du sprint afin d’améliorer les sprints futurs. Elle se concentre sur l’amélioration continue du processus de développement.</a:t>
            </a:r>
          </a:p>
          <a:p>
            <a:r>
              <a:rPr lang="fr-FR" b="1" dirty="0"/>
              <a:t>Objectifs de la Sprint </a:t>
            </a:r>
            <a:r>
              <a:rPr lang="fr-FR" b="1" dirty="0" err="1"/>
              <a:t>Retrospective</a:t>
            </a:r>
            <a:r>
              <a:rPr lang="fr-FR" b="1" dirty="0"/>
              <a:t> :</a:t>
            </a:r>
          </a:p>
          <a:p>
            <a:r>
              <a:rPr lang="fr-FR" b="1" dirty="0"/>
              <a:t>Analyser le processus</a:t>
            </a:r>
            <a:endParaRPr lang="fr-FR" dirty="0"/>
          </a:p>
          <a:p>
            <a:r>
              <a:rPr lang="fr-FR" b="1" dirty="0"/>
              <a:t>Planifier des actions d’amélioration</a:t>
            </a:r>
            <a:r>
              <a:rPr lang="fr-FR" dirty="0"/>
              <a:t> </a:t>
            </a:r>
          </a:p>
          <a:p>
            <a:r>
              <a:rPr lang="fr-FR" b="1" dirty="0"/>
              <a:t>Renforcer l’esprit</a:t>
            </a:r>
            <a:endParaRPr lang="fr-FR" dirty="0"/>
          </a:p>
        </p:txBody>
      </p:sp>
      <p:sp>
        <p:nvSpPr>
          <p:cNvPr id="25" name="Google Shape;188;p28">
            <a:extLst>
              <a:ext uri="{FF2B5EF4-FFF2-40B4-BE49-F238E27FC236}">
                <a16:creationId xmlns:a16="http://schemas.microsoft.com/office/drawing/2014/main" id="{3F475D54-BCE8-4EC1-9048-4148E77C7CEC}"/>
              </a:ext>
            </a:extLst>
          </p:cNvPr>
          <p:cNvSpPr/>
          <p:nvPr/>
        </p:nvSpPr>
        <p:spPr>
          <a:xfrm>
            <a:off x="507900" y="3956138"/>
            <a:ext cx="414300" cy="41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3</a:t>
            </a:r>
          </a:p>
        </p:txBody>
      </p:sp>
      <p:sp>
        <p:nvSpPr>
          <p:cNvPr id="17" name="Google Shape;182;p28">
            <a:extLst>
              <a:ext uri="{FF2B5EF4-FFF2-40B4-BE49-F238E27FC236}">
                <a16:creationId xmlns:a16="http://schemas.microsoft.com/office/drawing/2014/main" id="{5A21365A-B361-4793-A539-F785D3832369}"/>
              </a:ext>
            </a:extLst>
          </p:cNvPr>
          <p:cNvSpPr/>
          <p:nvPr/>
        </p:nvSpPr>
        <p:spPr>
          <a:xfrm>
            <a:off x="705958" y="1257214"/>
            <a:ext cx="7713900" cy="1699544"/>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9" name="Google Shape;159;p26">
            <a:extLst>
              <a:ext uri="{FF2B5EF4-FFF2-40B4-BE49-F238E27FC236}">
                <a16:creationId xmlns:a16="http://schemas.microsoft.com/office/drawing/2014/main" id="{5425EAD5-D59B-4778-8EC6-649D6D640528}"/>
              </a:ext>
            </a:extLst>
          </p:cNvPr>
          <p:cNvSpPr txBox="1">
            <a:spLocks/>
          </p:cNvSpPr>
          <p:nvPr/>
        </p:nvSpPr>
        <p:spPr>
          <a:xfrm>
            <a:off x="922200" y="1187177"/>
            <a:ext cx="7062600" cy="2052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Sprint </a:t>
            </a:r>
            <a:r>
              <a:rPr lang="fr-FR" b="1" dirty="0" err="1"/>
              <a:t>Review</a:t>
            </a:r>
            <a:endParaRPr lang="fr-FR" b="1" dirty="0"/>
          </a:p>
          <a:p>
            <a:r>
              <a:rPr lang="fr-FR" dirty="0"/>
              <a:t>La </a:t>
            </a:r>
            <a:r>
              <a:rPr lang="fr-FR" i="1" dirty="0"/>
              <a:t>Sprint </a:t>
            </a:r>
            <a:r>
              <a:rPr lang="fr-FR" i="1" dirty="0" err="1"/>
              <a:t>Review</a:t>
            </a:r>
            <a:r>
              <a:rPr lang="fr-FR" dirty="0"/>
              <a:t> est une réunion collaborative tenue à la fin de chaque sprint pour inspecter le travail accompli et obtenir des retours des parties prenantes sur l’incrément du produit.</a:t>
            </a:r>
          </a:p>
          <a:p>
            <a:r>
              <a:rPr lang="fr-FR" b="1" dirty="0"/>
              <a:t>Objectifs de la Sprint </a:t>
            </a:r>
            <a:r>
              <a:rPr lang="fr-FR" b="1" dirty="0" err="1"/>
              <a:t>Review</a:t>
            </a:r>
            <a:r>
              <a:rPr lang="fr-FR" b="1" dirty="0"/>
              <a:t> :</a:t>
            </a:r>
          </a:p>
          <a:p>
            <a:r>
              <a:rPr lang="fr-FR" b="1" dirty="0"/>
              <a:t>Présenter l’incrément</a:t>
            </a:r>
            <a:r>
              <a:rPr lang="fr-FR" dirty="0"/>
              <a:t> ,</a:t>
            </a:r>
            <a:r>
              <a:rPr lang="fr-FR" b="1" dirty="0"/>
              <a:t>Obtenir des retours</a:t>
            </a:r>
            <a:r>
              <a:rPr lang="fr-FR" dirty="0"/>
              <a:t> ,</a:t>
            </a:r>
            <a:r>
              <a:rPr lang="fr-FR" b="1" dirty="0"/>
              <a:t>Adapter le Product Backlog</a:t>
            </a:r>
            <a:r>
              <a:rPr lang="fr-FR" dirty="0"/>
              <a:t>.</a:t>
            </a:r>
          </a:p>
          <a:p>
            <a:endParaRPr lang="fr-FR" dirty="0"/>
          </a:p>
        </p:txBody>
      </p:sp>
      <p:sp>
        <p:nvSpPr>
          <p:cNvPr id="20" name="Google Shape;188;p28">
            <a:extLst>
              <a:ext uri="{FF2B5EF4-FFF2-40B4-BE49-F238E27FC236}">
                <a16:creationId xmlns:a16="http://schemas.microsoft.com/office/drawing/2014/main" id="{665B23CE-AE5F-4EDF-8EA3-73C9C8A24C2F}"/>
              </a:ext>
            </a:extLst>
          </p:cNvPr>
          <p:cNvSpPr/>
          <p:nvPr/>
        </p:nvSpPr>
        <p:spPr>
          <a:xfrm>
            <a:off x="516992" y="1869233"/>
            <a:ext cx="414300" cy="41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2</a:t>
            </a:r>
            <a:endParaRPr b="1" dirty="0">
              <a:latin typeface="Epilogue"/>
              <a:ea typeface="Epilogue"/>
              <a:cs typeface="Epilogue"/>
              <a:sym typeface="Epilog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341977" y="1433100"/>
            <a:ext cx="6696078" cy="183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a:solidFill>
                  <a:schemeClr val="accent1">
                    <a:lumMod val="50000"/>
                  </a:schemeClr>
                </a:solidFill>
              </a:rPr>
              <a:t>Les artefacts Scrum</a:t>
            </a:r>
            <a:br>
              <a:rPr lang="fr-FR" dirty="0"/>
            </a:br>
            <a:r>
              <a:rPr lang="fr-FR" sz="2000" b="0" dirty="0"/>
              <a:t>Les artefacts Scrum, des éléments qui aident à organiser et à structurer le travail dans un cadre Scrum.</a:t>
            </a:r>
            <a:endParaRPr sz="2000" b="0" dirty="0"/>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473600" y="2229419"/>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715050" y="13723"/>
            <a:ext cx="77139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sz="3200" dirty="0">
                <a:solidFill>
                  <a:schemeClr val="accent1">
                    <a:lumMod val="50000"/>
                  </a:schemeClr>
                </a:solidFill>
              </a:rPr>
              <a:t>Les artefacts Scrum </a:t>
            </a:r>
            <a:endParaRPr dirty="0"/>
          </a:p>
        </p:txBody>
      </p:sp>
      <p:sp>
        <p:nvSpPr>
          <p:cNvPr id="145" name="Google Shape;145;p25"/>
          <p:cNvSpPr/>
          <p:nvPr/>
        </p:nvSpPr>
        <p:spPr>
          <a:xfrm>
            <a:off x="694510" y="2201524"/>
            <a:ext cx="8185145" cy="1174444"/>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7" name="Google Shape;147;p25"/>
          <p:cNvSpPr txBox="1">
            <a:spLocks noGrp="1"/>
          </p:cNvSpPr>
          <p:nvPr>
            <p:ph type="body" idx="4294967295"/>
          </p:nvPr>
        </p:nvSpPr>
        <p:spPr>
          <a:xfrm>
            <a:off x="978326" y="2271807"/>
            <a:ext cx="7660558" cy="1261395"/>
          </a:xfrm>
          <a:prstGeom prst="rect">
            <a:avLst/>
          </a:prstGeom>
          <a:ln>
            <a:noFill/>
          </a:ln>
        </p:spPr>
        <p:txBody>
          <a:bodyPr spcFirstLastPara="1" wrap="square" lIns="91425" tIns="91425" rIns="91425" bIns="91425" anchor="ctr" anchorCtr="0">
            <a:noAutofit/>
          </a:bodyPr>
          <a:lstStyle/>
          <a:p>
            <a:pPr marL="274320" lvl="0" indent="-226059">
              <a:buChar char="■"/>
            </a:pPr>
            <a:r>
              <a:rPr lang="fr-FR" b="1" dirty="0">
                <a:solidFill>
                  <a:schemeClr val="accent1">
                    <a:lumMod val="50000"/>
                  </a:schemeClr>
                </a:solidFill>
              </a:rPr>
              <a:t>Sprint </a:t>
            </a:r>
            <a:r>
              <a:rPr lang="fr-FR" b="1" dirty="0" err="1">
                <a:solidFill>
                  <a:schemeClr val="accent1">
                    <a:lumMod val="50000"/>
                  </a:schemeClr>
                </a:solidFill>
              </a:rPr>
              <a:t>Backlog</a:t>
            </a:r>
            <a:r>
              <a:rPr lang="fr-FR" b="1" dirty="0">
                <a:solidFill>
                  <a:schemeClr val="accent1">
                    <a:lumMod val="50000"/>
                  </a:schemeClr>
                </a:solidFill>
              </a:rPr>
              <a:t> </a:t>
            </a:r>
            <a:r>
              <a:rPr lang="fr-FR" dirty="0"/>
              <a:t>: C’est une sélection des tâches du Product </a:t>
            </a:r>
            <a:r>
              <a:rPr lang="fr-FR" dirty="0" err="1"/>
              <a:t>Backlog</a:t>
            </a:r>
            <a:r>
              <a:rPr lang="fr-FR" dirty="0"/>
              <a:t> que l’équipe s’engage à accomplir durant un sprint (courte période de travail)</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fr-FR" sz="1100" dirty="0"/>
              <a:t>Pour le sprint en cours, l’équipe pourrait choisir ces tâches du Product </a:t>
            </a:r>
            <a:r>
              <a:rPr lang="fr-FR" altLang="fr-FR" sz="1100" dirty="0" err="1"/>
              <a:t>Backlog</a:t>
            </a:r>
            <a:r>
              <a:rPr lang="fr-FR" altLang="fr-FR" sz="1100" dirty="0"/>
              <a:t> :</a:t>
            </a:r>
          </a:p>
          <a:p>
            <a:pPr marL="628650" lvl="1" indent="-171450" eaLnBrk="0" fontAlgn="base" hangingPunct="0">
              <a:lnSpc>
                <a:spcPct val="100000"/>
              </a:lnSpc>
              <a:spcBef>
                <a:spcPct val="0"/>
              </a:spcBef>
              <a:spcAft>
                <a:spcPct val="0"/>
              </a:spcAft>
              <a:buClr>
                <a:schemeClr val="accent4">
                  <a:lumMod val="75000"/>
                </a:schemeClr>
              </a:buClr>
              <a:buSzTx/>
              <a:buFont typeface="Wingdings" panose="05000000000000000000" pitchFamily="2" charset="2"/>
              <a:buChar char="Ø"/>
            </a:pPr>
            <a:r>
              <a:rPr lang="fr-FR" altLang="fr-FR" sz="1100" dirty="0"/>
              <a:t>Ajouter la fonctionnalité de paiement par carte de crédit.</a:t>
            </a:r>
          </a:p>
          <a:p>
            <a:pPr marL="628650" lvl="1" indent="-171450" eaLnBrk="0" fontAlgn="base" hangingPunct="0">
              <a:lnSpc>
                <a:spcPct val="100000"/>
              </a:lnSpc>
              <a:spcBef>
                <a:spcPct val="0"/>
              </a:spcBef>
              <a:spcAft>
                <a:spcPct val="0"/>
              </a:spcAft>
              <a:buClr>
                <a:schemeClr val="accent4">
                  <a:lumMod val="75000"/>
                </a:schemeClr>
              </a:buClr>
              <a:buSzTx/>
              <a:buFont typeface="Wingdings" panose="05000000000000000000" pitchFamily="2" charset="2"/>
              <a:buChar char="Ø"/>
            </a:pPr>
            <a:r>
              <a:rPr lang="fr-FR" altLang="fr-FR" sz="1100" dirty="0"/>
              <a:t>Créer une interface utilisateur simple pour le panier.</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fr-FR" sz="1100" dirty="0"/>
              <a:t>L’équipe s’engage à terminer ces tâches durant le sprint (par exemple, deux semaines). </a:t>
            </a:r>
          </a:p>
          <a:p>
            <a:pPr marL="274320" lvl="0" indent="-226059">
              <a:buChar char="■"/>
            </a:pPr>
            <a:endParaRPr b="1" dirty="0"/>
          </a:p>
        </p:txBody>
      </p:sp>
      <p:cxnSp>
        <p:nvCxnSpPr>
          <p:cNvPr id="150" name="Google Shape;150;p25"/>
          <p:cNvCxnSpPr>
            <a:cxnSpLocks/>
            <a:endCxn id="145" idx="0"/>
          </p:cNvCxnSpPr>
          <p:nvPr/>
        </p:nvCxnSpPr>
        <p:spPr>
          <a:xfrm>
            <a:off x="4551462" y="1949524"/>
            <a:ext cx="235621" cy="252000"/>
          </a:xfrm>
          <a:prstGeom prst="straightConnector1">
            <a:avLst/>
          </a:prstGeom>
          <a:noFill/>
          <a:ln w="9525" cap="flat" cmpd="sng">
            <a:solidFill>
              <a:schemeClr val="dk1"/>
            </a:solidFill>
            <a:prstDash val="solid"/>
            <a:round/>
            <a:headEnd type="none" w="med" len="med"/>
            <a:tailEnd type="none" w="med" len="med"/>
          </a:ln>
        </p:spPr>
      </p:cxnSp>
      <p:sp>
        <p:nvSpPr>
          <p:cNvPr id="151" name="Google Shape;151;p25"/>
          <p:cNvSpPr/>
          <p:nvPr/>
        </p:nvSpPr>
        <p:spPr>
          <a:xfrm>
            <a:off x="505117" y="2571750"/>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2</a:t>
            </a:r>
            <a:endParaRPr b="1" dirty="0">
              <a:latin typeface="Epilogue"/>
              <a:ea typeface="Epilogue"/>
              <a:cs typeface="Epilogue"/>
              <a:sym typeface="Epilogue"/>
            </a:endParaRPr>
          </a:p>
        </p:txBody>
      </p:sp>
      <p:sp>
        <p:nvSpPr>
          <p:cNvPr id="11" name="Google Shape;145;p25">
            <a:extLst>
              <a:ext uri="{FF2B5EF4-FFF2-40B4-BE49-F238E27FC236}">
                <a16:creationId xmlns:a16="http://schemas.microsoft.com/office/drawing/2014/main" id="{CE48BD92-4FEC-4325-9DE0-A93FED503414}"/>
              </a:ext>
            </a:extLst>
          </p:cNvPr>
          <p:cNvSpPr/>
          <p:nvPr/>
        </p:nvSpPr>
        <p:spPr>
          <a:xfrm>
            <a:off x="712267" y="3593805"/>
            <a:ext cx="8164606" cy="1452906"/>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2" name="Google Shape;145;p25">
            <a:extLst>
              <a:ext uri="{FF2B5EF4-FFF2-40B4-BE49-F238E27FC236}">
                <a16:creationId xmlns:a16="http://schemas.microsoft.com/office/drawing/2014/main" id="{CB167613-4F65-43E6-9982-6E491B6C6BC7}"/>
              </a:ext>
            </a:extLst>
          </p:cNvPr>
          <p:cNvSpPr/>
          <p:nvPr/>
        </p:nvSpPr>
        <p:spPr>
          <a:xfrm>
            <a:off x="715050" y="606719"/>
            <a:ext cx="8164606"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3" name="Google Shape;151;p25">
            <a:extLst>
              <a:ext uri="{FF2B5EF4-FFF2-40B4-BE49-F238E27FC236}">
                <a16:creationId xmlns:a16="http://schemas.microsoft.com/office/drawing/2014/main" id="{C5528F64-07D3-4813-A1E6-ECA1ABCFBA8A}"/>
              </a:ext>
            </a:extLst>
          </p:cNvPr>
          <p:cNvSpPr/>
          <p:nvPr/>
        </p:nvSpPr>
        <p:spPr>
          <a:xfrm>
            <a:off x="505117" y="1065419"/>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
        <p:nvSpPr>
          <p:cNvPr id="14" name="Google Shape;151;p25">
            <a:extLst>
              <a:ext uri="{FF2B5EF4-FFF2-40B4-BE49-F238E27FC236}">
                <a16:creationId xmlns:a16="http://schemas.microsoft.com/office/drawing/2014/main" id="{4479DE31-02E7-488D-93D7-BBCF4AE9EE8E}"/>
              </a:ext>
            </a:extLst>
          </p:cNvPr>
          <p:cNvSpPr/>
          <p:nvPr/>
        </p:nvSpPr>
        <p:spPr>
          <a:xfrm>
            <a:off x="505117" y="4115253"/>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3</a:t>
            </a:r>
            <a:endParaRPr b="1" dirty="0">
              <a:latin typeface="Epilogue"/>
              <a:ea typeface="Epilogue"/>
              <a:cs typeface="Epilogue"/>
              <a:sym typeface="Epilogue"/>
            </a:endParaRPr>
          </a:p>
        </p:txBody>
      </p:sp>
      <p:cxnSp>
        <p:nvCxnSpPr>
          <p:cNvPr id="15" name="Google Shape;150;p25">
            <a:extLst>
              <a:ext uri="{FF2B5EF4-FFF2-40B4-BE49-F238E27FC236}">
                <a16:creationId xmlns:a16="http://schemas.microsoft.com/office/drawing/2014/main" id="{55CDF749-EFB4-4B88-A814-30FD12D7E638}"/>
              </a:ext>
            </a:extLst>
          </p:cNvPr>
          <p:cNvCxnSpPr>
            <a:cxnSpLocks/>
          </p:cNvCxnSpPr>
          <p:nvPr/>
        </p:nvCxnSpPr>
        <p:spPr>
          <a:xfrm>
            <a:off x="4566429" y="3375968"/>
            <a:ext cx="2783" cy="217837"/>
          </a:xfrm>
          <a:prstGeom prst="straightConnector1">
            <a:avLst/>
          </a:prstGeom>
          <a:noFill/>
          <a:ln w="9525" cap="flat" cmpd="sng">
            <a:solidFill>
              <a:schemeClr val="dk1"/>
            </a:solidFill>
            <a:prstDash val="solid"/>
            <a:round/>
            <a:headEnd type="none" w="med" len="med"/>
            <a:tailEnd type="none" w="med" len="med"/>
          </a:ln>
        </p:spPr>
      </p:cxnSp>
      <p:sp>
        <p:nvSpPr>
          <p:cNvPr id="17" name="Google Shape;147;p25">
            <a:extLst>
              <a:ext uri="{FF2B5EF4-FFF2-40B4-BE49-F238E27FC236}">
                <a16:creationId xmlns:a16="http://schemas.microsoft.com/office/drawing/2014/main" id="{AFD2A0FC-3591-470D-B92E-8D78D5326FA8}"/>
              </a:ext>
            </a:extLst>
          </p:cNvPr>
          <p:cNvSpPr txBox="1">
            <a:spLocks/>
          </p:cNvSpPr>
          <p:nvPr/>
        </p:nvSpPr>
        <p:spPr>
          <a:xfrm>
            <a:off x="1126566" y="3715011"/>
            <a:ext cx="7747523" cy="13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274320" indent="-226059">
              <a:buFont typeface="Albert Sans"/>
              <a:buChar char="■"/>
            </a:pPr>
            <a:r>
              <a:rPr lang="fr-FR" b="1" dirty="0">
                <a:solidFill>
                  <a:schemeClr val="accent1">
                    <a:lumMod val="50000"/>
                  </a:schemeClr>
                </a:solidFill>
              </a:rPr>
              <a:t>Incrément</a:t>
            </a:r>
            <a:r>
              <a:rPr lang="fr-FR" dirty="0"/>
              <a:t> </a:t>
            </a:r>
            <a:r>
              <a:rPr lang="fr-FR" dirty="0">
                <a:solidFill>
                  <a:schemeClr val="accent1">
                    <a:lumMod val="50000"/>
                  </a:schemeClr>
                </a:solidFill>
              </a:rPr>
              <a:t> </a:t>
            </a:r>
            <a:r>
              <a:rPr lang="fr-FR" dirty="0"/>
              <a:t>: Ce sont les tâches terminées à la fin du sprint. Elles doivent être prêtes à être utilisées ou montrées.</a:t>
            </a:r>
          </a:p>
          <a:p>
            <a:pPr marL="285750" marR="0" lvl="0" indent="-285750" algn="l" defTabSz="914400" rtl="0" eaLnBrk="0" fontAlgn="base" latinLnBrk="0" hangingPunct="0">
              <a:lnSpc>
                <a:spcPct val="100000"/>
              </a:lnSpc>
              <a:spcBef>
                <a:spcPct val="0"/>
              </a:spcBef>
              <a:spcAft>
                <a:spcPct val="0"/>
              </a:spcAft>
              <a:buClr>
                <a:schemeClr val="accent3">
                  <a:lumMod val="50000"/>
                </a:schemeClr>
              </a:buClr>
              <a:buSzTx/>
              <a:buFont typeface="Wingdings" panose="05000000000000000000" pitchFamily="2" charset="2"/>
              <a:buChar char="q"/>
              <a:tabLst/>
            </a:pP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
                <a:schemeClr val="accent3">
                  <a:lumMod val="50000"/>
                </a:schemeClr>
              </a:buClr>
              <a:buSzTx/>
              <a:buFont typeface="Wingdings" panose="05000000000000000000" pitchFamily="2" charset="2"/>
              <a:buChar char="q"/>
              <a:tabLst/>
            </a:pPr>
            <a:r>
              <a:rPr lang="fr-FR" altLang="fr-FR" sz="1100" dirty="0"/>
              <a:t>À la fin du sprint, l’incrément pourrait inclure la fonctionnalité de paiement et la nouvelle interface du panier.</a:t>
            </a:r>
          </a:p>
          <a:p>
            <a:pPr marL="171450" marR="0" lvl="0" indent="-171450" algn="l" defTabSz="914400" rtl="0" eaLnBrk="0" fontAlgn="base" latinLnBrk="0" hangingPunct="0">
              <a:lnSpc>
                <a:spcPct val="100000"/>
              </a:lnSpc>
              <a:spcBef>
                <a:spcPct val="0"/>
              </a:spcBef>
              <a:spcAft>
                <a:spcPct val="0"/>
              </a:spcAft>
              <a:buClr>
                <a:schemeClr val="accent3">
                  <a:lumMod val="50000"/>
                </a:schemeClr>
              </a:buClr>
              <a:buSzTx/>
              <a:buFont typeface="Wingdings" panose="05000000000000000000" pitchFamily="2" charset="2"/>
              <a:buChar char="q"/>
              <a:tabLst/>
            </a:pPr>
            <a:r>
              <a:rPr lang="fr-FR" altLang="fr-FR" sz="1100" dirty="0"/>
              <a:t>Cela signifie que ces parties sont terminées et peuvent être présentées au client ou mises en ligne. </a:t>
            </a:r>
          </a:p>
          <a:p>
            <a:pPr marL="274320" indent="-226059">
              <a:buFont typeface="Albert Sans"/>
              <a:buChar char="■"/>
            </a:pPr>
            <a:endParaRPr lang="en-US" b="1" dirty="0"/>
          </a:p>
        </p:txBody>
      </p:sp>
      <p:sp>
        <p:nvSpPr>
          <p:cNvPr id="18" name="Google Shape;147;p25">
            <a:extLst>
              <a:ext uri="{FF2B5EF4-FFF2-40B4-BE49-F238E27FC236}">
                <a16:creationId xmlns:a16="http://schemas.microsoft.com/office/drawing/2014/main" id="{087C219B-74D6-4FAF-81CD-1E1BC1ADC31F}"/>
              </a:ext>
            </a:extLst>
          </p:cNvPr>
          <p:cNvSpPr txBox="1">
            <a:spLocks/>
          </p:cNvSpPr>
          <p:nvPr/>
        </p:nvSpPr>
        <p:spPr>
          <a:xfrm>
            <a:off x="771524" y="685863"/>
            <a:ext cx="8105349" cy="1396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274320" indent="-226059">
              <a:buFont typeface="Albert Sans"/>
              <a:buChar char="■"/>
            </a:pPr>
            <a:r>
              <a:rPr lang="fr-FR" b="1" dirty="0">
                <a:solidFill>
                  <a:schemeClr val="accent1">
                    <a:lumMod val="50000"/>
                  </a:schemeClr>
                </a:solidFill>
              </a:rPr>
              <a:t>Product </a:t>
            </a:r>
            <a:r>
              <a:rPr lang="fr-FR" b="1" dirty="0" err="1">
                <a:solidFill>
                  <a:schemeClr val="accent1">
                    <a:lumMod val="50000"/>
                  </a:schemeClr>
                </a:solidFill>
              </a:rPr>
              <a:t>Backlog</a:t>
            </a:r>
            <a:r>
              <a:rPr lang="fr-FR" b="1" dirty="0">
                <a:solidFill>
                  <a:schemeClr val="accent1">
                    <a:lumMod val="50000"/>
                  </a:schemeClr>
                </a:solidFill>
              </a:rPr>
              <a:t> </a:t>
            </a:r>
            <a:r>
              <a:rPr lang="fr-FR" dirty="0"/>
              <a:t>: C’est la liste de toutes les tâches nécessaires pour améliorer le produit. Elle est mise à jour par le Product </a:t>
            </a:r>
            <a:r>
              <a:rPr lang="fr-FR" dirty="0" err="1"/>
              <a:t>Owner</a:t>
            </a:r>
            <a:r>
              <a:rPr lang="fr-FR" dirty="0"/>
              <a:t>.</a:t>
            </a:r>
          </a:p>
          <a:p>
            <a:pPr marL="139700" indent="0">
              <a:buNone/>
            </a:pPr>
            <a:r>
              <a:rPr lang="fr-FR" sz="1100" dirty="0">
                <a:solidFill>
                  <a:schemeClr val="accent3">
                    <a:lumMod val="50000"/>
                  </a:schemeClr>
                </a:solidFill>
              </a:rPr>
              <a:t>Imaginons une application de shopping en ligne. Le Product </a:t>
            </a:r>
            <a:r>
              <a:rPr lang="fr-FR" sz="1100" dirty="0" err="1">
                <a:solidFill>
                  <a:schemeClr val="accent3">
                    <a:lumMod val="50000"/>
                  </a:schemeClr>
                </a:solidFill>
              </a:rPr>
              <a:t>Backlog</a:t>
            </a:r>
            <a:r>
              <a:rPr lang="fr-FR" sz="1100" dirty="0">
                <a:solidFill>
                  <a:schemeClr val="accent3">
                    <a:lumMod val="50000"/>
                  </a:schemeClr>
                </a:solidFill>
              </a:rPr>
              <a:t> pourrait contenir des éléments comme :</a:t>
            </a:r>
          </a:p>
          <a:p>
            <a:pPr>
              <a:buFont typeface="Arial" panose="020B0604020202020204" pitchFamily="34" charset="0"/>
              <a:buChar char="•"/>
            </a:pPr>
            <a:r>
              <a:rPr lang="fr-FR" sz="1100" dirty="0"/>
              <a:t>Ajouter une option de paiement par carte de crédit.</a:t>
            </a:r>
          </a:p>
          <a:p>
            <a:pPr>
              <a:buFont typeface="Arial" panose="020B0604020202020204" pitchFamily="34" charset="0"/>
              <a:buChar char="•"/>
            </a:pPr>
            <a:r>
              <a:rPr lang="fr-FR" sz="1100" dirty="0"/>
              <a:t>Créer un système de recommandations de produits.</a:t>
            </a:r>
          </a:p>
          <a:p>
            <a:pPr>
              <a:buFont typeface="Arial" panose="020B0604020202020204" pitchFamily="34" charset="0"/>
              <a:buChar char="•"/>
            </a:pPr>
            <a:r>
              <a:rPr lang="fr-FR" sz="1100" dirty="0"/>
              <a:t>Améliorer la vitesse de chargement des pages.</a:t>
            </a:r>
          </a:p>
          <a:p>
            <a:pPr marL="274320" indent="-226059">
              <a:buFont typeface="Albert Sans"/>
              <a:buChar char="■"/>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ctrTitle"/>
          </p:nvPr>
        </p:nvSpPr>
        <p:spPr>
          <a:xfrm>
            <a:off x="2843714" y="1133535"/>
            <a:ext cx="3528000" cy="95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Merci</a:t>
            </a:r>
            <a:r>
              <a:rPr lang="en" dirty="0"/>
              <a:t>!</a:t>
            </a:r>
            <a:endParaRPr dirty="0"/>
          </a:p>
        </p:txBody>
      </p:sp>
      <p:sp>
        <p:nvSpPr>
          <p:cNvPr id="230" name="Google Shape;230;p32"/>
          <p:cNvSpPr txBox="1">
            <a:spLocks noGrp="1"/>
          </p:cNvSpPr>
          <p:nvPr>
            <p:ph type="subTitle" idx="1"/>
          </p:nvPr>
        </p:nvSpPr>
        <p:spPr>
          <a:xfrm>
            <a:off x="2807975" y="2042813"/>
            <a:ext cx="3528000" cy="13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fr-FR" b="1" dirty="0"/>
              <a:t>Avez-vous des questions</a:t>
            </a:r>
            <a:r>
              <a:rPr lang="en" b="1" dirty="0"/>
              <a:t>?</a:t>
            </a:r>
            <a:endParaRPr b="1" dirty="0"/>
          </a:p>
          <a:p>
            <a:pPr marL="0" lvl="0" indent="0" algn="ctr" rtl="0">
              <a:spcBef>
                <a:spcPts val="1000"/>
              </a:spcBef>
              <a:spcAft>
                <a:spcPts val="0"/>
              </a:spcAft>
              <a:buClr>
                <a:schemeClr val="lt1"/>
              </a:buClr>
              <a:buSzPts val="1100"/>
              <a:buFont typeface="Arial"/>
              <a:buNone/>
            </a:pPr>
            <a:r>
              <a:rPr lang="fr-FR" dirty="0"/>
              <a:t>Prochain thème : Modèle KANBAN</a:t>
            </a:r>
            <a:endParaRPr dirty="0"/>
          </a:p>
        </p:txBody>
      </p:sp>
      <p:pic>
        <p:nvPicPr>
          <p:cNvPr id="242" name="Google Shape;242;p32"/>
          <p:cNvPicPr preferRelativeResize="0"/>
          <p:nvPr/>
        </p:nvPicPr>
        <p:blipFill>
          <a:blip r:embed="rId3">
            <a:alphaModFix/>
          </a:blip>
          <a:stretch>
            <a:fillRect/>
          </a:stretch>
        </p:blipFill>
        <p:spPr>
          <a:xfrm rot="10800000">
            <a:off x="232805" y="3800476"/>
            <a:ext cx="2225702" cy="2225699"/>
          </a:xfrm>
          <a:prstGeom prst="rect">
            <a:avLst/>
          </a:prstGeom>
          <a:noFill/>
          <a:ln>
            <a:noFill/>
          </a:ln>
        </p:spPr>
      </p:pic>
      <p:sp>
        <p:nvSpPr>
          <p:cNvPr id="243" name="Google Shape;243;p32"/>
          <p:cNvSpPr/>
          <p:nvPr/>
        </p:nvSpPr>
        <p:spPr>
          <a:xfrm rot="10800000">
            <a:off x="509700" y="40773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4" name="Google Shape;244;p32"/>
          <p:cNvPicPr preferRelativeResize="0"/>
          <p:nvPr/>
        </p:nvPicPr>
        <p:blipFill>
          <a:blip r:embed="rId4">
            <a:alphaModFix/>
          </a:blip>
          <a:stretch>
            <a:fillRect/>
          </a:stretch>
        </p:blipFill>
        <p:spPr>
          <a:xfrm>
            <a:off x="7796975" y="-12"/>
            <a:ext cx="1347026" cy="2698175"/>
          </a:xfrm>
          <a:prstGeom prst="rect">
            <a:avLst/>
          </a:prstGeom>
          <a:noFill/>
          <a:ln>
            <a:noFill/>
          </a:ln>
        </p:spPr>
      </p:pic>
      <p:sp>
        <p:nvSpPr>
          <p:cNvPr id="245" name="Google Shape;245;p32"/>
          <p:cNvSpPr/>
          <p:nvPr/>
        </p:nvSpPr>
        <p:spPr>
          <a:xfrm rot="10800000">
            <a:off x="7343223" y="1694975"/>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6" name="Google Shape;246;p32"/>
          <p:cNvPicPr preferRelativeResize="0"/>
          <p:nvPr/>
        </p:nvPicPr>
        <p:blipFill>
          <a:blip r:embed="rId5">
            <a:alphaModFix/>
          </a:blip>
          <a:stretch>
            <a:fillRect/>
          </a:stretch>
        </p:blipFill>
        <p:spPr>
          <a:xfrm rot="10800000">
            <a:off x="-157451" y="3164851"/>
            <a:ext cx="1322045" cy="1322042"/>
          </a:xfrm>
          <a:prstGeom prst="rect">
            <a:avLst/>
          </a:prstGeom>
          <a:noFill/>
          <a:ln>
            <a:noFill/>
          </a:ln>
        </p:spPr>
      </p:pic>
      <p:sp>
        <p:nvSpPr>
          <p:cNvPr id="247" name="Google Shape;247;p32"/>
          <p:cNvSpPr/>
          <p:nvPr/>
        </p:nvSpPr>
        <p:spPr>
          <a:xfrm rot="10800000">
            <a:off x="342800" y="31648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48" name="Google Shape;248;p32"/>
          <p:cNvPicPr preferRelativeResize="0"/>
          <p:nvPr/>
        </p:nvPicPr>
        <p:blipFill>
          <a:blip r:embed="rId6">
            <a:alphaModFix/>
          </a:blip>
          <a:stretch>
            <a:fillRect/>
          </a:stretch>
        </p:blipFill>
        <p:spPr>
          <a:xfrm>
            <a:off x="6769673" y="-12"/>
            <a:ext cx="1654175" cy="828325"/>
          </a:xfrm>
          <a:prstGeom prst="rect">
            <a:avLst/>
          </a:prstGeom>
          <a:noFill/>
          <a:ln>
            <a:noFill/>
          </a:ln>
        </p:spPr>
      </p:pic>
      <p:sp>
        <p:nvSpPr>
          <p:cNvPr id="249" name="Google Shape;249;p32"/>
          <p:cNvSpPr/>
          <p:nvPr/>
        </p:nvSpPr>
        <p:spPr>
          <a:xfrm rot="10800000">
            <a:off x="8534400" y="1218137"/>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0" name="Google Shape;250;p32"/>
          <p:cNvSpPr/>
          <p:nvPr/>
        </p:nvSpPr>
        <p:spPr>
          <a:xfrm rot="10800000">
            <a:off x="2181588" y="28153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251" name="Google Shape;251;p32"/>
          <p:cNvPicPr preferRelativeResize="0"/>
          <p:nvPr/>
        </p:nvPicPr>
        <p:blipFill>
          <a:blip r:embed="rId7">
            <a:alphaModFix/>
          </a:blip>
          <a:stretch>
            <a:fillRect/>
          </a:stretch>
        </p:blipFill>
        <p:spPr>
          <a:xfrm rot="10800000">
            <a:off x="6799700" y="398388"/>
            <a:ext cx="543525" cy="543525"/>
          </a:xfrm>
          <a:prstGeom prst="rect">
            <a:avLst/>
          </a:prstGeom>
          <a:noFill/>
          <a:ln>
            <a:noFill/>
          </a:ln>
        </p:spPr>
      </p:pic>
      <p:sp>
        <p:nvSpPr>
          <p:cNvPr id="2" name="ZoneTexte 1">
            <a:extLst>
              <a:ext uri="{FF2B5EF4-FFF2-40B4-BE49-F238E27FC236}">
                <a16:creationId xmlns:a16="http://schemas.microsoft.com/office/drawing/2014/main" id="{726673C0-AE41-442E-84F1-8D937E829883}"/>
              </a:ext>
            </a:extLst>
          </p:cNvPr>
          <p:cNvSpPr txBox="1"/>
          <p:nvPr/>
        </p:nvSpPr>
        <p:spPr>
          <a:xfrm>
            <a:off x="2541181" y="3351000"/>
            <a:ext cx="4051005" cy="911791"/>
          </a:xfrm>
          <a:prstGeom prst="rect">
            <a:avLst/>
          </a:prstGeom>
          <a:solidFill>
            <a:schemeClr val="accent5">
              <a:lumMod val="20000"/>
              <a:lumOff val="80000"/>
            </a:schemeClr>
          </a:solidFill>
        </p:spPr>
        <p:txBody>
          <a:bodyPr wrap="square" rtlCol="0">
            <a:spAutoFit/>
          </a:bodyPr>
          <a:lstStyle/>
          <a:p>
            <a:endParaRPr lang="fr-FR" dirty="0"/>
          </a:p>
        </p:txBody>
      </p:sp>
      <p:pic>
        <p:nvPicPr>
          <p:cNvPr id="4" name="Image 3">
            <a:extLst>
              <a:ext uri="{FF2B5EF4-FFF2-40B4-BE49-F238E27FC236}">
                <a16:creationId xmlns:a16="http://schemas.microsoft.com/office/drawing/2014/main" id="{46765B8D-3E03-4115-8910-B14C40AB6616}"/>
              </a:ext>
            </a:extLst>
          </p:cNvPr>
          <p:cNvPicPr>
            <a:picLocks noChangeAspect="1"/>
          </p:cNvPicPr>
          <p:nvPr/>
        </p:nvPicPr>
        <p:blipFill>
          <a:blip r:embed="rId8"/>
          <a:stretch>
            <a:fillRect/>
          </a:stretch>
        </p:blipFill>
        <p:spPr>
          <a:xfrm>
            <a:off x="2193145" y="2340103"/>
            <a:ext cx="4539506" cy="25534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p:nvPr/>
        </p:nvSpPr>
        <p:spPr>
          <a:xfrm>
            <a:off x="715100" y="2474200"/>
            <a:ext cx="7713900" cy="1811700"/>
          </a:xfrm>
          <a:prstGeom prst="roundRect">
            <a:avLst>
              <a:gd name="adj" fmla="val 1073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33" name="Google Shape;133;p24"/>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 à </a:t>
            </a:r>
            <a:r>
              <a:rPr lang="fr-FR" dirty="0" err="1"/>
              <a:t>scrum</a:t>
            </a:r>
            <a:r>
              <a:rPr lang="fr-FR" dirty="0"/>
              <a:t> :</a:t>
            </a:r>
            <a:endParaRPr dirty="0"/>
          </a:p>
        </p:txBody>
      </p:sp>
      <p:sp>
        <p:nvSpPr>
          <p:cNvPr id="135" name="Google Shape;135;p24"/>
          <p:cNvSpPr txBox="1">
            <a:spLocks noGrp="1"/>
          </p:cNvSpPr>
          <p:nvPr>
            <p:ph type="body" idx="4294967295"/>
          </p:nvPr>
        </p:nvSpPr>
        <p:spPr>
          <a:xfrm>
            <a:off x="1093912" y="2506627"/>
            <a:ext cx="7146303" cy="1401300"/>
          </a:xfrm>
          <a:prstGeom prst="rect">
            <a:avLst/>
          </a:prstGeom>
          <a:ln>
            <a:noFill/>
          </a:ln>
        </p:spPr>
        <p:txBody>
          <a:bodyPr spcFirstLastPara="1" wrap="square" lIns="91425" tIns="91425" rIns="91425" bIns="91425" anchor="t" anchorCtr="0">
            <a:noAutofit/>
          </a:bodyPr>
          <a:lstStyle/>
          <a:p>
            <a:pPr marL="0" lvl="0" indent="0">
              <a:buNone/>
            </a:pPr>
            <a:r>
              <a:rPr lang="fr-FR" b="1" dirty="0"/>
              <a:t>Scrum</a:t>
            </a:r>
            <a:r>
              <a:rPr lang="fr-FR" dirty="0"/>
              <a:t> est une méthodologie agile qui permet aux équipes de gérer des projets complexes en adoptant une approche itérative et incrémentale. Elle repose sur des cycles de travail courts et structurés, appelés </a:t>
            </a:r>
            <a:r>
              <a:rPr lang="fr-FR" b="1" dirty="0"/>
              <a:t>sprints</a:t>
            </a:r>
            <a:r>
              <a:rPr lang="fr-FR" dirty="0"/>
              <a:t>, visant à livrer des fonctionnalités de manière progressive tout en garantissant l’adaptabilité aux changements. Scrum favorise la collaboration, la transparence et l'amélioration continue dans les équipes de développement.</a:t>
            </a:r>
            <a:endParaRPr dirty="0">
              <a:latin typeface="Albert Sans"/>
              <a:ea typeface="Albert Sans"/>
              <a:cs typeface="Albert Sans"/>
              <a:sym typeface="Albert Sans"/>
            </a:endParaRPr>
          </a:p>
        </p:txBody>
      </p:sp>
      <p:sp>
        <p:nvSpPr>
          <p:cNvPr id="136" name="Google Shape;136;p24"/>
          <p:cNvSpPr/>
          <p:nvPr/>
        </p:nvSpPr>
        <p:spPr>
          <a:xfrm>
            <a:off x="715100" y="1834721"/>
            <a:ext cx="7713900" cy="400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chemeClr val="accent5"/>
                </a:solidFill>
                <a:latin typeface="Epilogue"/>
                <a:ea typeface="Epilogue"/>
                <a:cs typeface="Epilogue"/>
                <a:sym typeface="Epilogue"/>
              </a:rPr>
              <a:t>SCRUM</a:t>
            </a:r>
            <a:endParaRPr b="1" dirty="0">
              <a:solidFill>
                <a:schemeClr val="accent5"/>
              </a:solidFill>
              <a:latin typeface="Epilogue"/>
              <a:ea typeface="Epilogue"/>
              <a:cs typeface="Epilogue"/>
              <a:sym typeface="Epilogue"/>
            </a:endParaRPr>
          </a:p>
        </p:txBody>
      </p:sp>
      <p:cxnSp>
        <p:nvCxnSpPr>
          <p:cNvPr id="137" name="Google Shape;137;p24"/>
          <p:cNvCxnSpPr>
            <a:cxnSpLocks/>
            <a:stCxn id="136" idx="0"/>
            <a:endCxn id="136" idx="0"/>
          </p:cNvCxnSpPr>
          <p:nvPr/>
        </p:nvCxnSpPr>
        <p:spPr>
          <a:xfrm>
            <a:off x="4572050" y="1834721"/>
            <a:ext cx="0" cy="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24"/>
          <p:cNvCxnSpPr>
            <a:stCxn id="136" idx="2"/>
            <a:endCxn id="132" idx="0"/>
          </p:cNvCxnSpPr>
          <p:nvPr/>
        </p:nvCxnSpPr>
        <p:spPr>
          <a:xfrm>
            <a:off x="4572050" y="2234921"/>
            <a:ext cx="0" cy="239279"/>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715050" y="13723"/>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Rôles dans </a:t>
            </a:r>
            <a:r>
              <a:rPr lang="fr-FR" dirty="0" err="1"/>
              <a:t>scrum</a:t>
            </a:r>
            <a:r>
              <a:rPr lang="fr-FR" dirty="0"/>
              <a:t> :</a:t>
            </a:r>
            <a:endParaRPr dirty="0"/>
          </a:p>
        </p:txBody>
      </p:sp>
      <p:sp>
        <p:nvSpPr>
          <p:cNvPr id="145" name="Google Shape;145;p25"/>
          <p:cNvSpPr/>
          <p:nvPr/>
        </p:nvSpPr>
        <p:spPr>
          <a:xfrm>
            <a:off x="712267" y="2201524"/>
            <a:ext cx="7713890" cy="1174444"/>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7" name="Google Shape;147;p25"/>
          <p:cNvSpPr txBox="1">
            <a:spLocks noGrp="1"/>
          </p:cNvSpPr>
          <p:nvPr>
            <p:ph type="body" idx="4294967295"/>
          </p:nvPr>
        </p:nvSpPr>
        <p:spPr>
          <a:xfrm>
            <a:off x="1046385" y="2302825"/>
            <a:ext cx="7062589" cy="1073143"/>
          </a:xfrm>
          <a:prstGeom prst="rect">
            <a:avLst/>
          </a:prstGeom>
          <a:ln>
            <a:noFill/>
          </a:ln>
        </p:spPr>
        <p:txBody>
          <a:bodyPr spcFirstLastPara="1" wrap="square" lIns="91425" tIns="91425" rIns="91425" bIns="91425" anchor="ctr" anchorCtr="0">
            <a:noAutofit/>
          </a:bodyPr>
          <a:lstStyle/>
          <a:p>
            <a:pPr marL="274320" lvl="0" indent="-226059">
              <a:buChar char="■"/>
            </a:pPr>
            <a:r>
              <a:rPr lang="fr-FR" b="1" dirty="0"/>
              <a:t>Scrum Master</a:t>
            </a:r>
            <a:r>
              <a:rPr lang="fr-FR" dirty="0"/>
              <a:t> : Ce facilitateur veille à ce que l'équipe suive les principes Scrum. Il élimine les obstacles pouvant gêner le bon déroulement des sprints et s’assure que chacun comprend bien son rôle et ses responsabilités dans le processus.</a:t>
            </a:r>
            <a:endParaRPr b="1" dirty="0"/>
          </a:p>
        </p:txBody>
      </p:sp>
      <p:cxnSp>
        <p:nvCxnSpPr>
          <p:cNvPr id="150" name="Google Shape;150;p25"/>
          <p:cNvCxnSpPr>
            <a:cxnSpLocks/>
            <a:endCxn id="145" idx="0"/>
          </p:cNvCxnSpPr>
          <p:nvPr/>
        </p:nvCxnSpPr>
        <p:spPr>
          <a:xfrm flipH="1">
            <a:off x="4569212" y="1949524"/>
            <a:ext cx="6" cy="252000"/>
          </a:xfrm>
          <a:prstGeom prst="straightConnector1">
            <a:avLst/>
          </a:prstGeom>
          <a:noFill/>
          <a:ln w="9525" cap="flat" cmpd="sng">
            <a:solidFill>
              <a:schemeClr val="dk1"/>
            </a:solidFill>
            <a:prstDash val="solid"/>
            <a:round/>
            <a:headEnd type="none" w="med" len="med"/>
            <a:tailEnd type="none" w="med" len="med"/>
          </a:ln>
        </p:spPr>
      </p:cxnSp>
      <p:sp>
        <p:nvSpPr>
          <p:cNvPr id="151" name="Google Shape;151;p25"/>
          <p:cNvSpPr/>
          <p:nvPr/>
        </p:nvSpPr>
        <p:spPr>
          <a:xfrm>
            <a:off x="505117" y="2571750"/>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2</a:t>
            </a:r>
            <a:endParaRPr b="1" dirty="0">
              <a:latin typeface="Epilogue"/>
              <a:ea typeface="Epilogue"/>
              <a:cs typeface="Epilogue"/>
              <a:sym typeface="Epilogue"/>
            </a:endParaRPr>
          </a:p>
        </p:txBody>
      </p:sp>
      <p:sp>
        <p:nvSpPr>
          <p:cNvPr id="11" name="Google Shape;145;p25">
            <a:extLst>
              <a:ext uri="{FF2B5EF4-FFF2-40B4-BE49-F238E27FC236}">
                <a16:creationId xmlns:a16="http://schemas.microsoft.com/office/drawing/2014/main" id="{CE48BD92-4FEC-4325-9DE0-A93FED503414}"/>
              </a:ext>
            </a:extLst>
          </p:cNvPr>
          <p:cNvSpPr/>
          <p:nvPr/>
        </p:nvSpPr>
        <p:spPr>
          <a:xfrm>
            <a:off x="712267" y="3593805"/>
            <a:ext cx="7629011" cy="1452906"/>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2" name="Google Shape;145;p25">
            <a:extLst>
              <a:ext uri="{FF2B5EF4-FFF2-40B4-BE49-F238E27FC236}">
                <a16:creationId xmlns:a16="http://schemas.microsoft.com/office/drawing/2014/main" id="{CB167613-4F65-43E6-9982-6E491B6C6BC7}"/>
              </a:ext>
            </a:extLst>
          </p:cNvPr>
          <p:cNvSpPr/>
          <p:nvPr/>
        </p:nvSpPr>
        <p:spPr>
          <a:xfrm>
            <a:off x="715050" y="606719"/>
            <a:ext cx="7713900"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3" name="Google Shape;151;p25">
            <a:extLst>
              <a:ext uri="{FF2B5EF4-FFF2-40B4-BE49-F238E27FC236}">
                <a16:creationId xmlns:a16="http://schemas.microsoft.com/office/drawing/2014/main" id="{C5528F64-07D3-4813-A1E6-ECA1ABCFBA8A}"/>
              </a:ext>
            </a:extLst>
          </p:cNvPr>
          <p:cNvSpPr/>
          <p:nvPr/>
        </p:nvSpPr>
        <p:spPr>
          <a:xfrm>
            <a:off x="505117" y="1065419"/>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
        <p:nvSpPr>
          <p:cNvPr id="14" name="Google Shape;151;p25">
            <a:extLst>
              <a:ext uri="{FF2B5EF4-FFF2-40B4-BE49-F238E27FC236}">
                <a16:creationId xmlns:a16="http://schemas.microsoft.com/office/drawing/2014/main" id="{4479DE31-02E7-488D-93D7-BBCF4AE9EE8E}"/>
              </a:ext>
            </a:extLst>
          </p:cNvPr>
          <p:cNvSpPr/>
          <p:nvPr/>
        </p:nvSpPr>
        <p:spPr>
          <a:xfrm>
            <a:off x="505117" y="4115253"/>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3</a:t>
            </a:r>
            <a:endParaRPr b="1" dirty="0">
              <a:latin typeface="Epilogue"/>
              <a:ea typeface="Epilogue"/>
              <a:cs typeface="Epilogue"/>
              <a:sym typeface="Epilogue"/>
            </a:endParaRPr>
          </a:p>
        </p:txBody>
      </p:sp>
      <p:cxnSp>
        <p:nvCxnSpPr>
          <p:cNvPr id="15" name="Google Shape;150;p25">
            <a:extLst>
              <a:ext uri="{FF2B5EF4-FFF2-40B4-BE49-F238E27FC236}">
                <a16:creationId xmlns:a16="http://schemas.microsoft.com/office/drawing/2014/main" id="{55CDF749-EFB4-4B88-A814-30FD12D7E638}"/>
              </a:ext>
            </a:extLst>
          </p:cNvPr>
          <p:cNvCxnSpPr>
            <a:cxnSpLocks/>
          </p:cNvCxnSpPr>
          <p:nvPr/>
        </p:nvCxnSpPr>
        <p:spPr>
          <a:xfrm>
            <a:off x="4566429" y="3375968"/>
            <a:ext cx="2783" cy="217837"/>
          </a:xfrm>
          <a:prstGeom prst="straightConnector1">
            <a:avLst/>
          </a:prstGeom>
          <a:noFill/>
          <a:ln w="9525" cap="flat" cmpd="sng">
            <a:solidFill>
              <a:schemeClr val="dk1"/>
            </a:solidFill>
            <a:prstDash val="solid"/>
            <a:round/>
            <a:headEnd type="none" w="med" len="med"/>
            <a:tailEnd type="none" w="med" len="med"/>
          </a:ln>
        </p:spPr>
      </p:cxnSp>
      <p:sp>
        <p:nvSpPr>
          <p:cNvPr id="17" name="Google Shape;147;p25">
            <a:extLst>
              <a:ext uri="{FF2B5EF4-FFF2-40B4-BE49-F238E27FC236}">
                <a16:creationId xmlns:a16="http://schemas.microsoft.com/office/drawing/2014/main" id="{AFD2A0FC-3591-470D-B92E-8D78D5326FA8}"/>
              </a:ext>
            </a:extLst>
          </p:cNvPr>
          <p:cNvSpPr txBox="1">
            <a:spLocks/>
          </p:cNvSpPr>
          <p:nvPr/>
        </p:nvSpPr>
        <p:spPr>
          <a:xfrm>
            <a:off x="1126567" y="3715011"/>
            <a:ext cx="7062600" cy="13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274320" indent="-226059">
              <a:buFont typeface="Albert Sans"/>
              <a:buChar char="■"/>
            </a:pPr>
            <a:r>
              <a:rPr lang="fr-FR" b="1" dirty="0"/>
              <a:t>Équipe de développement</a:t>
            </a:r>
            <a:r>
              <a:rPr lang="fr-FR" dirty="0"/>
              <a:t> : Ce groupe multidisciplinaire est composé de développeurs, testeurs et autres experts techniques, chargés de livrer un produit fonctionnel à la fin de chaque sprint. L’équipe est </a:t>
            </a:r>
            <a:r>
              <a:rPr lang="fr-FR" dirty="0" err="1"/>
              <a:t>auto-organisée</a:t>
            </a:r>
            <a:r>
              <a:rPr lang="fr-FR" dirty="0"/>
              <a:t> et décide de la meilleure façon de transformer les éléments du backlog en fonctionnalités tangibles.</a:t>
            </a:r>
            <a:endParaRPr lang="en-US" b="1" dirty="0"/>
          </a:p>
        </p:txBody>
      </p:sp>
      <p:sp>
        <p:nvSpPr>
          <p:cNvPr id="18" name="Google Shape;147;p25">
            <a:extLst>
              <a:ext uri="{FF2B5EF4-FFF2-40B4-BE49-F238E27FC236}">
                <a16:creationId xmlns:a16="http://schemas.microsoft.com/office/drawing/2014/main" id="{087C219B-74D6-4FAF-81CD-1E1BC1ADC31F}"/>
              </a:ext>
            </a:extLst>
          </p:cNvPr>
          <p:cNvSpPr txBox="1">
            <a:spLocks/>
          </p:cNvSpPr>
          <p:nvPr/>
        </p:nvSpPr>
        <p:spPr>
          <a:xfrm>
            <a:off x="1126567" y="575295"/>
            <a:ext cx="7062600" cy="133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pPr marL="274320" indent="-226059">
              <a:buFont typeface="Albert Sans"/>
              <a:buChar char="■"/>
            </a:pPr>
            <a:r>
              <a:rPr lang="fr-FR" b="1" dirty="0"/>
              <a:t>Product Owner</a:t>
            </a:r>
            <a:r>
              <a:rPr lang="fr-FR" dirty="0"/>
              <a:t> : Il est responsable de définir les priorités et de gérer le </a:t>
            </a:r>
            <a:r>
              <a:rPr lang="fr-FR" b="1" dirty="0"/>
              <a:t>backlog produit</a:t>
            </a:r>
            <a:r>
              <a:rPr lang="fr-FR" dirty="0"/>
              <a:t>, une liste des fonctionnalités et des tâches à réaliser. Il représente les besoins des utilisateurs finaux et des parties prenantes, s’assurant que l’équipe travaille sur les éléments à forte valeur ajoutée.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738819" y="641325"/>
            <a:ext cx="4278600" cy="8153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C’est quoi Jira</a:t>
            </a:r>
            <a:r>
              <a:rPr lang="en" dirty="0"/>
              <a:t>?</a:t>
            </a:r>
            <a:endParaRPr dirty="0"/>
          </a:p>
        </p:txBody>
      </p:sp>
      <p:sp>
        <p:nvSpPr>
          <p:cNvPr id="123" name="Google Shape;123;p23"/>
          <p:cNvSpPr txBox="1">
            <a:spLocks noGrp="1"/>
          </p:cNvSpPr>
          <p:nvPr>
            <p:ph type="body" idx="1"/>
          </p:nvPr>
        </p:nvSpPr>
        <p:spPr>
          <a:xfrm>
            <a:off x="738819" y="1350335"/>
            <a:ext cx="4539838" cy="2895300"/>
          </a:xfrm>
          <a:prstGeom prst="rect">
            <a:avLst/>
          </a:prstGeom>
        </p:spPr>
        <p:txBody>
          <a:bodyPr spcFirstLastPara="1" wrap="square" lIns="91425" tIns="91425" rIns="91425" bIns="91425" anchor="t" anchorCtr="0">
            <a:noAutofit/>
          </a:bodyPr>
          <a:lstStyle/>
          <a:p>
            <a:pPr marL="0" lvl="0" indent="0">
              <a:buNone/>
            </a:pPr>
            <a:r>
              <a:rPr lang="fr-FR" dirty="0"/>
              <a:t>Jira Software est une solution de gestion de projet éditée par l’entreprise Atlassian. Elle permet aux équipes de s’organiser efficacement, d’établir une communication durable et de visualiser le projet en un coup d’œil grâce à ses tableaux de bord personnalisés. Cet outil est reconnu comme la solution la plus utilisée par les équipes de développement logiciel. Jira Software permet également de : • Travailler en méthode agile grâce aux tableaux Kanban et Scrum. • Accélérer la livraison des projets • Améliorer en continu des projets • Faciliter le travail des équipes</a:t>
            </a:r>
            <a:endParaRPr dirty="0"/>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715050" y="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Des principes importants :</a:t>
            </a:r>
            <a:endParaRPr dirty="0"/>
          </a:p>
        </p:txBody>
      </p:sp>
      <p:sp>
        <p:nvSpPr>
          <p:cNvPr id="157" name="Google Shape;157;p26"/>
          <p:cNvSpPr/>
          <p:nvPr/>
        </p:nvSpPr>
        <p:spPr>
          <a:xfrm>
            <a:off x="694660" y="2881422"/>
            <a:ext cx="7713900" cy="2062717"/>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9" name="Google Shape;159;p26"/>
          <p:cNvSpPr txBox="1">
            <a:spLocks noGrp="1"/>
          </p:cNvSpPr>
          <p:nvPr>
            <p:ph type="body" idx="4294967295"/>
          </p:nvPr>
        </p:nvSpPr>
        <p:spPr>
          <a:xfrm>
            <a:off x="735440" y="415113"/>
            <a:ext cx="7062600" cy="2304600"/>
          </a:xfrm>
          <a:prstGeom prst="rect">
            <a:avLst/>
          </a:prstGeom>
          <a:ln>
            <a:noFill/>
          </a:ln>
        </p:spPr>
        <p:txBody>
          <a:bodyPr spcFirstLastPara="1" wrap="square" lIns="91425" tIns="91425" rIns="91425" bIns="91425" anchor="ctr" anchorCtr="0">
            <a:noAutofit/>
          </a:bodyPr>
          <a:lstStyle/>
          <a:p>
            <a:r>
              <a:rPr lang="fr-FR" b="1" dirty="0"/>
              <a:t>Épic :</a:t>
            </a:r>
          </a:p>
          <a:p>
            <a:r>
              <a:rPr lang="fr-FR" dirty="0"/>
              <a:t>Un </a:t>
            </a:r>
            <a:r>
              <a:rPr lang="fr-FR" b="1" dirty="0"/>
              <a:t>épic</a:t>
            </a:r>
            <a:r>
              <a:rPr lang="fr-FR" dirty="0"/>
              <a:t> est une </a:t>
            </a:r>
            <a:r>
              <a:rPr lang="fr-FR" b="1" dirty="0"/>
              <a:t>grande fonctionnalité</a:t>
            </a:r>
            <a:r>
              <a:rPr lang="fr-FR" dirty="0"/>
              <a:t> ou un ensemble de travaux à réaliser, souvent trop complexe pour être traité en une seule itération ou sprint.</a:t>
            </a:r>
          </a:p>
          <a:p>
            <a:r>
              <a:rPr lang="fr-FR" dirty="0"/>
              <a:t>Il représente un </a:t>
            </a:r>
            <a:r>
              <a:rPr lang="fr-FR" b="1" dirty="0"/>
              <a:t>objectif majeur</a:t>
            </a:r>
            <a:r>
              <a:rPr lang="fr-FR" dirty="0"/>
              <a:t> ou une fonctionnalité clé d’un produit qui nécessite plusieurs user stories, tâches ou sous-tâches pour être complété.</a:t>
            </a:r>
          </a:p>
        </p:txBody>
      </p:sp>
      <p:cxnSp>
        <p:nvCxnSpPr>
          <p:cNvPr id="161" name="Google Shape;161;p26"/>
          <p:cNvCxnSpPr>
            <a:cxnSpLocks/>
          </p:cNvCxnSpPr>
          <p:nvPr/>
        </p:nvCxnSpPr>
        <p:spPr>
          <a:xfrm>
            <a:off x="4572050" y="1575400"/>
            <a:ext cx="0" cy="7620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6"/>
          <p:cNvCxnSpPr>
            <a:cxnSpLocks/>
          </p:cNvCxnSpPr>
          <p:nvPr/>
        </p:nvCxnSpPr>
        <p:spPr>
          <a:xfrm>
            <a:off x="4306076" y="2355916"/>
            <a:ext cx="0" cy="525506"/>
          </a:xfrm>
          <a:prstGeom prst="straightConnector1">
            <a:avLst/>
          </a:prstGeom>
          <a:noFill/>
          <a:ln w="9525" cap="flat" cmpd="sng">
            <a:solidFill>
              <a:schemeClr val="dk1"/>
            </a:solidFill>
            <a:prstDash val="solid"/>
            <a:round/>
            <a:headEnd type="none" w="med" len="med"/>
            <a:tailEnd type="none" w="med" len="med"/>
          </a:ln>
        </p:spPr>
      </p:cxnSp>
      <p:sp>
        <p:nvSpPr>
          <p:cNvPr id="163" name="Google Shape;163;p26"/>
          <p:cNvSpPr/>
          <p:nvPr/>
        </p:nvSpPr>
        <p:spPr>
          <a:xfrm>
            <a:off x="487510" y="3724031"/>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2</a:t>
            </a:r>
            <a:endParaRPr b="1" dirty="0">
              <a:latin typeface="Epilogue"/>
              <a:ea typeface="Epilogue"/>
              <a:cs typeface="Epilogue"/>
              <a:sym typeface="Epilogue"/>
            </a:endParaRPr>
          </a:p>
        </p:txBody>
      </p:sp>
      <p:sp>
        <p:nvSpPr>
          <p:cNvPr id="10" name="Google Shape;157;p26">
            <a:extLst>
              <a:ext uri="{FF2B5EF4-FFF2-40B4-BE49-F238E27FC236}">
                <a16:creationId xmlns:a16="http://schemas.microsoft.com/office/drawing/2014/main" id="{7D55DD46-C7ED-47DC-B299-AB5DFDEA42A3}"/>
              </a:ext>
            </a:extLst>
          </p:cNvPr>
          <p:cNvSpPr/>
          <p:nvPr/>
        </p:nvSpPr>
        <p:spPr>
          <a:xfrm>
            <a:off x="694660" y="726721"/>
            <a:ext cx="7713900" cy="1629195"/>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 name="Google Shape;163;p26">
            <a:extLst>
              <a:ext uri="{FF2B5EF4-FFF2-40B4-BE49-F238E27FC236}">
                <a16:creationId xmlns:a16="http://schemas.microsoft.com/office/drawing/2014/main" id="{76C688FB-E342-4C6C-8021-25BB31D3E047}"/>
              </a:ext>
            </a:extLst>
          </p:cNvPr>
          <p:cNvSpPr/>
          <p:nvPr/>
        </p:nvSpPr>
        <p:spPr>
          <a:xfrm>
            <a:off x="488478" y="1344484"/>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
        <p:nvSpPr>
          <p:cNvPr id="17" name="Google Shape;159;p26">
            <a:extLst>
              <a:ext uri="{FF2B5EF4-FFF2-40B4-BE49-F238E27FC236}">
                <a16:creationId xmlns:a16="http://schemas.microsoft.com/office/drawing/2014/main" id="{A21A5AC3-B9E4-429D-95BA-216B8E66AC80}"/>
              </a:ext>
            </a:extLst>
          </p:cNvPr>
          <p:cNvSpPr txBox="1">
            <a:spLocks/>
          </p:cNvSpPr>
          <p:nvPr/>
        </p:nvSpPr>
        <p:spPr>
          <a:xfrm>
            <a:off x="901810" y="2787584"/>
            <a:ext cx="7062600" cy="23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User Stories</a:t>
            </a:r>
          </a:p>
          <a:p>
            <a:r>
              <a:rPr lang="fr-FR" dirty="0"/>
              <a:t>Les besoins fonctionnels sont exprimés sous forme de </a:t>
            </a:r>
            <a:r>
              <a:rPr lang="fr-FR" b="1" dirty="0"/>
              <a:t>User Stories</a:t>
            </a:r>
            <a:r>
              <a:rPr lang="fr-FR" dirty="0"/>
              <a:t>. Ces descriptions courtes et simples définissent les exigences du projet du point de vue de l’utilisateur final. Une User Story suit généralement le format : </a:t>
            </a:r>
            <a:r>
              <a:rPr lang="fr-FR" i="1" dirty="0"/>
              <a:t>En tant que [type d’utilisateur], je veux [action] afin de [résultat]</a:t>
            </a:r>
            <a:r>
              <a:rPr lang="fr-FR" dirty="0"/>
              <a:t>. Ce format aide l’équipe à comprendre clairement les attentes des utilisateurs et à se concentrer sur la valeur métier.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715050" y="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Des principes importants :</a:t>
            </a:r>
            <a:endParaRPr dirty="0"/>
          </a:p>
        </p:txBody>
      </p:sp>
      <p:sp>
        <p:nvSpPr>
          <p:cNvPr id="157" name="Google Shape;157;p26"/>
          <p:cNvSpPr/>
          <p:nvPr/>
        </p:nvSpPr>
        <p:spPr>
          <a:xfrm>
            <a:off x="694660" y="3045813"/>
            <a:ext cx="7713900" cy="1770736"/>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9" name="Google Shape;159;p26"/>
          <p:cNvSpPr txBox="1">
            <a:spLocks noGrp="1"/>
          </p:cNvSpPr>
          <p:nvPr>
            <p:ph type="body" idx="4294967295"/>
          </p:nvPr>
        </p:nvSpPr>
        <p:spPr>
          <a:xfrm>
            <a:off x="735440" y="415113"/>
            <a:ext cx="7062600" cy="2304600"/>
          </a:xfrm>
          <a:prstGeom prst="rect">
            <a:avLst/>
          </a:prstGeom>
          <a:ln>
            <a:noFill/>
          </a:ln>
        </p:spPr>
        <p:txBody>
          <a:bodyPr spcFirstLastPara="1" wrap="square" lIns="91425" tIns="91425" rIns="91425" bIns="91425" anchor="ctr" anchorCtr="0">
            <a:noAutofit/>
          </a:bodyPr>
          <a:lstStyle/>
          <a:p>
            <a:r>
              <a:rPr lang="fr-FR" b="1" dirty="0"/>
              <a:t>Tâche :</a:t>
            </a:r>
          </a:p>
          <a:p>
            <a:r>
              <a:rPr lang="fr-FR" dirty="0"/>
              <a:t>Une </a:t>
            </a:r>
            <a:r>
              <a:rPr lang="fr-FR" b="1" dirty="0"/>
              <a:t>tâche</a:t>
            </a:r>
            <a:r>
              <a:rPr lang="fr-FR" dirty="0"/>
              <a:t> est une </a:t>
            </a:r>
            <a:r>
              <a:rPr lang="fr-FR" b="1" dirty="0"/>
              <a:t>unité de travail spécifique</a:t>
            </a:r>
            <a:r>
              <a:rPr lang="fr-FR" dirty="0"/>
              <a:t> et clairement définie. Elle est plus petite qu’un épic et représente une activité à accomplir qui fait partie du projet.</a:t>
            </a:r>
          </a:p>
          <a:p>
            <a:r>
              <a:rPr lang="fr-FR" dirty="0"/>
              <a:t>Les tâches sont des éléments d’action qui peuvent être assignés à un membre de l’équipe et suivis tout au long de leur cycle de vie.</a:t>
            </a:r>
          </a:p>
        </p:txBody>
      </p:sp>
      <p:cxnSp>
        <p:nvCxnSpPr>
          <p:cNvPr id="161" name="Google Shape;161;p26"/>
          <p:cNvCxnSpPr>
            <a:cxnSpLocks/>
          </p:cNvCxnSpPr>
          <p:nvPr/>
        </p:nvCxnSpPr>
        <p:spPr>
          <a:xfrm>
            <a:off x="4572050" y="1575400"/>
            <a:ext cx="0" cy="76200"/>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6"/>
          <p:cNvCxnSpPr>
            <a:cxnSpLocks/>
            <a:stCxn id="10" idx="2"/>
            <a:endCxn id="157" idx="0"/>
          </p:cNvCxnSpPr>
          <p:nvPr/>
        </p:nvCxnSpPr>
        <p:spPr>
          <a:xfrm>
            <a:off x="4551610" y="2529355"/>
            <a:ext cx="0" cy="516458"/>
          </a:xfrm>
          <a:prstGeom prst="straightConnector1">
            <a:avLst/>
          </a:prstGeom>
          <a:noFill/>
          <a:ln w="9525" cap="flat" cmpd="sng">
            <a:solidFill>
              <a:schemeClr val="dk1"/>
            </a:solidFill>
            <a:prstDash val="solid"/>
            <a:round/>
            <a:headEnd type="none" w="med" len="med"/>
            <a:tailEnd type="none" w="med" len="med"/>
          </a:ln>
        </p:spPr>
      </p:cxnSp>
      <p:sp>
        <p:nvSpPr>
          <p:cNvPr id="163" name="Google Shape;163;p26"/>
          <p:cNvSpPr/>
          <p:nvPr/>
        </p:nvSpPr>
        <p:spPr>
          <a:xfrm>
            <a:off x="487510" y="3724031"/>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2</a:t>
            </a:r>
            <a:endParaRPr b="1" dirty="0">
              <a:latin typeface="Epilogue"/>
              <a:ea typeface="Epilogue"/>
              <a:cs typeface="Epilogue"/>
              <a:sym typeface="Epilogue"/>
            </a:endParaRPr>
          </a:p>
        </p:txBody>
      </p:sp>
      <p:sp>
        <p:nvSpPr>
          <p:cNvPr id="10" name="Google Shape;157;p26">
            <a:extLst>
              <a:ext uri="{FF2B5EF4-FFF2-40B4-BE49-F238E27FC236}">
                <a16:creationId xmlns:a16="http://schemas.microsoft.com/office/drawing/2014/main" id="{7D55DD46-C7ED-47DC-B299-AB5DFDEA42A3}"/>
              </a:ext>
            </a:extLst>
          </p:cNvPr>
          <p:cNvSpPr/>
          <p:nvPr/>
        </p:nvSpPr>
        <p:spPr>
          <a:xfrm>
            <a:off x="694660" y="624955"/>
            <a:ext cx="7713900" cy="19044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 name="Google Shape;159;p26">
            <a:extLst>
              <a:ext uri="{FF2B5EF4-FFF2-40B4-BE49-F238E27FC236}">
                <a16:creationId xmlns:a16="http://schemas.microsoft.com/office/drawing/2014/main" id="{B26CA886-FC45-4AB3-B6A7-5FF359057FD2}"/>
              </a:ext>
            </a:extLst>
          </p:cNvPr>
          <p:cNvSpPr txBox="1">
            <a:spLocks/>
          </p:cNvSpPr>
          <p:nvPr/>
        </p:nvSpPr>
        <p:spPr>
          <a:xfrm>
            <a:off x="735440" y="2793629"/>
            <a:ext cx="7062600" cy="22136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Bug :</a:t>
            </a:r>
          </a:p>
          <a:p>
            <a:r>
              <a:rPr lang="fr-FR" dirty="0"/>
              <a:t>Un </a:t>
            </a:r>
            <a:r>
              <a:rPr lang="fr-FR" b="1" dirty="0"/>
              <a:t>bug</a:t>
            </a:r>
            <a:r>
              <a:rPr lang="fr-FR" dirty="0"/>
              <a:t> est un </a:t>
            </a:r>
            <a:r>
              <a:rPr lang="fr-FR" b="1" dirty="0"/>
              <a:t>problème</a:t>
            </a:r>
            <a:r>
              <a:rPr lang="fr-FR" dirty="0"/>
              <a:t> ou un </a:t>
            </a:r>
            <a:r>
              <a:rPr lang="fr-FR" b="1" dirty="0"/>
              <a:t>dysfonctionnement</a:t>
            </a:r>
            <a:r>
              <a:rPr lang="fr-FR" dirty="0"/>
              <a:t> identifié dans le produit, souvent lié à un écart entre les résultats attendus et réels du système ou à une mauvaise implémentation.</a:t>
            </a:r>
          </a:p>
          <a:p>
            <a:r>
              <a:rPr lang="fr-FR" dirty="0"/>
              <a:t>Il représente un travail imprévu qui survient lorsque quelque chose ne fonctionne pas comme prévu ou ne répond pas aux critères de qualité.</a:t>
            </a:r>
          </a:p>
        </p:txBody>
      </p:sp>
      <p:sp>
        <p:nvSpPr>
          <p:cNvPr id="15" name="Google Shape;163;p26">
            <a:extLst>
              <a:ext uri="{FF2B5EF4-FFF2-40B4-BE49-F238E27FC236}">
                <a16:creationId xmlns:a16="http://schemas.microsoft.com/office/drawing/2014/main" id="{76C688FB-E342-4C6C-8021-25BB31D3E047}"/>
              </a:ext>
            </a:extLst>
          </p:cNvPr>
          <p:cNvSpPr/>
          <p:nvPr/>
        </p:nvSpPr>
        <p:spPr>
          <a:xfrm>
            <a:off x="488478" y="1344484"/>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Tree>
    <p:extLst>
      <p:ext uri="{BB962C8B-B14F-4D97-AF65-F5344CB8AC3E}">
        <p14:creationId xmlns:p14="http://schemas.microsoft.com/office/powerpoint/2010/main" val="121031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Gestion du backlog produit</a:t>
            </a:r>
            <a:endParaRPr dirty="0"/>
          </a:p>
        </p:txBody>
      </p:sp>
      <p:sp>
        <p:nvSpPr>
          <p:cNvPr id="169" name="Google Shape;169;p27"/>
          <p:cNvSpPr/>
          <p:nvPr/>
        </p:nvSpPr>
        <p:spPr>
          <a:xfrm>
            <a:off x="715100" y="2714200"/>
            <a:ext cx="7713900" cy="1331700"/>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70" name="Google Shape;170;p27"/>
          <p:cNvSpPr/>
          <p:nvPr/>
        </p:nvSpPr>
        <p:spPr>
          <a:xfrm>
            <a:off x="715050" y="1805907"/>
            <a:ext cx="7713900" cy="400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latin typeface="Epilogue"/>
                <a:ea typeface="Epilogue"/>
                <a:cs typeface="Epilogue"/>
                <a:sym typeface="Epilogue"/>
              </a:rPr>
              <a:t>Qu’est ce qu’un backlog produit</a:t>
            </a:r>
            <a:endParaRPr b="1" dirty="0">
              <a:latin typeface="Epilogue"/>
              <a:ea typeface="Epilogue"/>
              <a:cs typeface="Epilogue"/>
              <a:sym typeface="Epilogue"/>
            </a:endParaRPr>
          </a:p>
        </p:txBody>
      </p:sp>
      <p:sp>
        <p:nvSpPr>
          <p:cNvPr id="171" name="Google Shape;171;p27"/>
          <p:cNvSpPr txBox="1">
            <a:spLocks noGrp="1"/>
          </p:cNvSpPr>
          <p:nvPr>
            <p:ph type="body" idx="4294967295"/>
          </p:nvPr>
        </p:nvSpPr>
        <p:spPr>
          <a:xfrm>
            <a:off x="1040750" y="2714200"/>
            <a:ext cx="7062600" cy="1331700"/>
          </a:xfrm>
          <a:prstGeom prst="rect">
            <a:avLst/>
          </a:prstGeom>
          <a:ln>
            <a:noFill/>
          </a:ln>
        </p:spPr>
        <p:txBody>
          <a:bodyPr spcFirstLastPara="1" wrap="square" lIns="91425" tIns="91425" rIns="91425" bIns="91425" anchor="ctr" anchorCtr="0">
            <a:noAutofit/>
          </a:bodyPr>
          <a:lstStyle/>
          <a:p>
            <a:pPr marL="0" lvl="0" indent="0">
              <a:buNone/>
            </a:pPr>
            <a:r>
              <a:rPr lang="fr-FR" b="1" dirty="0"/>
              <a:t>Backlog produit</a:t>
            </a:r>
            <a:r>
              <a:rPr lang="fr-FR" dirty="0"/>
              <a:t> : C’est une liste priorisée des éléments à développer, Ajouter des épics, user stories, tâches et bugs dans le backlog. Priorisation des tickets dans le backlog, incluant les fonctionnalités, corrections de bugs, améliorations techniques, etc.</a:t>
            </a:r>
            <a:endParaRPr dirty="0">
              <a:latin typeface="Albert Sans"/>
              <a:ea typeface="Albert Sans"/>
              <a:cs typeface="Albert Sans"/>
              <a:sym typeface="Albert Sans"/>
            </a:endParaRPr>
          </a:p>
        </p:txBody>
      </p:sp>
      <p:cxnSp>
        <p:nvCxnSpPr>
          <p:cNvPr id="173" name="Google Shape;173;p27"/>
          <p:cNvCxnSpPr>
            <a:cxnSpLocks/>
          </p:cNvCxnSpPr>
          <p:nvPr/>
        </p:nvCxnSpPr>
        <p:spPr>
          <a:xfrm>
            <a:off x="4254817" y="2206107"/>
            <a:ext cx="0" cy="76200"/>
          </a:xfrm>
          <a:prstGeom prst="straightConnector1">
            <a:avLst/>
          </a:prstGeom>
          <a:noFill/>
          <a:ln w="9525" cap="flat" cmpd="sng">
            <a:solidFill>
              <a:schemeClr val="dk1"/>
            </a:solidFill>
            <a:prstDash val="solid"/>
            <a:round/>
            <a:headEnd type="none" w="med" len="med"/>
            <a:tailEnd type="none" w="med" len="med"/>
          </a:ln>
        </p:spPr>
      </p:cxnSp>
      <p:cxnSp>
        <p:nvCxnSpPr>
          <p:cNvPr id="174" name="Google Shape;174;p27"/>
          <p:cNvCxnSpPr>
            <a:cxnSpLocks/>
          </p:cNvCxnSpPr>
          <p:nvPr/>
        </p:nvCxnSpPr>
        <p:spPr>
          <a:xfrm>
            <a:off x="4254817" y="2206107"/>
            <a:ext cx="50" cy="508093"/>
          </a:xfrm>
          <a:prstGeom prst="straightConnector1">
            <a:avLst/>
          </a:prstGeom>
          <a:noFill/>
          <a:ln w="9525" cap="flat" cmpd="sng">
            <a:solidFill>
              <a:schemeClr val="dk1"/>
            </a:solidFill>
            <a:prstDash val="solid"/>
            <a:round/>
            <a:headEnd type="none" w="med" len="med"/>
            <a:tailEnd type="none" w="med" len="med"/>
          </a:ln>
        </p:spPr>
      </p:cxnSp>
      <p:sp>
        <p:nvSpPr>
          <p:cNvPr id="175" name="Google Shape;175;p27"/>
          <p:cNvSpPr/>
          <p:nvPr/>
        </p:nvSpPr>
        <p:spPr>
          <a:xfrm rot="-5400000">
            <a:off x="7102247" y="4310200"/>
            <a:ext cx="193200" cy="193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175447" y="2189195"/>
            <a:ext cx="7461336" cy="1839600"/>
          </a:xfrm>
          <a:prstGeom prst="rect">
            <a:avLst/>
          </a:prstGeom>
        </p:spPr>
        <p:txBody>
          <a:bodyPr spcFirstLastPara="1" wrap="square" lIns="91425" tIns="91425" rIns="91425" bIns="91425" anchor="b" anchorCtr="0">
            <a:noAutofit/>
          </a:bodyPr>
          <a:lstStyle/>
          <a:p>
            <a:pPr lvl="0"/>
            <a:r>
              <a:rPr lang="fr-FR" sz="4200" dirty="0">
                <a:solidFill>
                  <a:schemeClr val="tx1"/>
                </a:solidFill>
              </a:rPr>
              <a:t>Affinage du backlog </a:t>
            </a:r>
            <a:r>
              <a:rPr lang="fr-FR" sz="4200" dirty="0">
                <a:solidFill>
                  <a:schemeClr val="accent1">
                    <a:lumMod val="50000"/>
                  </a:schemeClr>
                </a:solidFill>
              </a:rPr>
              <a:t>(backlog grooming) : </a:t>
            </a:r>
            <a:r>
              <a:rPr lang="fr-FR" sz="4200" dirty="0">
                <a:solidFill>
                  <a:schemeClr val="tx1"/>
                </a:solidFill>
              </a:rPr>
              <a:t>Tri</a:t>
            </a:r>
            <a:r>
              <a:rPr lang="fr-FR" sz="4200" dirty="0">
                <a:solidFill>
                  <a:schemeClr val="accent1">
                    <a:lumMod val="50000"/>
                  </a:schemeClr>
                </a:solidFill>
              </a:rPr>
              <a:t>, </a:t>
            </a:r>
            <a:r>
              <a:rPr lang="fr-FR" sz="4200" dirty="0">
                <a:solidFill>
                  <a:schemeClr val="tx1"/>
                </a:solidFill>
              </a:rPr>
              <a:t>mise à jour </a:t>
            </a:r>
            <a:r>
              <a:rPr lang="fr-FR" sz="4200" dirty="0">
                <a:solidFill>
                  <a:schemeClr val="accent1">
                    <a:lumMod val="50000"/>
                  </a:schemeClr>
                </a:solidFill>
              </a:rPr>
              <a:t>et </a:t>
            </a:r>
            <a:r>
              <a:rPr lang="fr-FR" sz="4200" dirty="0">
                <a:solidFill>
                  <a:schemeClr val="tx1"/>
                </a:solidFill>
              </a:rPr>
              <a:t>priorisation les tâches</a:t>
            </a:r>
            <a:r>
              <a:rPr lang="fr-FR" sz="4200" dirty="0">
                <a:solidFill>
                  <a:schemeClr val="accent1">
                    <a:lumMod val="50000"/>
                  </a:schemeClr>
                </a:solidFill>
              </a:rPr>
              <a:t>.</a:t>
            </a:r>
            <a:endParaRPr sz="4200" dirty="0"/>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473600" y="2229419"/>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spTree>
    <p:extLst>
      <p:ext uri="{BB962C8B-B14F-4D97-AF65-F5344CB8AC3E}">
        <p14:creationId xmlns:p14="http://schemas.microsoft.com/office/powerpoint/2010/main" val="81861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663179" y="15226"/>
            <a:ext cx="7713900" cy="640200"/>
          </a:xfrm>
          <a:prstGeom prst="rect">
            <a:avLst/>
          </a:prstGeom>
        </p:spPr>
        <p:txBody>
          <a:bodyPr spcFirstLastPara="1" wrap="square" lIns="91425" tIns="91425" rIns="91425" bIns="91425" anchor="t" anchorCtr="0">
            <a:noAutofit/>
          </a:bodyPr>
          <a:lstStyle/>
          <a:p>
            <a:pPr lvl="0"/>
            <a:r>
              <a:rPr lang="fr-FR" dirty="0"/>
              <a:t>Planification du Sprint :</a:t>
            </a:r>
            <a:endParaRPr dirty="0"/>
          </a:p>
        </p:txBody>
      </p:sp>
      <p:sp>
        <p:nvSpPr>
          <p:cNvPr id="157" name="Google Shape;157;p26"/>
          <p:cNvSpPr/>
          <p:nvPr/>
        </p:nvSpPr>
        <p:spPr>
          <a:xfrm>
            <a:off x="715050" y="3907710"/>
            <a:ext cx="7713900" cy="1024369"/>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59" name="Google Shape;159;p26"/>
          <p:cNvSpPr txBox="1">
            <a:spLocks noGrp="1"/>
          </p:cNvSpPr>
          <p:nvPr>
            <p:ph type="body" idx="4294967295"/>
          </p:nvPr>
        </p:nvSpPr>
        <p:spPr>
          <a:xfrm>
            <a:off x="957348" y="2164680"/>
            <a:ext cx="6809211" cy="1559757"/>
          </a:xfrm>
          <a:prstGeom prst="rect">
            <a:avLst/>
          </a:prstGeom>
          <a:ln>
            <a:noFill/>
          </a:ln>
        </p:spPr>
        <p:txBody>
          <a:bodyPr spcFirstLastPara="1" wrap="square" lIns="91425" tIns="91425" rIns="91425" bIns="91425" anchor="ctr" anchorCtr="0">
            <a:noAutofit/>
          </a:bodyPr>
          <a:lstStyle/>
          <a:p>
            <a:r>
              <a:rPr lang="fr-FR" b="1" dirty="0"/>
              <a:t>Sprint planning :</a:t>
            </a:r>
          </a:p>
          <a:p>
            <a:r>
              <a:rPr lang="fr-FR" dirty="0"/>
              <a:t>Au début de chaque sprint, l'équipe se réunit pour planifier les tâches à accomplir en fonction des priorités du backlog produit. Les objectifs du sprint sont clairement définis.</a:t>
            </a:r>
          </a:p>
        </p:txBody>
      </p:sp>
      <p:cxnSp>
        <p:nvCxnSpPr>
          <p:cNvPr id="161" name="Google Shape;161;p26"/>
          <p:cNvCxnSpPr>
            <a:cxnSpLocks/>
            <a:stCxn id="10" idx="2"/>
            <a:endCxn id="22" idx="0"/>
          </p:cNvCxnSpPr>
          <p:nvPr/>
        </p:nvCxnSpPr>
        <p:spPr>
          <a:xfrm>
            <a:off x="4564036" y="2023056"/>
            <a:ext cx="0" cy="244406"/>
          </a:xfrm>
          <a:prstGeom prst="straightConnector1">
            <a:avLst/>
          </a:prstGeom>
          <a:noFill/>
          <a:ln w="9525" cap="flat" cmpd="sng">
            <a:solidFill>
              <a:schemeClr val="dk1"/>
            </a:solidFill>
            <a:prstDash val="solid"/>
            <a:round/>
            <a:headEnd type="none" w="med" len="med"/>
            <a:tailEnd type="none" w="med" len="med"/>
          </a:ln>
        </p:spPr>
      </p:cxnSp>
      <p:cxnSp>
        <p:nvCxnSpPr>
          <p:cNvPr id="162" name="Google Shape;162;p26"/>
          <p:cNvCxnSpPr>
            <a:cxnSpLocks/>
            <a:stCxn id="22" idx="2"/>
            <a:endCxn id="157" idx="0"/>
          </p:cNvCxnSpPr>
          <p:nvPr/>
        </p:nvCxnSpPr>
        <p:spPr>
          <a:xfrm>
            <a:off x="4564036" y="3724437"/>
            <a:ext cx="7964" cy="183273"/>
          </a:xfrm>
          <a:prstGeom prst="straightConnector1">
            <a:avLst/>
          </a:prstGeom>
          <a:noFill/>
          <a:ln w="9525" cap="flat" cmpd="sng">
            <a:solidFill>
              <a:schemeClr val="dk1"/>
            </a:solidFill>
            <a:prstDash val="solid"/>
            <a:round/>
            <a:headEnd type="none" w="med" len="med"/>
            <a:tailEnd type="none" w="med" len="med"/>
          </a:ln>
        </p:spPr>
      </p:cxnSp>
      <p:sp>
        <p:nvSpPr>
          <p:cNvPr id="163" name="Google Shape;163;p26"/>
          <p:cNvSpPr/>
          <p:nvPr/>
        </p:nvSpPr>
        <p:spPr>
          <a:xfrm>
            <a:off x="499936" y="4212744"/>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3</a:t>
            </a:r>
            <a:endParaRPr b="1" dirty="0">
              <a:latin typeface="Epilogue"/>
              <a:ea typeface="Epilogue"/>
              <a:cs typeface="Epilogue"/>
              <a:sym typeface="Epilogue"/>
            </a:endParaRPr>
          </a:p>
        </p:txBody>
      </p:sp>
      <p:sp>
        <p:nvSpPr>
          <p:cNvPr id="10" name="Google Shape;157;p26">
            <a:extLst>
              <a:ext uri="{FF2B5EF4-FFF2-40B4-BE49-F238E27FC236}">
                <a16:creationId xmlns:a16="http://schemas.microsoft.com/office/drawing/2014/main" id="{7D55DD46-C7ED-47DC-B299-AB5DFDEA42A3}"/>
              </a:ext>
            </a:extLst>
          </p:cNvPr>
          <p:cNvSpPr/>
          <p:nvPr/>
        </p:nvSpPr>
        <p:spPr>
          <a:xfrm>
            <a:off x="707086" y="566081"/>
            <a:ext cx="7713900" cy="1456975"/>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14" name="Google Shape;159;p26">
            <a:extLst>
              <a:ext uri="{FF2B5EF4-FFF2-40B4-BE49-F238E27FC236}">
                <a16:creationId xmlns:a16="http://schemas.microsoft.com/office/drawing/2014/main" id="{B26CA886-FC45-4AB3-B6A7-5FF359057FD2}"/>
              </a:ext>
            </a:extLst>
          </p:cNvPr>
          <p:cNvSpPr txBox="1">
            <a:spLocks/>
          </p:cNvSpPr>
          <p:nvPr/>
        </p:nvSpPr>
        <p:spPr>
          <a:xfrm>
            <a:off x="988829" y="3944678"/>
            <a:ext cx="7062600" cy="10243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Sprint Backlog</a:t>
            </a:r>
            <a:r>
              <a:rPr lang="fr-FR" dirty="0"/>
              <a:t> :</a:t>
            </a:r>
          </a:p>
          <a:p>
            <a:r>
              <a:rPr lang="fr-FR" dirty="0"/>
              <a:t>Une sélection d’éléments du backlog produit que l’équipe s'engage à réaliser au cours d'un sprint. Ce sont les tâches à accomplir dans le sprint en cours.</a:t>
            </a:r>
          </a:p>
        </p:txBody>
      </p:sp>
      <p:sp>
        <p:nvSpPr>
          <p:cNvPr id="15" name="Google Shape;163;p26">
            <a:extLst>
              <a:ext uri="{FF2B5EF4-FFF2-40B4-BE49-F238E27FC236}">
                <a16:creationId xmlns:a16="http://schemas.microsoft.com/office/drawing/2014/main" id="{76C688FB-E342-4C6C-8021-25BB31D3E047}"/>
              </a:ext>
            </a:extLst>
          </p:cNvPr>
          <p:cNvSpPr/>
          <p:nvPr/>
        </p:nvSpPr>
        <p:spPr>
          <a:xfrm>
            <a:off x="499936" y="1077003"/>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1</a:t>
            </a:r>
            <a:endParaRPr b="1" dirty="0">
              <a:latin typeface="Epilogue"/>
              <a:ea typeface="Epilogue"/>
              <a:cs typeface="Epilogue"/>
              <a:sym typeface="Epilogue"/>
            </a:endParaRPr>
          </a:p>
        </p:txBody>
      </p:sp>
      <p:sp>
        <p:nvSpPr>
          <p:cNvPr id="22" name="Google Shape;157;p26">
            <a:extLst>
              <a:ext uri="{FF2B5EF4-FFF2-40B4-BE49-F238E27FC236}">
                <a16:creationId xmlns:a16="http://schemas.microsoft.com/office/drawing/2014/main" id="{8C855ABA-F5DF-44D3-8471-7F03AD05DB11}"/>
              </a:ext>
            </a:extLst>
          </p:cNvPr>
          <p:cNvSpPr/>
          <p:nvPr/>
        </p:nvSpPr>
        <p:spPr>
          <a:xfrm>
            <a:off x="707086" y="2267462"/>
            <a:ext cx="7713900" cy="1456975"/>
          </a:xfrm>
          <a:prstGeom prst="roundRect">
            <a:avLst>
              <a:gd name="adj" fmla="val 1425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los Text"/>
              <a:ea typeface="Golos Text"/>
              <a:cs typeface="Golos Text"/>
              <a:sym typeface="Golos Text"/>
            </a:endParaRPr>
          </a:p>
        </p:txBody>
      </p:sp>
      <p:sp>
        <p:nvSpPr>
          <p:cNvPr id="30" name="Google Shape;159;p26">
            <a:extLst>
              <a:ext uri="{FF2B5EF4-FFF2-40B4-BE49-F238E27FC236}">
                <a16:creationId xmlns:a16="http://schemas.microsoft.com/office/drawing/2014/main" id="{9742780C-AB1E-4DD2-8756-83F61E52201B}"/>
              </a:ext>
            </a:extLst>
          </p:cNvPr>
          <p:cNvSpPr txBox="1">
            <a:spLocks/>
          </p:cNvSpPr>
          <p:nvPr/>
        </p:nvSpPr>
        <p:spPr>
          <a:xfrm>
            <a:off x="892283" y="602278"/>
            <a:ext cx="6809211" cy="1363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Char char="■"/>
              <a:defRPr sz="1400" b="0" i="0" u="none" strike="noStrike" cap="none">
                <a:solidFill>
                  <a:schemeClr val="dk1"/>
                </a:solidFill>
                <a:latin typeface="Albert Sans"/>
                <a:ea typeface="Albert Sans"/>
                <a:cs typeface="Albert Sans"/>
                <a:sym typeface="Albert Sans"/>
              </a:defRPr>
            </a:lvl9pPr>
          </a:lstStyle>
          <a:p>
            <a:r>
              <a:rPr lang="fr-FR" b="1" dirty="0"/>
              <a:t>Sprints</a:t>
            </a:r>
          </a:p>
          <a:p>
            <a:r>
              <a:rPr lang="fr-FR" dirty="0"/>
              <a:t>Les </a:t>
            </a:r>
            <a:r>
              <a:rPr lang="fr-FR" b="1" dirty="0"/>
              <a:t>sprints</a:t>
            </a:r>
            <a:r>
              <a:rPr lang="fr-FR" dirty="0"/>
              <a:t> sont des cycles de travail définis, généralement de deux à quatre semaines, où l’équipe se concentre sur un ensemble d’objectifs clairement identifiés. Chaque sprint commence par une réunion de planification (Sprint Planning).</a:t>
            </a:r>
          </a:p>
        </p:txBody>
      </p:sp>
      <p:sp>
        <p:nvSpPr>
          <p:cNvPr id="35" name="Google Shape;163;p26">
            <a:extLst>
              <a:ext uri="{FF2B5EF4-FFF2-40B4-BE49-F238E27FC236}">
                <a16:creationId xmlns:a16="http://schemas.microsoft.com/office/drawing/2014/main" id="{F7A17DB5-CBA7-4347-86EF-5886D16B2593}"/>
              </a:ext>
            </a:extLst>
          </p:cNvPr>
          <p:cNvSpPr/>
          <p:nvPr/>
        </p:nvSpPr>
        <p:spPr>
          <a:xfrm>
            <a:off x="507900" y="2788799"/>
            <a:ext cx="414300" cy="4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Epilogue"/>
                <a:ea typeface="Epilogue"/>
                <a:cs typeface="Epilogue"/>
                <a:sym typeface="Epilogue"/>
              </a:rPr>
              <a:t>2</a:t>
            </a:r>
            <a:endParaRPr b="1" dirty="0">
              <a:latin typeface="Epilogue"/>
              <a:ea typeface="Epilogue"/>
              <a:cs typeface="Epilogue"/>
              <a:sym typeface="Epilogue"/>
            </a:endParaRPr>
          </a:p>
        </p:txBody>
      </p:sp>
    </p:spTree>
    <p:extLst>
      <p:ext uri="{BB962C8B-B14F-4D97-AF65-F5344CB8AC3E}">
        <p14:creationId xmlns:p14="http://schemas.microsoft.com/office/powerpoint/2010/main" val="2556944578"/>
      </p:ext>
    </p:extLst>
  </p:cSld>
  <p:clrMapOvr>
    <a:masterClrMapping/>
  </p:clrMapOvr>
</p:sld>
</file>

<file path=ppt/theme/theme1.xml><?xml version="1.0" encoding="utf-8"?>
<a:theme xmlns:a="http://schemas.openxmlformats.org/drawingml/2006/main" name="Mean Value Theorem by Slidesgo">
  <a:themeElements>
    <a:clrScheme name="Simple Light">
      <a:dk1>
        <a:srgbClr val="000000"/>
      </a:dk1>
      <a:lt1>
        <a:srgbClr val="EFEFEF"/>
      </a:lt1>
      <a:dk2>
        <a:srgbClr val="F8B546"/>
      </a:dk2>
      <a:lt2>
        <a:srgbClr val="F68D56"/>
      </a:lt2>
      <a:accent1>
        <a:srgbClr val="71DAFD"/>
      </a:accent1>
      <a:accent2>
        <a:srgbClr val="415AB2"/>
      </a:accent2>
      <a:accent3>
        <a:srgbClr val="DD9FE7"/>
      </a:accent3>
      <a:accent4>
        <a:srgbClr val="F578AE"/>
      </a:accent4>
      <a:accent5>
        <a:srgbClr val="66666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12385</TotalTime>
  <Words>1141</Words>
  <Application>Microsoft Office PowerPoint</Application>
  <PresentationFormat>Affichage à l'écran (16:9)</PresentationFormat>
  <Paragraphs>81</Paragraphs>
  <Slides>14</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Anaheim</vt:lpstr>
      <vt:lpstr>Albert Sans</vt:lpstr>
      <vt:lpstr>Golos Text</vt:lpstr>
      <vt:lpstr>Arial</vt:lpstr>
      <vt:lpstr>Wingdings</vt:lpstr>
      <vt:lpstr>Epilogue</vt:lpstr>
      <vt:lpstr>Bebas Neue</vt:lpstr>
      <vt:lpstr>Mean Value Theorem by Slidesgo</vt:lpstr>
      <vt:lpstr>JIRA SCRUM/KANBAN</vt:lpstr>
      <vt:lpstr>Introduction à scrum :</vt:lpstr>
      <vt:lpstr>Rôles dans scrum :</vt:lpstr>
      <vt:lpstr>C’est quoi Jira?</vt:lpstr>
      <vt:lpstr>Des principes importants :</vt:lpstr>
      <vt:lpstr>Des principes importants :</vt:lpstr>
      <vt:lpstr>Gestion du backlog produit</vt:lpstr>
      <vt:lpstr>Affinage du backlog (backlog grooming) : Tri, mise à jour et priorisation les tâches.</vt:lpstr>
      <vt:lpstr>Planification du Sprint :</vt:lpstr>
      <vt:lpstr>Présentation du tableau Scrum (To Do, In Progress, Done)</vt:lpstr>
      <vt:lpstr>Présentation PowerPoint</vt:lpstr>
      <vt:lpstr>Les artefacts Scrum Les artefacts Scrum, des éléments qui aident à organiser et à structurer le travail dans un cadre Scrum.</vt:lpstr>
      <vt:lpstr>Les artefacts Scrum </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SCRUM/KANBAN</dc:title>
  <dc:creator>pc</dc:creator>
  <cp:lastModifiedBy>Niàma salimi</cp:lastModifiedBy>
  <cp:revision>27</cp:revision>
  <dcterms:modified xsi:type="dcterms:W3CDTF">2024-12-02T09:26:11Z</dcterms:modified>
</cp:coreProperties>
</file>