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30"/>
  </p:notesMasterIdLst>
  <p:sldIdLst>
    <p:sldId id="256" r:id="rId2"/>
    <p:sldId id="257" r:id="rId3"/>
    <p:sldId id="258" r:id="rId4"/>
    <p:sldId id="259" r:id="rId5"/>
    <p:sldId id="260" r:id="rId6"/>
    <p:sldId id="290" r:id="rId7"/>
    <p:sldId id="261" r:id="rId8"/>
    <p:sldId id="287" r:id="rId9"/>
    <p:sldId id="288" r:id="rId10"/>
    <p:sldId id="289" r:id="rId11"/>
    <p:sldId id="262"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266" r:id="rId29"/>
  </p:sldIdLst>
  <p:sldSz cx="9144000" cy="5143500" type="screen16x9"/>
  <p:notesSz cx="6858000" cy="9144000"/>
  <p:embeddedFontLst>
    <p:embeddedFont>
      <p:font typeface="Albert Sans" panose="020B0604020202020204" charset="0"/>
      <p:regular r:id="rId31"/>
      <p:bold r:id="rId32"/>
      <p:italic r:id="rId33"/>
      <p:boldItalic r:id="rId34"/>
    </p:embeddedFont>
    <p:embeddedFont>
      <p:font typeface="Anaheim" panose="020B0604020202020204" charset="0"/>
      <p:regular r:id="rId35"/>
      <p:bold r:id="rId36"/>
    </p:embeddedFont>
    <p:embeddedFont>
      <p:font typeface="Bebas Neue" panose="020B0604020202020204" charset="0"/>
      <p:regular r:id="rId37"/>
    </p:embeddedFont>
    <p:embeddedFont>
      <p:font typeface="Epilogue" panose="020B0604020202020204" charset="0"/>
      <p:regular r:id="rId38"/>
      <p:bold r:id="rId39"/>
      <p:italic r:id="rId40"/>
      <p:boldItalic r:id="rId41"/>
    </p:embeddedFont>
    <p:embeddedFont>
      <p:font typeface="Golos Text"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3E09A5-88A5-403B-A8DA-8DD46B300DB7}">
  <a:tblStyle styleId="{183E09A5-88A5-403B-A8DA-8DD46B300D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5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7fc65e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7fc65e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7fc65e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7fc65e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371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a8d4be75ac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a8d4be75ac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624727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188979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669828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a877bfc731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a877bfc73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7fc65ecb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7fc65ecb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7fc65ecbe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7fc65ecbe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a8d4be75a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a8d4be75a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8d4be75ac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a8d4be75a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8d4be75ac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a8d4be75a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508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a877bfc7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a877bfc7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7fc65e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7fc65e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176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8d4be75ac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a8d4be75a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444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10" name="Google Shape;10;p2"/>
          <p:cNvSpPr txBox="1">
            <a:spLocks noGrp="1"/>
          </p:cNvSpPr>
          <p:nvPr>
            <p:ph type="ctrTitle"/>
          </p:nvPr>
        </p:nvSpPr>
        <p:spPr>
          <a:xfrm>
            <a:off x="2122950" y="1433100"/>
            <a:ext cx="4898100" cy="1839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122950" y="3275700"/>
            <a:ext cx="4898100" cy="434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3"/>
        <p:cNvGrpSpPr/>
        <p:nvPr/>
      </p:nvGrpSpPr>
      <p:grpSpPr>
        <a:xfrm>
          <a:off x="0" y="0"/>
          <a:ext cx="0" cy="0"/>
          <a:chOff x="0" y="0"/>
          <a:chExt cx="0" cy="0"/>
        </a:xfrm>
      </p:grpSpPr>
      <p:pic>
        <p:nvPicPr>
          <p:cNvPr id="54" name="Google Shape;54;p11"/>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55" name="Google Shape;5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57" name="Google Shape;57;p11"/>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58" name="Google Shape;58;p11"/>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59" name="Google Shape;59;p11"/>
          <p:cNvPicPr preferRelativeResize="0"/>
          <p:nvPr/>
        </p:nvPicPr>
        <p:blipFill>
          <a:blip r:embed="rId4">
            <a:alphaModFix/>
          </a:blip>
          <a:stretch>
            <a:fillRect/>
          </a:stretch>
        </p:blipFill>
        <p:spPr>
          <a:xfrm>
            <a:off x="7974355" y="656607"/>
            <a:ext cx="1322045" cy="1322042"/>
          </a:xfrm>
          <a:prstGeom prst="rect">
            <a:avLst/>
          </a:prstGeom>
          <a:noFill/>
          <a:ln>
            <a:noFill/>
          </a:ln>
        </p:spPr>
      </p:pic>
      <p:sp>
        <p:nvSpPr>
          <p:cNvPr id="60" name="Google Shape;60;p11"/>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1" name="Google Shape;61;p11"/>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1"/>
        </a:solidFill>
        <a:effectLst/>
      </p:bgPr>
    </p:bg>
    <p:spTree>
      <p:nvGrpSpPr>
        <p:cNvPr id="1" name="Shape 63"/>
        <p:cNvGrpSpPr/>
        <p:nvPr/>
      </p:nvGrpSpPr>
      <p:grpSpPr>
        <a:xfrm>
          <a:off x="0" y="0"/>
          <a:ext cx="0" cy="0"/>
          <a:chOff x="0" y="0"/>
          <a:chExt cx="0" cy="0"/>
        </a:xfrm>
      </p:grpSpPr>
      <p:pic>
        <p:nvPicPr>
          <p:cNvPr id="64" name="Google Shape;64;p13"/>
          <p:cNvPicPr preferRelativeResize="0"/>
          <p:nvPr/>
        </p:nvPicPr>
        <p:blipFill rotWithShape="1">
          <a:blip r:embed="rId2">
            <a:alphaModFix amt="19000"/>
          </a:blip>
          <a:srcRect t="7784" b="7784"/>
          <a:stretch/>
        </p:blipFill>
        <p:spPr>
          <a:xfrm rot="10800000">
            <a:off x="0" y="0"/>
            <a:ext cx="9143999" cy="5143501"/>
          </a:xfrm>
          <a:prstGeom prst="rect">
            <a:avLst/>
          </a:prstGeom>
          <a:noFill/>
          <a:ln>
            <a:noFill/>
          </a:ln>
        </p:spPr>
      </p:pic>
      <p:pic>
        <p:nvPicPr>
          <p:cNvPr id="65" name="Google Shape;65;p13"/>
          <p:cNvPicPr preferRelativeResize="0"/>
          <p:nvPr/>
        </p:nvPicPr>
        <p:blipFill>
          <a:blip r:embed="rId3">
            <a:alphaModFix/>
          </a:blip>
          <a:stretch>
            <a:fillRect/>
          </a:stretch>
        </p:blipFill>
        <p:spPr>
          <a:xfrm rot="-5400000" flipH="1">
            <a:off x="8221175" y="-585813"/>
            <a:ext cx="1102675" cy="1657375"/>
          </a:xfrm>
          <a:prstGeom prst="rect">
            <a:avLst/>
          </a:prstGeom>
          <a:noFill/>
          <a:ln>
            <a:noFill/>
          </a:ln>
        </p:spPr>
      </p:pic>
      <p:sp>
        <p:nvSpPr>
          <p:cNvPr id="66" name="Google Shape;66;p13"/>
          <p:cNvSpPr/>
          <p:nvPr/>
        </p:nvSpPr>
        <p:spPr>
          <a:xfrm>
            <a:off x="8429000" y="53500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7" name="Google Shape;67;p13"/>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_1">
    <p:bg>
      <p:bgPr>
        <a:solidFill>
          <a:schemeClr val="lt1"/>
        </a:solidFill>
        <a:effectLst/>
      </p:bgPr>
    </p:bg>
    <p:spTree>
      <p:nvGrpSpPr>
        <p:cNvPr id="1" name="Shape 68"/>
        <p:cNvGrpSpPr/>
        <p:nvPr/>
      </p:nvGrpSpPr>
      <p:grpSpPr>
        <a:xfrm>
          <a:off x="0" y="0"/>
          <a:ext cx="0" cy="0"/>
          <a:chOff x="0" y="0"/>
          <a:chExt cx="0" cy="0"/>
        </a:xfrm>
      </p:grpSpPr>
      <p:pic>
        <p:nvPicPr>
          <p:cNvPr id="69" name="Google Shape;69;p14"/>
          <p:cNvPicPr preferRelativeResize="0"/>
          <p:nvPr/>
        </p:nvPicPr>
        <p:blipFill rotWithShape="1">
          <a:blip r:embed="rId2">
            <a:alphaModFix amt="19000"/>
          </a:blip>
          <a:srcRect b="15569"/>
          <a:stretch/>
        </p:blipFill>
        <p:spPr>
          <a:xfrm rot="10800000">
            <a:off x="0" y="0"/>
            <a:ext cx="9143999" cy="5143501"/>
          </a:xfrm>
          <a:prstGeom prst="rect">
            <a:avLst/>
          </a:prstGeom>
          <a:noFill/>
          <a:ln>
            <a:noFill/>
          </a:ln>
        </p:spPr>
      </p:pic>
      <p:sp>
        <p:nvSpPr>
          <p:cNvPr id="70" name="Google Shape;70;p14"/>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pic>
        <p:nvPicPr>
          <p:cNvPr id="71" name="Google Shape;71;p14"/>
          <p:cNvPicPr preferRelativeResize="0"/>
          <p:nvPr/>
        </p:nvPicPr>
        <p:blipFill>
          <a:blip r:embed="rId3">
            <a:alphaModFix/>
          </a:blip>
          <a:stretch>
            <a:fillRect/>
          </a:stretch>
        </p:blipFill>
        <p:spPr>
          <a:xfrm rot="5400000">
            <a:off x="8396438" y="3815526"/>
            <a:ext cx="1347026" cy="2698175"/>
          </a:xfrm>
          <a:prstGeom prst="rect">
            <a:avLst/>
          </a:prstGeom>
          <a:noFill/>
          <a:ln>
            <a:noFill/>
          </a:ln>
        </p:spPr>
      </p:pic>
      <p:sp>
        <p:nvSpPr>
          <p:cNvPr id="72" name="Google Shape;72;p14"/>
          <p:cNvSpPr/>
          <p:nvPr/>
        </p:nvSpPr>
        <p:spPr>
          <a:xfrm rot="-5400000">
            <a:off x="8652350" y="3912875"/>
            <a:ext cx="835200" cy="835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1_1_1">
    <p:bg>
      <p:bgPr>
        <a:solidFill>
          <a:schemeClr val="lt1"/>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2">
            <a:alphaModFix amt="19000"/>
          </a:blip>
          <a:srcRect t="15569"/>
          <a:stretch/>
        </p:blipFill>
        <p:spPr>
          <a:xfrm rot="10800000">
            <a:off x="0" y="0"/>
            <a:ext cx="9143999" cy="5143501"/>
          </a:xfrm>
          <a:prstGeom prst="rect">
            <a:avLst/>
          </a:prstGeom>
          <a:noFill/>
          <a:ln>
            <a:noFill/>
          </a:ln>
        </p:spPr>
      </p:pic>
      <p:sp>
        <p:nvSpPr>
          <p:cNvPr id="75" name="Google Shape;75;p15"/>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6" name="Google Shape;76;p15"/>
          <p:cNvSpPr/>
          <p:nvPr/>
        </p:nvSpPr>
        <p:spPr>
          <a:xfrm>
            <a:off x="8663375" y="4521796"/>
            <a:ext cx="173400" cy="173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lt1"/>
        </a:solidFill>
        <a:effectLst/>
      </p:bgPr>
    </p:bg>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79" name="Google Shape;79;p16"/>
          <p:cNvSpPr txBox="1">
            <a:spLocks noGrp="1"/>
          </p:cNvSpPr>
          <p:nvPr>
            <p:ph type="ctrTitle"/>
          </p:nvPr>
        </p:nvSpPr>
        <p:spPr>
          <a:xfrm>
            <a:off x="2808000" y="559575"/>
            <a:ext cx="3528000" cy="95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0" name="Google Shape;80;p16"/>
          <p:cNvSpPr txBox="1">
            <a:spLocks noGrp="1"/>
          </p:cNvSpPr>
          <p:nvPr>
            <p:ph type="subTitle" idx="1"/>
          </p:nvPr>
        </p:nvSpPr>
        <p:spPr>
          <a:xfrm>
            <a:off x="2808000" y="1438575"/>
            <a:ext cx="3528000" cy="13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1" name="Google Shape;81;p16"/>
          <p:cNvSpPr txBox="1"/>
          <p:nvPr/>
        </p:nvSpPr>
        <p:spPr>
          <a:xfrm>
            <a:off x="2808000" y="3390300"/>
            <a:ext cx="35280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a:solidFill>
                  <a:schemeClr val="dk1"/>
                </a:solidFill>
                <a:latin typeface="Albert Sans"/>
                <a:ea typeface="Albert Sans"/>
                <a:cs typeface="Albert Sans"/>
                <a:sym typeface="Albert Sans"/>
              </a:rPr>
              <a:t>CREDITS: This presentation template was created by </a:t>
            </a:r>
            <a:r>
              <a:rPr lang="en" sz="10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Slidesgo</a:t>
            </a:r>
            <a:r>
              <a:rPr lang="en" sz="1000">
                <a:solidFill>
                  <a:schemeClr val="dk1"/>
                </a:solidFill>
                <a:latin typeface="Albert Sans"/>
                <a:ea typeface="Albert Sans"/>
                <a:cs typeface="Albert Sans"/>
                <a:sym typeface="Albert Sans"/>
              </a:rPr>
              <a:t>, and includes icons by </a:t>
            </a:r>
            <a:r>
              <a:rPr lang="en" sz="10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Flaticon</a:t>
            </a:r>
            <a:r>
              <a:rPr lang="en" sz="1000">
                <a:solidFill>
                  <a:schemeClr val="dk1"/>
                </a:solidFill>
                <a:latin typeface="Albert Sans"/>
                <a:ea typeface="Albert Sans"/>
                <a:cs typeface="Albert Sans"/>
                <a:sym typeface="Albert Sans"/>
              </a:rPr>
              <a:t>, infographics &amp; images by </a:t>
            </a:r>
            <a:r>
              <a:rPr lang="en" sz="1000" b="1">
                <a:solidFill>
                  <a:schemeClr val="dk1"/>
                </a:solidFill>
                <a:uFill>
                  <a:noFill/>
                </a:uFill>
                <a:latin typeface="Albert Sans"/>
                <a:ea typeface="Albert Sans"/>
                <a:cs typeface="Albert Sans"/>
                <a:sym typeface="Albert Sans"/>
                <a:hlinkClick r:id="rId5">
                  <a:extLst>
                    <a:ext uri="{A12FA001-AC4F-418D-AE19-62706E023703}">
                      <ahyp:hlinkClr xmlns:ahyp="http://schemas.microsoft.com/office/drawing/2018/hyperlinkcolor" val="tx"/>
                    </a:ext>
                  </a:extLst>
                </a:hlinkClick>
              </a:rPr>
              <a:t>Freepik</a:t>
            </a:r>
            <a:r>
              <a:rPr lang="en" sz="1000" b="1">
                <a:solidFill>
                  <a:schemeClr val="dk1"/>
                </a:solidFill>
                <a:latin typeface="Albert Sans"/>
                <a:ea typeface="Albert Sans"/>
                <a:cs typeface="Albert Sans"/>
                <a:sym typeface="Albert Sans"/>
              </a:rPr>
              <a:t> </a:t>
            </a:r>
            <a:r>
              <a:rPr lang="en" sz="1000">
                <a:solidFill>
                  <a:schemeClr val="dk1"/>
                </a:solidFill>
                <a:latin typeface="Albert Sans"/>
                <a:ea typeface="Albert Sans"/>
                <a:cs typeface="Albert Sans"/>
                <a:sym typeface="Albert Sans"/>
              </a:rPr>
              <a:t>and content by </a:t>
            </a:r>
            <a:r>
              <a:rPr lang="en" sz="1000" b="1">
                <a:solidFill>
                  <a:schemeClr val="dk1"/>
                </a:solidFill>
                <a:latin typeface="Albert Sans"/>
                <a:ea typeface="Albert Sans"/>
                <a:cs typeface="Albert Sans"/>
                <a:sym typeface="Albert Sans"/>
              </a:rPr>
              <a:t>Swetha Tandri </a:t>
            </a:r>
            <a:endParaRPr sz="1000" b="1">
              <a:solidFill>
                <a:schemeClr val="dk1"/>
              </a:solidFill>
              <a:latin typeface="Albert Sans"/>
              <a:ea typeface="Albert Sans"/>
              <a:cs typeface="Albert Sans"/>
              <a:sym typeface="Albert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82"/>
        <p:cNvGrpSpPr/>
        <p:nvPr/>
      </p:nvGrpSpPr>
      <p:grpSpPr>
        <a:xfrm>
          <a:off x="0" y="0"/>
          <a:ext cx="0" cy="0"/>
          <a:chOff x="0" y="0"/>
          <a:chExt cx="0" cy="0"/>
        </a:xfrm>
      </p:grpSpPr>
      <p:pic>
        <p:nvPicPr>
          <p:cNvPr id="83" name="Google Shape;83;p17"/>
          <p:cNvPicPr preferRelativeResize="0"/>
          <p:nvPr/>
        </p:nvPicPr>
        <p:blipFill rotWithShape="1">
          <a:blip r:embed="rId2">
            <a:alphaModFix amt="19000"/>
          </a:blip>
          <a:srcRect b="15569"/>
          <a:stretch/>
        </p:blipFill>
        <p:spPr>
          <a:xfrm>
            <a:off x="0" y="0"/>
            <a:ext cx="9143999" cy="5143501"/>
          </a:xfrm>
          <a:prstGeom prst="rect">
            <a:avLst/>
          </a:prstGeom>
          <a:noFill/>
          <a:ln>
            <a:noFill/>
          </a:ln>
        </p:spPr>
      </p:pic>
      <p:pic>
        <p:nvPicPr>
          <p:cNvPr id="84" name="Google Shape;84;p17"/>
          <p:cNvPicPr preferRelativeResize="0"/>
          <p:nvPr/>
        </p:nvPicPr>
        <p:blipFill>
          <a:blip r:embed="rId3">
            <a:alphaModFix/>
          </a:blip>
          <a:stretch>
            <a:fillRect/>
          </a:stretch>
        </p:blipFill>
        <p:spPr>
          <a:xfrm rot="10800000">
            <a:off x="-659593" y="3766748"/>
            <a:ext cx="2749374" cy="1376760"/>
          </a:xfrm>
          <a:prstGeom prst="rect">
            <a:avLst/>
          </a:prstGeom>
          <a:noFill/>
          <a:ln>
            <a:noFill/>
          </a:ln>
        </p:spPr>
      </p:pic>
      <p:pic>
        <p:nvPicPr>
          <p:cNvPr id="85" name="Google Shape;85;p17"/>
          <p:cNvPicPr preferRelativeResize="0"/>
          <p:nvPr/>
        </p:nvPicPr>
        <p:blipFill>
          <a:blip r:embed="rId4">
            <a:alphaModFix/>
          </a:blip>
          <a:stretch>
            <a:fillRect/>
          </a:stretch>
        </p:blipFill>
        <p:spPr>
          <a:xfrm>
            <a:off x="1136490" y="3577933"/>
            <a:ext cx="903383" cy="903392"/>
          </a:xfrm>
          <a:prstGeom prst="rect">
            <a:avLst/>
          </a:prstGeom>
          <a:noFill/>
          <a:ln>
            <a:noFill/>
          </a:ln>
        </p:spPr>
      </p:pic>
      <p:sp>
        <p:nvSpPr>
          <p:cNvPr id="86" name="Google Shape;86;p17"/>
          <p:cNvSpPr/>
          <p:nvPr/>
        </p:nvSpPr>
        <p:spPr>
          <a:xfrm>
            <a:off x="8086900" y="852100"/>
            <a:ext cx="543600" cy="543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7" name="Google Shape;87;p17"/>
          <p:cNvSpPr/>
          <p:nvPr/>
        </p:nvSpPr>
        <p:spPr>
          <a:xfrm>
            <a:off x="7497699" y="431050"/>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88"/>
        <p:cNvGrpSpPr/>
        <p:nvPr/>
      </p:nvGrpSpPr>
      <p:grpSpPr>
        <a:xfrm>
          <a:off x="0" y="0"/>
          <a:ext cx="0" cy="0"/>
          <a:chOff x="0" y="0"/>
          <a:chExt cx="0" cy="0"/>
        </a:xfrm>
      </p:grpSpPr>
      <p:pic>
        <p:nvPicPr>
          <p:cNvPr id="89" name="Google Shape;89;p18"/>
          <p:cNvPicPr preferRelativeResize="0"/>
          <p:nvPr/>
        </p:nvPicPr>
        <p:blipFill rotWithShape="1">
          <a:blip r:embed="rId2">
            <a:alphaModFix amt="19000"/>
          </a:blip>
          <a:srcRect b="15569"/>
          <a:stretch/>
        </p:blipFill>
        <p:spPr>
          <a:xfrm>
            <a:off x="0" y="0"/>
            <a:ext cx="9143999" cy="5143501"/>
          </a:xfrm>
          <a:prstGeom prst="rect">
            <a:avLst/>
          </a:prstGeom>
          <a:noFill/>
          <a:ln>
            <a:noFill/>
          </a:ln>
        </p:spPr>
      </p:pic>
      <p:pic>
        <p:nvPicPr>
          <p:cNvPr id="90" name="Google Shape;90;p18"/>
          <p:cNvPicPr preferRelativeResize="0"/>
          <p:nvPr/>
        </p:nvPicPr>
        <p:blipFill>
          <a:blip r:embed="rId3">
            <a:alphaModFix/>
          </a:blip>
          <a:stretch>
            <a:fillRect/>
          </a:stretch>
        </p:blipFill>
        <p:spPr>
          <a:xfrm rot="5400000">
            <a:off x="15962" y="-621914"/>
            <a:ext cx="1248049" cy="2491876"/>
          </a:xfrm>
          <a:prstGeom prst="rect">
            <a:avLst/>
          </a:prstGeom>
          <a:noFill/>
          <a:ln>
            <a:noFill/>
          </a:ln>
        </p:spPr>
      </p:pic>
      <p:pic>
        <p:nvPicPr>
          <p:cNvPr id="91" name="Google Shape;91;p18"/>
          <p:cNvPicPr preferRelativeResize="0"/>
          <p:nvPr/>
        </p:nvPicPr>
        <p:blipFill>
          <a:blip r:embed="rId4">
            <a:alphaModFix/>
          </a:blip>
          <a:stretch>
            <a:fillRect/>
          </a:stretch>
        </p:blipFill>
        <p:spPr>
          <a:xfrm flipH="1">
            <a:off x="7570977" y="2779176"/>
            <a:ext cx="1573019" cy="2364324"/>
          </a:xfrm>
          <a:prstGeom prst="rect">
            <a:avLst/>
          </a:prstGeom>
          <a:noFill/>
          <a:ln>
            <a:noFill/>
          </a:ln>
        </p:spPr>
      </p:pic>
      <p:sp>
        <p:nvSpPr>
          <p:cNvPr id="92" name="Google Shape;92;p18"/>
          <p:cNvSpPr/>
          <p:nvPr/>
        </p:nvSpPr>
        <p:spPr>
          <a:xfrm>
            <a:off x="7537000" y="2779175"/>
            <a:ext cx="891900" cy="89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3" name="Google Shape;93;p18"/>
          <p:cNvSpPr/>
          <p:nvPr/>
        </p:nvSpPr>
        <p:spPr>
          <a:xfrm>
            <a:off x="6143025" y="4132580"/>
            <a:ext cx="297600" cy="297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4" name="Google Shape;94;p18"/>
          <p:cNvSpPr/>
          <p:nvPr/>
        </p:nvSpPr>
        <p:spPr>
          <a:xfrm>
            <a:off x="863250" y="932575"/>
            <a:ext cx="568800" cy="5688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5" name="Google Shape;95;p18"/>
          <p:cNvSpPr/>
          <p:nvPr/>
        </p:nvSpPr>
        <p:spPr>
          <a:xfrm>
            <a:off x="2407125" y="419950"/>
            <a:ext cx="187800" cy="187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14" name="Google Shape;14;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mt="19000"/>
          </a:blip>
          <a:srcRect b="15569"/>
          <a:stretch/>
        </p:blipFill>
        <p:spPr>
          <a:xfrm rot="10800000">
            <a:off x="0" y="0"/>
            <a:ext cx="9143999" cy="5143501"/>
          </a:xfrm>
          <a:prstGeom prst="rect">
            <a:avLst/>
          </a:prstGeom>
          <a:noFill/>
          <a:ln>
            <a:noFill/>
          </a:ln>
        </p:spPr>
      </p:pic>
      <p:sp>
        <p:nvSpPr>
          <p:cNvPr id="19" name="Google Shape;19;p4"/>
          <p:cNvSpPr txBox="1">
            <a:spLocks noGrp="1"/>
          </p:cNvSpPr>
          <p:nvPr>
            <p:ph type="title"/>
          </p:nvPr>
        </p:nvSpPr>
        <p:spPr>
          <a:xfrm>
            <a:off x="715100" y="535000"/>
            <a:ext cx="4278600" cy="1101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20" name="Google Shape;20;p4"/>
          <p:cNvSpPr txBox="1">
            <a:spLocks noGrp="1"/>
          </p:cNvSpPr>
          <p:nvPr>
            <p:ph type="body" idx="1"/>
          </p:nvPr>
        </p:nvSpPr>
        <p:spPr>
          <a:xfrm>
            <a:off x="715100" y="1713100"/>
            <a:ext cx="4278600" cy="2895300"/>
          </a:xfrm>
          <a:prstGeom prst="rect">
            <a:avLst/>
          </a:prstGeom>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Albert Sans"/>
                <a:ea typeface="Albert Sans"/>
                <a:cs typeface="Albert Sans"/>
                <a:sym typeface="Albert Sans"/>
              </a:defRPr>
            </a:lvl1pPr>
            <a:lvl2pPr marL="914400" lvl="1"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23" name="Google Shape;23;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mt="19000"/>
          </a:blip>
          <a:srcRect t="15569"/>
          <a:stretch/>
        </p:blipFill>
        <p:spPr>
          <a:xfrm>
            <a:off x="0" y="0"/>
            <a:ext cx="9143999" cy="5143501"/>
          </a:xfrm>
          <a:prstGeom prst="rect">
            <a:avLst/>
          </a:prstGeom>
          <a:noFill/>
          <a:ln>
            <a:noFill/>
          </a:ln>
        </p:spPr>
      </p:pic>
      <p:sp>
        <p:nvSpPr>
          <p:cNvPr id="30" name="Google Shape;30;p6"/>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pic>
        <p:nvPicPr>
          <p:cNvPr id="31" name="Google Shape;31;p6"/>
          <p:cNvPicPr preferRelativeResize="0"/>
          <p:nvPr/>
        </p:nvPicPr>
        <p:blipFill>
          <a:blip r:embed="rId3">
            <a:alphaModFix/>
          </a:blip>
          <a:stretch>
            <a:fillRect/>
          </a:stretch>
        </p:blipFill>
        <p:spPr>
          <a:xfrm rot="10800000" flipH="1">
            <a:off x="-752701" y="4529475"/>
            <a:ext cx="1945500" cy="974250"/>
          </a:xfrm>
          <a:prstGeom prst="rect">
            <a:avLst/>
          </a:prstGeom>
          <a:noFill/>
          <a:ln>
            <a:noFill/>
          </a:ln>
        </p:spPr>
      </p:pic>
      <p:sp>
        <p:nvSpPr>
          <p:cNvPr id="32" name="Google Shape;32;p6"/>
          <p:cNvSpPr/>
          <p:nvPr/>
        </p:nvSpPr>
        <p:spPr>
          <a:xfrm>
            <a:off x="8103449" y="372663"/>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 name="Google Shape;33;p6"/>
          <p:cNvSpPr/>
          <p:nvPr/>
        </p:nvSpPr>
        <p:spPr>
          <a:xfrm>
            <a:off x="-613548" y="3818800"/>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4" name="Google Shape;34;p6"/>
          <p:cNvSpPr/>
          <p:nvPr/>
        </p:nvSpPr>
        <p:spPr>
          <a:xfrm>
            <a:off x="8788976" y="72595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5"/>
        <p:cNvGrpSpPr/>
        <p:nvPr/>
      </p:nvGrpSpPr>
      <p:grpSpPr>
        <a:xfrm>
          <a:off x="0" y="0"/>
          <a:ext cx="0" cy="0"/>
          <a:chOff x="0" y="0"/>
          <a:chExt cx="0" cy="0"/>
        </a:xfrm>
      </p:grpSpPr>
      <p:pic>
        <p:nvPicPr>
          <p:cNvPr id="36" name="Google Shape;36;p7"/>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37" name="Google Shape;3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9"/>
        <p:cNvGrpSpPr/>
        <p:nvPr/>
      </p:nvGrpSpPr>
      <p:grpSpPr>
        <a:xfrm>
          <a:off x="0" y="0"/>
          <a:ext cx="0" cy="0"/>
          <a:chOff x="0" y="0"/>
          <a:chExt cx="0" cy="0"/>
        </a:xfrm>
      </p:grpSpPr>
      <p:pic>
        <p:nvPicPr>
          <p:cNvPr id="40" name="Google Shape;40;p8"/>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41" name="Google Shape;4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42" name="Google Shape;42;p8"/>
          <p:cNvPicPr preferRelativeResize="0"/>
          <p:nvPr/>
        </p:nvPicPr>
        <p:blipFill>
          <a:blip r:embed="rId3">
            <a:alphaModFix/>
          </a:blip>
          <a:stretch>
            <a:fillRect/>
          </a:stretch>
        </p:blipFill>
        <p:spPr>
          <a:xfrm>
            <a:off x="0" y="-12"/>
            <a:ext cx="2182820" cy="1093060"/>
          </a:xfrm>
          <a:prstGeom prst="rect">
            <a:avLst/>
          </a:prstGeom>
          <a:noFill/>
          <a:ln>
            <a:noFill/>
          </a:ln>
        </p:spPr>
      </p:pic>
      <p:pic>
        <p:nvPicPr>
          <p:cNvPr id="43" name="Google Shape;43;p8"/>
          <p:cNvPicPr preferRelativeResize="0"/>
          <p:nvPr/>
        </p:nvPicPr>
        <p:blipFill>
          <a:blip r:embed="rId4">
            <a:alphaModFix/>
          </a:blip>
          <a:stretch>
            <a:fillRect/>
          </a:stretch>
        </p:blipFill>
        <p:spPr>
          <a:xfrm rot="10800000">
            <a:off x="1308987" y="502531"/>
            <a:ext cx="1271088" cy="1271081"/>
          </a:xfrm>
          <a:prstGeom prst="rect">
            <a:avLst/>
          </a:prstGeom>
          <a:noFill/>
          <a:ln>
            <a:noFill/>
          </a:ln>
        </p:spPr>
      </p:pic>
      <p:sp>
        <p:nvSpPr>
          <p:cNvPr id="44" name="Google Shape;44;p8"/>
          <p:cNvSpPr/>
          <p:nvPr/>
        </p:nvSpPr>
        <p:spPr>
          <a:xfrm rot="10800000">
            <a:off x="484549" y="2412888"/>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5" name="Google Shape;45;p8"/>
          <p:cNvSpPr/>
          <p:nvPr/>
        </p:nvSpPr>
        <p:spPr>
          <a:xfrm rot="10800000">
            <a:off x="2182825" y="2760600"/>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48" name="Google Shape;48;p9"/>
          <p:cNvSpPr txBox="1">
            <a:spLocks noGrp="1"/>
          </p:cNvSpPr>
          <p:nvPr>
            <p:ph type="title"/>
          </p:nvPr>
        </p:nvSpPr>
        <p:spPr>
          <a:xfrm>
            <a:off x="715100" y="802738"/>
            <a:ext cx="7713900" cy="1406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 name="Google Shape;49;p9"/>
          <p:cNvSpPr txBox="1">
            <a:spLocks noGrp="1"/>
          </p:cNvSpPr>
          <p:nvPr>
            <p:ph type="subTitle" idx="1"/>
          </p:nvPr>
        </p:nvSpPr>
        <p:spPr>
          <a:xfrm>
            <a:off x="715100" y="2208963"/>
            <a:ext cx="7713900" cy="213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a:spLocks noGrp="1"/>
          </p:cNvSpPr>
          <p:nvPr>
            <p:ph type="pic" idx="2"/>
          </p:nvPr>
        </p:nvSpPr>
        <p:spPr>
          <a:xfrm>
            <a:off x="0" y="0"/>
            <a:ext cx="9144000" cy="5143500"/>
          </a:xfrm>
          <a:prstGeom prst="rect">
            <a:avLst/>
          </a:prstGeom>
          <a:noFill/>
          <a:ln>
            <a:noFill/>
          </a:ln>
        </p:spPr>
      </p:sp>
      <p:sp>
        <p:nvSpPr>
          <p:cNvPr id="52" name="Google Shape;52;p10"/>
          <p:cNvSpPr txBox="1">
            <a:spLocks noGrp="1"/>
          </p:cNvSpPr>
          <p:nvPr>
            <p:ph type="title"/>
          </p:nvPr>
        </p:nvSpPr>
        <p:spPr>
          <a:xfrm>
            <a:off x="715100" y="3968300"/>
            <a:ext cx="7713900" cy="640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5100" y="1175200"/>
            <a:ext cx="7713900" cy="3433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1341977" y="1433100"/>
            <a:ext cx="6696078" cy="183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solidFill>
                  <a:schemeClr val="accent1">
                    <a:lumMod val="50000"/>
                  </a:schemeClr>
                </a:solidFill>
              </a:rPr>
              <a:t>JIRA</a:t>
            </a:r>
            <a:br>
              <a:rPr lang="fr-FR" dirty="0"/>
            </a:br>
            <a:r>
              <a:rPr lang="fr-FR" dirty="0"/>
              <a:t>SCRUM/KANBAN</a:t>
            </a:r>
            <a:endParaRPr dirty="0"/>
          </a:p>
        </p:txBody>
      </p:sp>
      <p:pic>
        <p:nvPicPr>
          <p:cNvPr id="108" name="Google Shape;108;p22"/>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109" name="Google Shape;109;p22"/>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0" name="Google Shape;110;p22"/>
          <p:cNvPicPr preferRelativeResize="0"/>
          <p:nvPr/>
        </p:nvPicPr>
        <p:blipFill>
          <a:blip r:embed="rId4">
            <a:alphaModFix/>
          </a:blip>
          <a:stretch>
            <a:fillRect/>
          </a:stretch>
        </p:blipFill>
        <p:spPr>
          <a:xfrm rot="10800000">
            <a:off x="-5051" y="2445325"/>
            <a:ext cx="1347026" cy="2698175"/>
          </a:xfrm>
          <a:prstGeom prst="rect">
            <a:avLst/>
          </a:prstGeom>
          <a:noFill/>
          <a:ln>
            <a:noFill/>
          </a:ln>
        </p:spPr>
      </p:pic>
      <p:sp>
        <p:nvSpPr>
          <p:cNvPr id="111" name="Google Shape;111;p22"/>
          <p:cNvSpPr/>
          <p:nvPr/>
        </p:nvSpPr>
        <p:spPr>
          <a:xfrm>
            <a:off x="473600" y="2229419"/>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2" name="Google Shape;112;p22"/>
          <p:cNvPicPr preferRelativeResize="0"/>
          <p:nvPr/>
        </p:nvPicPr>
        <p:blipFill>
          <a:blip r:embed="rId5">
            <a:alphaModFix/>
          </a:blip>
          <a:stretch>
            <a:fillRect/>
          </a:stretch>
        </p:blipFill>
        <p:spPr>
          <a:xfrm>
            <a:off x="7974355" y="656607"/>
            <a:ext cx="1322045" cy="1322042"/>
          </a:xfrm>
          <a:prstGeom prst="rect">
            <a:avLst/>
          </a:prstGeom>
          <a:noFill/>
          <a:ln>
            <a:noFill/>
          </a:ln>
        </p:spPr>
      </p:pic>
      <p:sp>
        <p:nvSpPr>
          <p:cNvPr id="113" name="Google Shape;113;p22"/>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4" name="Google Shape;114;p22"/>
          <p:cNvPicPr preferRelativeResize="0"/>
          <p:nvPr/>
        </p:nvPicPr>
        <p:blipFill>
          <a:blip r:embed="rId6">
            <a:alphaModFix/>
          </a:blip>
          <a:stretch>
            <a:fillRect/>
          </a:stretch>
        </p:blipFill>
        <p:spPr>
          <a:xfrm rot="10800000">
            <a:off x="715102" y="4315175"/>
            <a:ext cx="1654175" cy="828325"/>
          </a:xfrm>
          <a:prstGeom prst="rect">
            <a:avLst/>
          </a:prstGeom>
          <a:noFill/>
          <a:ln>
            <a:noFill/>
          </a:ln>
        </p:spPr>
      </p:pic>
      <p:sp>
        <p:nvSpPr>
          <p:cNvPr id="115" name="Google Shape;115;p22"/>
          <p:cNvSpPr/>
          <p:nvPr/>
        </p:nvSpPr>
        <p:spPr>
          <a:xfrm>
            <a:off x="342650" y="3663463"/>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6" name="Google Shape;116;p22"/>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7" name="Google Shape;117;p22"/>
          <p:cNvPicPr preferRelativeResize="0"/>
          <p:nvPr/>
        </p:nvPicPr>
        <p:blipFill>
          <a:blip r:embed="rId7">
            <a:alphaModFix/>
          </a:blip>
          <a:stretch>
            <a:fillRect/>
          </a:stretch>
        </p:blipFill>
        <p:spPr>
          <a:xfrm>
            <a:off x="1795725" y="4195737"/>
            <a:ext cx="543525" cy="543525"/>
          </a:xfrm>
          <a:prstGeom prst="rect">
            <a:avLst/>
          </a:prstGeom>
          <a:noFill/>
          <a:ln>
            <a:noFill/>
          </a:ln>
        </p:spPr>
      </p:pic>
      <p:sp>
        <p:nvSpPr>
          <p:cNvPr id="2" name="ZoneTexte 1">
            <a:extLst>
              <a:ext uri="{FF2B5EF4-FFF2-40B4-BE49-F238E27FC236}">
                <a16:creationId xmlns:a16="http://schemas.microsoft.com/office/drawing/2014/main" id="{E0C87B4F-E50E-4E9F-896A-E98B22BC0B6C}"/>
              </a:ext>
            </a:extLst>
          </p:cNvPr>
          <p:cNvSpPr txBox="1"/>
          <p:nvPr/>
        </p:nvSpPr>
        <p:spPr>
          <a:xfrm>
            <a:off x="6162749" y="3536026"/>
            <a:ext cx="2639445" cy="1384995"/>
          </a:xfrm>
          <a:prstGeom prst="rect">
            <a:avLst/>
          </a:prstGeom>
          <a:noFill/>
        </p:spPr>
        <p:txBody>
          <a:bodyPr wrap="square" rtlCol="0">
            <a:spAutoFit/>
          </a:bodyPr>
          <a:lstStyle/>
          <a:p>
            <a:r>
              <a:rPr lang="fr-FR" dirty="0">
                <a:solidFill>
                  <a:schemeClr val="tx1"/>
                </a:solidFill>
                <a:latin typeface="Albert Sans" panose="020B0604020202020204" charset="0"/>
              </a:rPr>
              <a:t>Présentée par :</a:t>
            </a:r>
          </a:p>
          <a:p>
            <a:pPr algn="just"/>
            <a:r>
              <a:rPr lang="fr-FR" dirty="0">
                <a:solidFill>
                  <a:schemeClr val="tx1"/>
                </a:solidFill>
                <a:latin typeface="Albert Sans" panose="020B0604020202020204" charset="0"/>
              </a:rPr>
              <a:t>              Omar LAGDANI</a:t>
            </a:r>
          </a:p>
          <a:p>
            <a:pPr algn="just"/>
            <a:r>
              <a:rPr lang="fr-FR" dirty="0">
                <a:solidFill>
                  <a:schemeClr val="tx1"/>
                </a:solidFill>
                <a:latin typeface="Albert Sans" panose="020B0604020202020204" charset="0"/>
              </a:rPr>
              <a:t>              Oussama ASSOULI</a:t>
            </a:r>
          </a:p>
          <a:p>
            <a:pPr algn="just"/>
            <a:r>
              <a:rPr lang="fr-FR" dirty="0">
                <a:solidFill>
                  <a:schemeClr val="tx1"/>
                </a:solidFill>
                <a:latin typeface="Albert Sans" panose="020B0604020202020204" charset="0"/>
              </a:rPr>
              <a:t>              Amal BAZYANE</a:t>
            </a:r>
          </a:p>
          <a:p>
            <a:pPr algn="just"/>
            <a:r>
              <a:rPr lang="fr-FR" dirty="0">
                <a:solidFill>
                  <a:schemeClr val="tx1"/>
                </a:solidFill>
                <a:latin typeface="Albert Sans" panose="020B0604020202020204" charset="0"/>
              </a:rPr>
              <a:t>              Niàma SALIMI</a:t>
            </a:r>
          </a:p>
          <a:p>
            <a:pPr algn="just"/>
            <a:r>
              <a:rPr lang="fr-FR" dirty="0">
                <a:solidFill>
                  <a:schemeClr val="tx1"/>
                </a:solidFill>
                <a:latin typeface="Albert Sans" panose="020B0604020202020204" charset="0"/>
              </a:rPr>
              <a:t>              Fatima-</a:t>
            </a:r>
            <a:r>
              <a:rPr lang="fr-FR" dirty="0" err="1">
                <a:solidFill>
                  <a:schemeClr val="tx1"/>
                </a:solidFill>
                <a:latin typeface="Albert Sans" panose="020B0604020202020204" charset="0"/>
              </a:rPr>
              <a:t>zahra</a:t>
            </a:r>
            <a:r>
              <a:rPr lang="fr-FR" dirty="0">
                <a:solidFill>
                  <a:schemeClr val="tx1"/>
                </a:solidFill>
                <a:latin typeface="Albert Sans" panose="020B0604020202020204" charset="0"/>
              </a:rPr>
              <a:t>  SKIOUI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1167914" y="2124875"/>
            <a:ext cx="7461336" cy="1839600"/>
          </a:xfrm>
          <a:prstGeom prst="rect">
            <a:avLst/>
          </a:prstGeom>
        </p:spPr>
        <p:txBody>
          <a:bodyPr spcFirstLastPara="1" wrap="square" lIns="91425" tIns="91425" rIns="91425" bIns="91425" anchor="b" anchorCtr="0">
            <a:noAutofit/>
          </a:bodyPr>
          <a:lstStyle/>
          <a:p>
            <a:pPr lvl="0"/>
            <a:r>
              <a:rPr lang="fr-FR" sz="4200" dirty="0">
                <a:solidFill>
                  <a:schemeClr val="tx1"/>
                </a:solidFill>
              </a:rPr>
              <a:t>Présentation du tableau Scrum </a:t>
            </a:r>
            <a:r>
              <a:rPr lang="fr-FR" sz="4200" dirty="0">
                <a:solidFill>
                  <a:schemeClr val="accent1">
                    <a:lumMod val="50000"/>
                  </a:schemeClr>
                </a:solidFill>
              </a:rPr>
              <a:t>(To Do</a:t>
            </a:r>
            <a:r>
              <a:rPr lang="fr-FR" sz="4200" dirty="0">
                <a:solidFill>
                  <a:schemeClr val="tx1"/>
                </a:solidFill>
              </a:rPr>
              <a:t>,</a:t>
            </a:r>
            <a:r>
              <a:rPr lang="fr-FR" sz="4200" dirty="0">
                <a:solidFill>
                  <a:schemeClr val="accent1">
                    <a:lumMod val="50000"/>
                  </a:schemeClr>
                </a:solidFill>
              </a:rPr>
              <a:t> In Progress</a:t>
            </a:r>
            <a:r>
              <a:rPr lang="fr-FR" sz="4200" dirty="0">
                <a:solidFill>
                  <a:schemeClr val="tx1"/>
                </a:solidFill>
              </a:rPr>
              <a:t>,</a:t>
            </a:r>
            <a:r>
              <a:rPr lang="fr-FR" sz="4200" dirty="0">
                <a:solidFill>
                  <a:schemeClr val="accent1">
                    <a:lumMod val="50000"/>
                  </a:schemeClr>
                </a:solidFill>
              </a:rPr>
              <a:t> </a:t>
            </a:r>
            <a:r>
              <a:rPr lang="fr-FR" sz="4200" dirty="0" err="1">
                <a:solidFill>
                  <a:schemeClr val="accent1">
                    <a:lumMod val="50000"/>
                  </a:schemeClr>
                </a:solidFill>
              </a:rPr>
              <a:t>Done</a:t>
            </a:r>
            <a:r>
              <a:rPr lang="fr-FR" sz="4200" dirty="0">
                <a:solidFill>
                  <a:schemeClr val="accent1">
                    <a:lumMod val="50000"/>
                  </a:schemeClr>
                </a:solidFill>
              </a:rPr>
              <a:t>)</a:t>
            </a:r>
            <a:endParaRPr sz="4200" dirty="0">
              <a:solidFill>
                <a:schemeClr val="accent1">
                  <a:lumMod val="50000"/>
                </a:schemeClr>
              </a:solidFill>
            </a:endParaRPr>
          </a:p>
        </p:txBody>
      </p:sp>
      <p:pic>
        <p:nvPicPr>
          <p:cNvPr id="108" name="Google Shape;108;p22"/>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109" name="Google Shape;109;p22"/>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0" name="Google Shape;110;p22"/>
          <p:cNvPicPr preferRelativeResize="0"/>
          <p:nvPr/>
        </p:nvPicPr>
        <p:blipFill>
          <a:blip r:embed="rId4">
            <a:alphaModFix/>
          </a:blip>
          <a:stretch>
            <a:fillRect/>
          </a:stretch>
        </p:blipFill>
        <p:spPr>
          <a:xfrm rot="10800000">
            <a:off x="-5051" y="2445325"/>
            <a:ext cx="1347026" cy="2698175"/>
          </a:xfrm>
          <a:prstGeom prst="rect">
            <a:avLst/>
          </a:prstGeom>
          <a:noFill/>
          <a:ln>
            <a:noFill/>
          </a:ln>
        </p:spPr>
      </p:pic>
      <p:sp>
        <p:nvSpPr>
          <p:cNvPr id="111" name="Google Shape;111;p22"/>
          <p:cNvSpPr/>
          <p:nvPr/>
        </p:nvSpPr>
        <p:spPr>
          <a:xfrm>
            <a:off x="473600" y="2229419"/>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2" name="Google Shape;112;p22"/>
          <p:cNvPicPr preferRelativeResize="0"/>
          <p:nvPr/>
        </p:nvPicPr>
        <p:blipFill>
          <a:blip r:embed="rId5">
            <a:alphaModFix/>
          </a:blip>
          <a:stretch>
            <a:fillRect/>
          </a:stretch>
        </p:blipFill>
        <p:spPr>
          <a:xfrm>
            <a:off x="7974355" y="656607"/>
            <a:ext cx="1322045" cy="1322042"/>
          </a:xfrm>
          <a:prstGeom prst="rect">
            <a:avLst/>
          </a:prstGeom>
          <a:noFill/>
          <a:ln>
            <a:noFill/>
          </a:ln>
        </p:spPr>
      </p:pic>
      <p:sp>
        <p:nvSpPr>
          <p:cNvPr id="113" name="Google Shape;113;p22"/>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4" name="Google Shape;114;p22"/>
          <p:cNvPicPr preferRelativeResize="0"/>
          <p:nvPr/>
        </p:nvPicPr>
        <p:blipFill>
          <a:blip r:embed="rId6">
            <a:alphaModFix/>
          </a:blip>
          <a:stretch>
            <a:fillRect/>
          </a:stretch>
        </p:blipFill>
        <p:spPr>
          <a:xfrm rot="10800000">
            <a:off x="715102" y="4315175"/>
            <a:ext cx="1654175" cy="828325"/>
          </a:xfrm>
          <a:prstGeom prst="rect">
            <a:avLst/>
          </a:prstGeom>
          <a:noFill/>
          <a:ln>
            <a:noFill/>
          </a:ln>
        </p:spPr>
      </p:pic>
      <p:sp>
        <p:nvSpPr>
          <p:cNvPr id="115" name="Google Shape;115;p22"/>
          <p:cNvSpPr/>
          <p:nvPr/>
        </p:nvSpPr>
        <p:spPr>
          <a:xfrm>
            <a:off x="342650" y="3663463"/>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6" name="Google Shape;116;p22"/>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7" name="Google Shape;117;p22"/>
          <p:cNvPicPr preferRelativeResize="0"/>
          <p:nvPr/>
        </p:nvPicPr>
        <p:blipFill>
          <a:blip r:embed="rId7">
            <a:alphaModFix/>
          </a:blip>
          <a:stretch>
            <a:fillRect/>
          </a:stretch>
        </p:blipFill>
        <p:spPr>
          <a:xfrm>
            <a:off x="1795725" y="4195737"/>
            <a:ext cx="543525" cy="543525"/>
          </a:xfrm>
          <a:prstGeom prst="rect">
            <a:avLst/>
          </a:prstGeom>
          <a:noFill/>
          <a:ln>
            <a:noFill/>
          </a:ln>
        </p:spPr>
      </p:pic>
    </p:spTree>
    <p:extLst>
      <p:ext uri="{BB962C8B-B14F-4D97-AF65-F5344CB8AC3E}">
        <p14:creationId xmlns:p14="http://schemas.microsoft.com/office/powerpoint/2010/main" val="401992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715050" y="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Suivi et rapports SCRUM :</a:t>
            </a:r>
            <a:endParaRPr dirty="0"/>
          </a:p>
        </p:txBody>
      </p:sp>
      <p:sp>
        <p:nvSpPr>
          <p:cNvPr id="181" name="Google Shape;181;p28"/>
          <p:cNvSpPr/>
          <p:nvPr/>
        </p:nvSpPr>
        <p:spPr>
          <a:xfrm rot="-5400000">
            <a:off x="7112879" y="4360492"/>
            <a:ext cx="193200" cy="193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2" name="Google Shape;182;p28"/>
          <p:cNvSpPr/>
          <p:nvPr/>
        </p:nvSpPr>
        <p:spPr>
          <a:xfrm>
            <a:off x="715050" y="680452"/>
            <a:ext cx="7713900" cy="1155351"/>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83" name="Google Shape;183;p28"/>
          <p:cNvSpPr/>
          <p:nvPr/>
        </p:nvSpPr>
        <p:spPr>
          <a:xfrm>
            <a:off x="690243" y="2034291"/>
            <a:ext cx="7713900" cy="400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lvl="0" algn="ctr"/>
            <a:r>
              <a:rPr lang="fr-FR" b="1" dirty="0">
                <a:latin typeface="Epilogue"/>
                <a:ea typeface="Epilogue"/>
                <a:cs typeface="Epilogue"/>
                <a:sym typeface="Epilogue"/>
              </a:rPr>
              <a:t>Utilisation du tableau pour le suivi quotidien.</a:t>
            </a:r>
            <a:endParaRPr b="1" dirty="0">
              <a:latin typeface="Epilogue"/>
              <a:ea typeface="Epilogue"/>
              <a:cs typeface="Epilogue"/>
              <a:sym typeface="Epilogue"/>
            </a:endParaRPr>
          </a:p>
        </p:txBody>
      </p:sp>
      <p:sp>
        <p:nvSpPr>
          <p:cNvPr id="184" name="Google Shape;184;p28"/>
          <p:cNvSpPr txBox="1">
            <a:spLocks noGrp="1"/>
          </p:cNvSpPr>
          <p:nvPr>
            <p:ph type="body" idx="4294967295"/>
          </p:nvPr>
        </p:nvSpPr>
        <p:spPr>
          <a:xfrm>
            <a:off x="1040700" y="698706"/>
            <a:ext cx="7062600" cy="1143299"/>
          </a:xfrm>
          <a:prstGeom prst="rect">
            <a:avLst/>
          </a:prstGeom>
          <a:ln>
            <a:noFill/>
          </a:ln>
        </p:spPr>
        <p:txBody>
          <a:bodyPr spcFirstLastPara="1" wrap="square" lIns="91425" tIns="91425" rIns="91425" bIns="91425" anchor="ctr" anchorCtr="0">
            <a:noAutofit/>
          </a:bodyPr>
          <a:lstStyle/>
          <a:p>
            <a:pPr marL="274320" lvl="0" indent="-226059">
              <a:buChar char="■"/>
            </a:pPr>
            <a:r>
              <a:rPr lang="fr-FR" b="1" dirty="0"/>
              <a:t>Daily Scrum</a:t>
            </a:r>
            <a:r>
              <a:rPr lang="fr-FR" dirty="0"/>
              <a:t> : Une courte réunion quotidienne (généralement 15 minutes) où chaque membre de l’équipe fait un point sur ce qu’il a fait, ce qu’il prévoit de faire et les éventuels obstacles rencontrés.</a:t>
            </a:r>
            <a:endParaRPr b="1" dirty="0"/>
          </a:p>
        </p:txBody>
      </p:sp>
      <p:cxnSp>
        <p:nvCxnSpPr>
          <p:cNvPr id="187" name="Google Shape;187;p28"/>
          <p:cNvCxnSpPr>
            <a:cxnSpLocks/>
          </p:cNvCxnSpPr>
          <p:nvPr/>
        </p:nvCxnSpPr>
        <p:spPr>
          <a:xfrm>
            <a:off x="4444408" y="1850065"/>
            <a:ext cx="0" cy="184226"/>
          </a:xfrm>
          <a:prstGeom prst="straightConnector1">
            <a:avLst/>
          </a:prstGeom>
          <a:noFill/>
          <a:ln w="9525" cap="flat" cmpd="sng">
            <a:solidFill>
              <a:schemeClr val="dk1"/>
            </a:solidFill>
            <a:prstDash val="solid"/>
            <a:round/>
            <a:headEnd type="none" w="med" len="med"/>
            <a:tailEnd type="none" w="med" len="med"/>
          </a:ln>
        </p:spPr>
      </p:cxnSp>
      <p:sp>
        <p:nvSpPr>
          <p:cNvPr id="188" name="Google Shape;188;p28"/>
          <p:cNvSpPr/>
          <p:nvPr/>
        </p:nvSpPr>
        <p:spPr>
          <a:xfrm>
            <a:off x="507900" y="999630"/>
            <a:ext cx="414300" cy="41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Epilogue"/>
                <a:ea typeface="Epilogue"/>
                <a:cs typeface="Epilogue"/>
                <a:sym typeface="Epilogue"/>
              </a:rPr>
              <a:t>1</a:t>
            </a:r>
            <a:endParaRPr b="1">
              <a:latin typeface="Epilogue"/>
              <a:ea typeface="Epilogue"/>
              <a:cs typeface="Epilogue"/>
              <a:sym typeface="Epilogue"/>
            </a:endParaRPr>
          </a:p>
        </p:txBody>
      </p:sp>
      <p:sp>
        <p:nvSpPr>
          <p:cNvPr id="13" name="Google Shape;183;p28">
            <a:extLst>
              <a:ext uri="{FF2B5EF4-FFF2-40B4-BE49-F238E27FC236}">
                <a16:creationId xmlns:a16="http://schemas.microsoft.com/office/drawing/2014/main" id="{8B83F84C-E96D-4C77-8DE9-C11E38D6F13F}"/>
              </a:ext>
            </a:extLst>
          </p:cNvPr>
          <p:cNvSpPr/>
          <p:nvPr/>
        </p:nvSpPr>
        <p:spPr>
          <a:xfrm>
            <a:off x="690243" y="2652288"/>
            <a:ext cx="7713900" cy="400200"/>
          </a:xfrm>
          <a:prstGeom prst="roundRect">
            <a:avLst>
              <a:gd name="adj" fmla="val 50000"/>
            </a:avLst>
          </a:prstGeom>
          <a:solidFill>
            <a:schemeClr val="accent1">
              <a:lumMod val="60000"/>
              <a:lumOff val="40000"/>
            </a:schemeClr>
          </a:solidFill>
          <a:ln>
            <a:noFill/>
          </a:ln>
        </p:spPr>
        <p:txBody>
          <a:bodyPr spcFirstLastPara="1" wrap="square" lIns="91425" tIns="91425" rIns="91425" bIns="91425" anchor="ctr" anchorCtr="0">
            <a:noAutofit/>
          </a:bodyPr>
          <a:lstStyle/>
          <a:p>
            <a:pPr lvl="0" algn="ctr"/>
            <a:r>
              <a:rPr lang="fr-FR" b="1" dirty="0">
                <a:latin typeface="Epilogue"/>
                <a:ea typeface="Epilogue"/>
                <a:cs typeface="Epilogue"/>
                <a:sym typeface="Epilogue"/>
              </a:rPr>
              <a:t>Velocity Report : Calcul de la vitesse de l’équipe pour anticiper le travail à venir.</a:t>
            </a:r>
            <a:endParaRPr b="1" dirty="0">
              <a:latin typeface="Epilogue"/>
              <a:ea typeface="Epilogue"/>
              <a:cs typeface="Epilogue"/>
              <a:sym typeface="Epilogue"/>
            </a:endParaRPr>
          </a:p>
        </p:txBody>
      </p:sp>
      <p:cxnSp>
        <p:nvCxnSpPr>
          <p:cNvPr id="14" name="Google Shape;187;p28">
            <a:extLst>
              <a:ext uri="{FF2B5EF4-FFF2-40B4-BE49-F238E27FC236}">
                <a16:creationId xmlns:a16="http://schemas.microsoft.com/office/drawing/2014/main" id="{DAFF322D-D009-439F-9823-1F3B055C8F6A}"/>
              </a:ext>
            </a:extLst>
          </p:cNvPr>
          <p:cNvCxnSpPr>
            <a:cxnSpLocks/>
          </p:cNvCxnSpPr>
          <p:nvPr/>
        </p:nvCxnSpPr>
        <p:spPr>
          <a:xfrm>
            <a:off x="4444408" y="2434491"/>
            <a:ext cx="0" cy="217797"/>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87;p28">
            <a:extLst>
              <a:ext uri="{FF2B5EF4-FFF2-40B4-BE49-F238E27FC236}">
                <a16:creationId xmlns:a16="http://schemas.microsoft.com/office/drawing/2014/main" id="{4ACD024A-41A6-40BE-9F7A-834FB3D82234}"/>
              </a:ext>
            </a:extLst>
          </p:cNvPr>
          <p:cNvCxnSpPr>
            <a:cxnSpLocks/>
          </p:cNvCxnSpPr>
          <p:nvPr/>
        </p:nvCxnSpPr>
        <p:spPr>
          <a:xfrm>
            <a:off x="4444408" y="3052488"/>
            <a:ext cx="0" cy="274810"/>
          </a:xfrm>
          <a:prstGeom prst="straightConnector1">
            <a:avLst/>
          </a:prstGeom>
          <a:noFill/>
          <a:ln w="9525" cap="flat" cmpd="sng">
            <a:solidFill>
              <a:schemeClr val="dk1"/>
            </a:solidFill>
            <a:prstDash val="solid"/>
            <a:round/>
            <a:headEnd type="none" w="med" len="med"/>
            <a:tailEnd type="none" w="med" len="med"/>
          </a:ln>
        </p:spPr>
      </p:cxnSp>
      <p:sp>
        <p:nvSpPr>
          <p:cNvPr id="18" name="Google Shape;157;p26">
            <a:extLst>
              <a:ext uri="{FF2B5EF4-FFF2-40B4-BE49-F238E27FC236}">
                <a16:creationId xmlns:a16="http://schemas.microsoft.com/office/drawing/2014/main" id="{45050856-4843-4945-9141-C14AB66750FE}"/>
              </a:ext>
            </a:extLst>
          </p:cNvPr>
          <p:cNvSpPr/>
          <p:nvPr/>
        </p:nvSpPr>
        <p:spPr>
          <a:xfrm>
            <a:off x="715050" y="3327298"/>
            <a:ext cx="7713900" cy="1640855"/>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22" name="Google Shape;159;p26">
            <a:extLst>
              <a:ext uri="{FF2B5EF4-FFF2-40B4-BE49-F238E27FC236}">
                <a16:creationId xmlns:a16="http://schemas.microsoft.com/office/drawing/2014/main" id="{3CD9FA08-15BB-4AFF-ACDF-738FA27A8CDF}"/>
              </a:ext>
            </a:extLst>
          </p:cNvPr>
          <p:cNvSpPr txBox="1">
            <a:spLocks/>
          </p:cNvSpPr>
          <p:nvPr/>
        </p:nvSpPr>
        <p:spPr>
          <a:xfrm>
            <a:off x="913108" y="3136969"/>
            <a:ext cx="7062600" cy="2052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r>
              <a:rPr lang="fr-FR" b="1" dirty="0" err="1"/>
              <a:t>Burndown</a:t>
            </a:r>
            <a:r>
              <a:rPr lang="fr-FR" b="1" dirty="0"/>
              <a:t> Chart</a:t>
            </a:r>
          </a:p>
          <a:p>
            <a:r>
              <a:rPr lang="fr-FR" dirty="0"/>
              <a:t>Pour suivre l’avancement d’un sprint, Scrum utilise des outils visuels comme le </a:t>
            </a:r>
            <a:r>
              <a:rPr lang="fr-FR" b="1" dirty="0" err="1"/>
              <a:t>Burndown</a:t>
            </a:r>
            <a:r>
              <a:rPr lang="fr-FR" b="1" dirty="0"/>
              <a:t> Chart</a:t>
            </a:r>
            <a:r>
              <a:rPr lang="fr-FR" dirty="0"/>
              <a:t>. Ce graphique montre la quantité de travail restante au fil du temps et permet de voir si l’équipe est sur la bonne voie pour atteindre ses objectifs à la fin du sprint. Il aide également à identifier les blocages ou retards potentiels, permettant une gestion proactive du sprint.</a:t>
            </a:r>
          </a:p>
        </p:txBody>
      </p:sp>
      <p:sp>
        <p:nvSpPr>
          <p:cNvPr id="25" name="Google Shape;188;p28">
            <a:extLst>
              <a:ext uri="{FF2B5EF4-FFF2-40B4-BE49-F238E27FC236}">
                <a16:creationId xmlns:a16="http://schemas.microsoft.com/office/drawing/2014/main" id="{3F475D54-BCE8-4EC1-9048-4148E77C7CEC}"/>
              </a:ext>
            </a:extLst>
          </p:cNvPr>
          <p:cNvSpPr/>
          <p:nvPr/>
        </p:nvSpPr>
        <p:spPr>
          <a:xfrm>
            <a:off x="507900" y="3956138"/>
            <a:ext cx="414300" cy="41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D4A4B4-A31F-4ED3-ADFD-D44AAEBD07E8}"/>
              </a:ext>
            </a:extLst>
          </p:cNvPr>
          <p:cNvSpPr>
            <a:spLocks noGrp="1"/>
          </p:cNvSpPr>
          <p:nvPr>
            <p:ph type="title"/>
          </p:nvPr>
        </p:nvSpPr>
        <p:spPr/>
        <p:txBody>
          <a:bodyPr/>
          <a:lstStyle/>
          <a:p>
            <a:r>
              <a:rPr lang="fr-FR" dirty="0">
                <a:solidFill>
                  <a:schemeClr val="accent6">
                    <a:lumMod val="50000"/>
                  </a:schemeClr>
                </a:solidFill>
              </a:rPr>
              <a:t>         QCM SUR JIRA ET SCRUM</a:t>
            </a:r>
            <a:endParaRPr lang="fr-FR" dirty="0"/>
          </a:p>
        </p:txBody>
      </p:sp>
      <p:sp>
        <p:nvSpPr>
          <p:cNvPr id="3" name="Rectangle 2">
            <a:extLst>
              <a:ext uri="{FF2B5EF4-FFF2-40B4-BE49-F238E27FC236}">
                <a16:creationId xmlns:a16="http://schemas.microsoft.com/office/drawing/2014/main" id="{6012D5C0-580E-4B99-8195-023A01BE95F5}"/>
              </a:ext>
            </a:extLst>
          </p:cNvPr>
          <p:cNvSpPr/>
          <p:nvPr/>
        </p:nvSpPr>
        <p:spPr>
          <a:xfrm>
            <a:off x="1363132" y="1556087"/>
            <a:ext cx="6739467" cy="3200876"/>
          </a:xfrm>
          <a:prstGeom prst="rect">
            <a:avLst/>
          </a:prstGeom>
        </p:spPr>
        <p:txBody>
          <a:bodyPr wrap="square">
            <a:spAutoFit/>
          </a:bodyPr>
          <a:lstStyle/>
          <a:p>
            <a:br>
              <a:rPr lang="fr-FR" dirty="0"/>
            </a:br>
            <a:br>
              <a:rPr lang="fr-FR" dirty="0"/>
            </a:br>
            <a:r>
              <a:rPr lang="fr-FR" sz="2000" dirty="0">
                <a:solidFill>
                  <a:schemeClr val="bg2"/>
                </a:solidFill>
              </a:rPr>
              <a:t>Question 1 </a:t>
            </a:r>
            <a:r>
              <a:rPr lang="fr-FR" dirty="0">
                <a:solidFill>
                  <a:schemeClr val="bg2"/>
                </a:solidFill>
              </a:rPr>
              <a:t>:  </a:t>
            </a:r>
          </a:p>
          <a:p>
            <a:br>
              <a:rPr lang="fr-FR" dirty="0"/>
            </a:br>
            <a:r>
              <a:rPr lang="fr-FR" sz="2000" dirty="0"/>
              <a:t>Dans un projet Scrum, quelle est la durée typique d’un sprint ?  </a:t>
            </a:r>
            <a:br>
              <a:rPr lang="fr-FR" sz="2000" dirty="0"/>
            </a:br>
            <a:r>
              <a:rPr lang="fr-FR" sz="2000" dirty="0"/>
              <a:t>- A) 1 jour  </a:t>
            </a:r>
            <a:br>
              <a:rPr lang="fr-FR" sz="2000" dirty="0"/>
            </a:br>
            <a:r>
              <a:rPr lang="fr-FR" sz="2000" dirty="0"/>
              <a:t>- B) 1 semaine  </a:t>
            </a:r>
            <a:br>
              <a:rPr lang="fr-FR" sz="2000" dirty="0"/>
            </a:br>
            <a:r>
              <a:rPr lang="fr-FR" sz="2000" dirty="0"/>
              <a:t>- C) 2 à 4 semaines  </a:t>
            </a:r>
            <a:br>
              <a:rPr lang="fr-FR" sz="2000" dirty="0"/>
            </a:br>
            <a:r>
              <a:rPr lang="fr-FR" sz="2000" dirty="0"/>
              <a:t>- D) 2 mois</a:t>
            </a:r>
            <a:br>
              <a:rPr lang="fr-FR" sz="2000" dirty="0"/>
            </a:br>
            <a:endParaRPr lang="fr-FR" sz="2000" dirty="0"/>
          </a:p>
        </p:txBody>
      </p:sp>
    </p:spTree>
    <p:extLst>
      <p:ext uri="{BB962C8B-B14F-4D97-AF65-F5344CB8AC3E}">
        <p14:creationId xmlns:p14="http://schemas.microsoft.com/office/powerpoint/2010/main" val="215628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48374C-383F-46D5-9B84-D21A038E9553}"/>
              </a:ext>
            </a:extLst>
          </p:cNvPr>
          <p:cNvSpPr/>
          <p:nvPr/>
        </p:nvSpPr>
        <p:spPr>
          <a:xfrm>
            <a:off x="1549400" y="2310140"/>
            <a:ext cx="5308600" cy="830997"/>
          </a:xfrm>
          <a:prstGeom prst="rect">
            <a:avLst/>
          </a:prstGeom>
        </p:spPr>
        <p:txBody>
          <a:bodyPr wrap="square">
            <a:spAutoFit/>
          </a:bodyPr>
          <a:lstStyle/>
          <a:p>
            <a:pPr algn="ctr"/>
            <a:r>
              <a:rPr lang="fr-FR" sz="2400" b="1" dirty="0"/>
              <a:t>Réponse correcte : </a:t>
            </a:r>
          </a:p>
          <a:p>
            <a:pPr algn="ctr"/>
            <a:r>
              <a:rPr lang="fr-FR" sz="2400" b="1" dirty="0"/>
              <a:t> </a:t>
            </a:r>
            <a:r>
              <a:rPr lang="fr-FR" sz="2400" b="1" dirty="0">
                <a:solidFill>
                  <a:schemeClr val="bg2"/>
                </a:solidFill>
              </a:rPr>
              <a:t>C) 2 à 4 semaines</a:t>
            </a:r>
          </a:p>
        </p:txBody>
      </p:sp>
    </p:spTree>
    <p:extLst>
      <p:ext uri="{BB962C8B-B14F-4D97-AF65-F5344CB8AC3E}">
        <p14:creationId xmlns:p14="http://schemas.microsoft.com/office/powerpoint/2010/main" val="4137997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BE06C7-BECF-4508-A119-22CE3741EFC9}"/>
              </a:ext>
            </a:extLst>
          </p:cNvPr>
          <p:cNvSpPr/>
          <p:nvPr/>
        </p:nvSpPr>
        <p:spPr>
          <a:xfrm>
            <a:off x="448733" y="1140589"/>
            <a:ext cx="9448799" cy="2862322"/>
          </a:xfrm>
          <a:prstGeom prst="rect">
            <a:avLst/>
          </a:prstGeom>
        </p:spPr>
        <p:txBody>
          <a:bodyPr wrap="square">
            <a:spAutoFit/>
          </a:bodyPr>
          <a:lstStyle/>
          <a:p>
            <a:r>
              <a:rPr lang="fr-FR" sz="2000" dirty="0">
                <a:solidFill>
                  <a:schemeClr val="bg2"/>
                </a:solidFill>
              </a:rPr>
              <a:t>Question 2 :  </a:t>
            </a:r>
          </a:p>
          <a:p>
            <a:endParaRPr lang="fr-FR" sz="2000" dirty="0">
              <a:solidFill>
                <a:schemeClr val="bg2"/>
              </a:solidFill>
            </a:endParaRPr>
          </a:p>
          <a:p>
            <a:r>
              <a:rPr lang="fr-FR" sz="2000" dirty="0"/>
              <a:t>Dans Jira, à quoi sert le backlog ? </a:t>
            </a:r>
          </a:p>
          <a:p>
            <a:r>
              <a:rPr lang="fr-FR" sz="2000" dirty="0"/>
              <a:t> </a:t>
            </a:r>
          </a:p>
          <a:p>
            <a:r>
              <a:rPr lang="fr-FR" sz="2000" dirty="0"/>
              <a:t>- A) À suivre l’avancement des sprints  </a:t>
            </a:r>
          </a:p>
          <a:p>
            <a:r>
              <a:rPr lang="fr-FR" sz="2000" dirty="0"/>
              <a:t>- B) À gérer les tâches en retard  </a:t>
            </a:r>
          </a:p>
          <a:p>
            <a:r>
              <a:rPr lang="fr-FR" sz="2000" dirty="0"/>
              <a:t>- C) À stocker toutes les tâches, user stories et bugs avant qu’ils soient</a:t>
            </a:r>
          </a:p>
          <a:p>
            <a:r>
              <a:rPr lang="fr-FR" sz="2000" dirty="0"/>
              <a:t>        planifiés dans un sprint  </a:t>
            </a:r>
          </a:p>
          <a:p>
            <a:r>
              <a:rPr lang="fr-FR" sz="2000" dirty="0"/>
              <a:t>- D) À calculer la vélocité de l’équipe</a:t>
            </a:r>
          </a:p>
        </p:txBody>
      </p:sp>
    </p:spTree>
    <p:extLst>
      <p:ext uri="{BB962C8B-B14F-4D97-AF65-F5344CB8AC3E}">
        <p14:creationId xmlns:p14="http://schemas.microsoft.com/office/powerpoint/2010/main" val="1830450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4111D0-E22B-4D77-BF2E-375175684530}"/>
              </a:ext>
            </a:extLst>
          </p:cNvPr>
          <p:cNvSpPr/>
          <p:nvPr/>
        </p:nvSpPr>
        <p:spPr>
          <a:xfrm>
            <a:off x="2286000" y="2202418"/>
            <a:ext cx="4572000" cy="1323439"/>
          </a:xfrm>
          <a:prstGeom prst="rect">
            <a:avLst/>
          </a:prstGeom>
        </p:spPr>
        <p:txBody>
          <a:bodyPr>
            <a:spAutoFit/>
          </a:bodyPr>
          <a:lstStyle/>
          <a:p>
            <a:r>
              <a:rPr lang="fr-FR" sz="2000" b="1" dirty="0"/>
              <a:t>Réponse correcte :</a:t>
            </a:r>
          </a:p>
          <a:p>
            <a:r>
              <a:rPr lang="fr-FR" sz="2000" b="1" dirty="0"/>
              <a:t> </a:t>
            </a:r>
            <a:r>
              <a:rPr lang="fr-FR" sz="2000" b="1" dirty="0">
                <a:solidFill>
                  <a:schemeClr val="bg2"/>
                </a:solidFill>
              </a:rPr>
              <a:t>C) À stocker toutes les tâches, user stories et bugs avant qu’ils soient planifiés dans un sprint</a:t>
            </a:r>
          </a:p>
        </p:txBody>
      </p:sp>
    </p:spTree>
    <p:extLst>
      <p:ext uri="{BB962C8B-B14F-4D97-AF65-F5344CB8AC3E}">
        <p14:creationId xmlns:p14="http://schemas.microsoft.com/office/powerpoint/2010/main" val="193650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EDAB79-C447-46D9-9E1B-882E51A9AEBD}"/>
              </a:ext>
            </a:extLst>
          </p:cNvPr>
          <p:cNvSpPr/>
          <p:nvPr/>
        </p:nvSpPr>
        <p:spPr>
          <a:xfrm>
            <a:off x="533400" y="1694587"/>
            <a:ext cx="6570133" cy="2308324"/>
          </a:xfrm>
          <a:prstGeom prst="rect">
            <a:avLst/>
          </a:prstGeom>
        </p:spPr>
        <p:txBody>
          <a:bodyPr wrap="square">
            <a:spAutoFit/>
          </a:bodyPr>
          <a:lstStyle/>
          <a:p>
            <a:r>
              <a:rPr lang="fr-FR" sz="1800" dirty="0">
                <a:solidFill>
                  <a:schemeClr val="bg2"/>
                </a:solidFill>
              </a:rPr>
              <a:t>Question 3 :</a:t>
            </a:r>
          </a:p>
          <a:p>
            <a:endParaRPr lang="fr-FR" sz="1800" dirty="0">
              <a:solidFill>
                <a:schemeClr val="bg2"/>
              </a:solidFill>
            </a:endParaRPr>
          </a:p>
          <a:p>
            <a:r>
              <a:rPr lang="fr-FR" sz="1800" dirty="0"/>
              <a:t>Quel est le rôle principal du Product </a:t>
            </a:r>
            <a:r>
              <a:rPr lang="fr-FR" sz="1800" dirty="0" err="1"/>
              <a:t>Owner</a:t>
            </a:r>
            <a:r>
              <a:rPr lang="fr-FR" sz="1800" dirty="0"/>
              <a:t> dans Scrum ? </a:t>
            </a:r>
          </a:p>
          <a:p>
            <a:r>
              <a:rPr lang="fr-FR" sz="1800" dirty="0"/>
              <a:t> </a:t>
            </a:r>
          </a:p>
          <a:p>
            <a:r>
              <a:rPr lang="fr-FR" sz="1800" dirty="0"/>
              <a:t>- A) Diriger l’équipe de développement  </a:t>
            </a:r>
          </a:p>
          <a:p>
            <a:r>
              <a:rPr lang="fr-FR" sz="1800" dirty="0"/>
              <a:t>- B) Développer le produit  </a:t>
            </a:r>
          </a:p>
          <a:p>
            <a:r>
              <a:rPr lang="fr-FR" sz="1800" dirty="0"/>
              <a:t>- C) Prioriser et gérer le backlog produit  </a:t>
            </a:r>
          </a:p>
          <a:p>
            <a:r>
              <a:rPr lang="fr-FR" sz="1800" dirty="0"/>
              <a:t>- D) Tester les fonctionnalités</a:t>
            </a:r>
          </a:p>
        </p:txBody>
      </p:sp>
    </p:spTree>
    <p:extLst>
      <p:ext uri="{BB962C8B-B14F-4D97-AF65-F5344CB8AC3E}">
        <p14:creationId xmlns:p14="http://schemas.microsoft.com/office/powerpoint/2010/main" val="268841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C0407F-91B7-40D9-A8B6-DBF58B41717C}"/>
              </a:ext>
            </a:extLst>
          </p:cNvPr>
          <p:cNvSpPr/>
          <p:nvPr/>
        </p:nvSpPr>
        <p:spPr>
          <a:xfrm>
            <a:off x="2286000" y="2310140"/>
            <a:ext cx="4572000" cy="646331"/>
          </a:xfrm>
          <a:prstGeom prst="rect">
            <a:avLst/>
          </a:prstGeom>
        </p:spPr>
        <p:txBody>
          <a:bodyPr>
            <a:spAutoFit/>
          </a:bodyPr>
          <a:lstStyle/>
          <a:p>
            <a:r>
              <a:rPr lang="fr-FR" sz="1800" b="1" dirty="0"/>
              <a:t>Réponse correcte :</a:t>
            </a:r>
          </a:p>
          <a:p>
            <a:r>
              <a:rPr lang="fr-FR" sz="1800" b="1" dirty="0"/>
              <a:t> </a:t>
            </a:r>
            <a:r>
              <a:rPr lang="fr-FR" sz="1800" b="1" dirty="0">
                <a:solidFill>
                  <a:schemeClr val="bg2"/>
                </a:solidFill>
              </a:rPr>
              <a:t>C) Prioriser et gérer le backlog produit</a:t>
            </a:r>
          </a:p>
        </p:txBody>
      </p:sp>
    </p:spTree>
    <p:extLst>
      <p:ext uri="{BB962C8B-B14F-4D97-AF65-F5344CB8AC3E}">
        <p14:creationId xmlns:p14="http://schemas.microsoft.com/office/powerpoint/2010/main" val="18137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A23125-1428-448A-A9BF-819E9EC6A6C2}"/>
              </a:ext>
            </a:extLst>
          </p:cNvPr>
          <p:cNvSpPr/>
          <p:nvPr/>
        </p:nvSpPr>
        <p:spPr>
          <a:xfrm>
            <a:off x="423333" y="1556088"/>
            <a:ext cx="6434667" cy="2554545"/>
          </a:xfrm>
          <a:prstGeom prst="rect">
            <a:avLst/>
          </a:prstGeom>
        </p:spPr>
        <p:txBody>
          <a:bodyPr wrap="square">
            <a:spAutoFit/>
          </a:bodyPr>
          <a:lstStyle/>
          <a:p>
            <a:r>
              <a:rPr lang="fr-FR" sz="2000" dirty="0">
                <a:solidFill>
                  <a:schemeClr val="bg2"/>
                </a:solidFill>
              </a:rPr>
              <a:t>Question 4 :</a:t>
            </a:r>
          </a:p>
          <a:p>
            <a:r>
              <a:rPr lang="fr-FR" sz="2000" dirty="0"/>
              <a:t>Quel graphique dans Jira est utilisé pour suivre la progression du travail restant dans un sprint ?  </a:t>
            </a:r>
          </a:p>
          <a:p>
            <a:r>
              <a:rPr lang="fr-FR" sz="2000" dirty="0"/>
              <a:t>- A) Velocity Chart  </a:t>
            </a:r>
          </a:p>
          <a:p>
            <a:r>
              <a:rPr lang="fr-FR" sz="2000" dirty="0"/>
              <a:t>- B) </a:t>
            </a:r>
            <a:r>
              <a:rPr lang="fr-FR" sz="2000" dirty="0" err="1"/>
              <a:t>Burndown</a:t>
            </a:r>
            <a:r>
              <a:rPr lang="fr-FR" sz="2000" dirty="0"/>
              <a:t> Chart  </a:t>
            </a:r>
          </a:p>
          <a:p>
            <a:r>
              <a:rPr lang="fr-FR" sz="2000" dirty="0"/>
              <a:t>- C) Epic Chart  </a:t>
            </a:r>
          </a:p>
          <a:p>
            <a:r>
              <a:rPr lang="fr-FR" sz="2000" dirty="0"/>
              <a:t>- D) </a:t>
            </a:r>
            <a:r>
              <a:rPr lang="fr-FR" sz="2000" dirty="0" err="1"/>
              <a:t>Workload</a:t>
            </a:r>
            <a:r>
              <a:rPr lang="fr-FR" sz="2000" dirty="0"/>
              <a:t> Pie Chart</a:t>
            </a:r>
          </a:p>
          <a:p>
            <a:endParaRPr lang="fr-FR" sz="2000" dirty="0"/>
          </a:p>
        </p:txBody>
      </p:sp>
    </p:spTree>
    <p:extLst>
      <p:ext uri="{BB962C8B-B14F-4D97-AF65-F5344CB8AC3E}">
        <p14:creationId xmlns:p14="http://schemas.microsoft.com/office/powerpoint/2010/main" val="3120904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233E0F-71D3-4396-B4B6-A21BAEDD9C60}"/>
              </a:ext>
            </a:extLst>
          </p:cNvPr>
          <p:cNvSpPr/>
          <p:nvPr/>
        </p:nvSpPr>
        <p:spPr>
          <a:xfrm>
            <a:off x="2286000" y="1556088"/>
            <a:ext cx="4572000" cy="923330"/>
          </a:xfrm>
          <a:prstGeom prst="rect">
            <a:avLst/>
          </a:prstGeom>
        </p:spPr>
        <p:txBody>
          <a:bodyPr>
            <a:spAutoFit/>
          </a:bodyPr>
          <a:lstStyle/>
          <a:p>
            <a:endParaRPr lang="fr-FR" dirty="0"/>
          </a:p>
          <a:p>
            <a:r>
              <a:rPr lang="fr-FR" sz="2000" b="1" dirty="0"/>
              <a:t>Réponse correcte :</a:t>
            </a:r>
          </a:p>
          <a:p>
            <a:r>
              <a:rPr lang="fr-FR" sz="2000" b="1" dirty="0"/>
              <a:t>    </a:t>
            </a:r>
            <a:r>
              <a:rPr lang="fr-FR" sz="2000" b="1" dirty="0">
                <a:solidFill>
                  <a:schemeClr val="bg2"/>
                </a:solidFill>
              </a:rPr>
              <a:t>B) </a:t>
            </a:r>
            <a:r>
              <a:rPr lang="fr-FR" sz="2000" b="1" dirty="0" err="1">
                <a:solidFill>
                  <a:schemeClr val="bg2"/>
                </a:solidFill>
              </a:rPr>
              <a:t>Burndown</a:t>
            </a:r>
            <a:r>
              <a:rPr lang="fr-FR" sz="2000" b="1" dirty="0">
                <a:solidFill>
                  <a:schemeClr val="bg2"/>
                </a:solidFill>
              </a:rPr>
              <a:t> Chart</a:t>
            </a:r>
          </a:p>
        </p:txBody>
      </p:sp>
    </p:spTree>
    <p:extLst>
      <p:ext uri="{BB962C8B-B14F-4D97-AF65-F5344CB8AC3E}">
        <p14:creationId xmlns:p14="http://schemas.microsoft.com/office/powerpoint/2010/main" val="66888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738819" y="641325"/>
            <a:ext cx="4278600" cy="8153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C’est quoi Jira</a:t>
            </a:r>
            <a:r>
              <a:rPr lang="en" dirty="0"/>
              <a:t>?</a:t>
            </a:r>
            <a:endParaRPr dirty="0"/>
          </a:p>
        </p:txBody>
      </p:sp>
      <p:sp>
        <p:nvSpPr>
          <p:cNvPr id="123" name="Google Shape;123;p23"/>
          <p:cNvSpPr txBox="1">
            <a:spLocks noGrp="1"/>
          </p:cNvSpPr>
          <p:nvPr>
            <p:ph type="body" idx="1"/>
          </p:nvPr>
        </p:nvSpPr>
        <p:spPr>
          <a:xfrm>
            <a:off x="738819" y="1350335"/>
            <a:ext cx="4539838" cy="2895300"/>
          </a:xfrm>
          <a:prstGeom prst="rect">
            <a:avLst/>
          </a:prstGeom>
        </p:spPr>
        <p:txBody>
          <a:bodyPr spcFirstLastPara="1" wrap="square" lIns="91425" tIns="91425" rIns="91425" bIns="91425" anchor="t" anchorCtr="0">
            <a:noAutofit/>
          </a:bodyPr>
          <a:lstStyle/>
          <a:p>
            <a:pPr marL="0" lvl="0" indent="0">
              <a:buNone/>
            </a:pPr>
            <a:r>
              <a:rPr lang="fr-FR" dirty="0"/>
              <a:t>Jira Software est une solution de gestion de projet éditée par l’entreprise Atlassian. Elle permet aux équipes de s’organiser efficacement, d’établir une communication durable et de visualiser le projet en un coup d’œil grâce à ses tableaux de bord personnalisés. Cet outil est reconnu comme la solution la plus utilisée par les équipes de développement logiciel. Jira Software permet également de : • Travailler en méthode agile grâce aux tableaux Kanban et Scrum. • Accélérer la livraison des projets • Améliorer en continu des projets • Faciliter le travail des équipes</a:t>
            </a:r>
            <a:endParaRPr dirty="0"/>
          </a:p>
        </p:txBody>
      </p:sp>
      <p:pic>
        <p:nvPicPr>
          <p:cNvPr id="124" name="Google Shape;124;p23"/>
          <p:cNvPicPr preferRelativeResize="0"/>
          <p:nvPr/>
        </p:nvPicPr>
        <p:blipFill>
          <a:blip r:embed="rId3">
            <a:alphaModFix/>
          </a:blip>
          <a:stretch>
            <a:fillRect/>
          </a:stretch>
        </p:blipFill>
        <p:spPr>
          <a:xfrm rot="10800000">
            <a:off x="6961180" y="4050440"/>
            <a:ext cx="2182820" cy="1093060"/>
          </a:xfrm>
          <a:prstGeom prst="rect">
            <a:avLst/>
          </a:prstGeom>
          <a:noFill/>
          <a:ln>
            <a:noFill/>
          </a:ln>
        </p:spPr>
      </p:pic>
      <p:pic>
        <p:nvPicPr>
          <p:cNvPr id="125" name="Google Shape;125;p23"/>
          <p:cNvPicPr preferRelativeResize="0"/>
          <p:nvPr/>
        </p:nvPicPr>
        <p:blipFill>
          <a:blip r:embed="rId4">
            <a:alphaModFix/>
          </a:blip>
          <a:stretch>
            <a:fillRect/>
          </a:stretch>
        </p:blipFill>
        <p:spPr>
          <a:xfrm>
            <a:off x="6563925" y="3369875"/>
            <a:ext cx="1271088" cy="1271081"/>
          </a:xfrm>
          <a:prstGeom prst="rect">
            <a:avLst/>
          </a:prstGeom>
          <a:noFill/>
          <a:ln>
            <a:noFill/>
          </a:ln>
        </p:spPr>
      </p:pic>
      <p:sp>
        <p:nvSpPr>
          <p:cNvPr id="126" name="Google Shape;126;p23"/>
          <p:cNvSpPr/>
          <p:nvPr/>
        </p:nvSpPr>
        <p:spPr>
          <a:xfrm>
            <a:off x="8049851" y="212100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27" name="Google Shape;127;p23"/>
          <p:cNvSpPr/>
          <p:nvPr/>
        </p:nvSpPr>
        <p:spPr>
          <a:xfrm>
            <a:off x="6699275" y="2120988"/>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199E33-669C-4B06-BBB7-98DFBEE5C264}"/>
              </a:ext>
            </a:extLst>
          </p:cNvPr>
          <p:cNvSpPr/>
          <p:nvPr/>
        </p:nvSpPr>
        <p:spPr>
          <a:xfrm>
            <a:off x="304800" y="1279088"/>
            <a:ext cx="6460067" cy="2585323"/>
          </a:xfrm>
          <a:prstGeom prst="rect">
            <a:avLst/>
          </a:prstGeom>
        </p:spPr>
        <p:txBody>
          <a:bodyPr wrap="square">
            <a:spAutoFit/>
          </a:bodyPr>
          <a:lstStyle/>
          <a:p>
            <a:r>
              <a:rPr lang="fr-FR" sz="1800" dirty="0">
                <a:solidFill>
                  <a:schemeClr val="bg2"/>
                </a:solidFill>
              </a:rPr>
              <a:t>Question 8 :</a:t>
            </a:r>
          </a:p>
          <a:p>
            <a:r>
              <a:rPr lang="fr-FR" sz="1800" dirty="0"/>
              <a:t> </a:t>
            </a:r>
          </a:p>
          <a:p>
            <a:r>
              <a:rPr lang="fr-FR" sz="1800" dirty="0"/>
              <a:t>Dans Scrum, que représente une **user story** ?  </a:t>
            </a:r>
          </a:p>
          <a:p>
            <a:endParaRPr lang="fr-FR" sz="1800" dirty="0"/>
          </a:p>
          <a:p>
            <a:r>
              <a:rPr lang="fr-FR" sz="1800" dirty="0"/>
              <a:t>- A) Une liste de tâches techniques  </a:t>
            </a:r>
          </a:p>
          <a:p>
            <a:r>
              <a:rPr lang="fr-FR" sz="1800" dirty="0"/>
              <a:t>- B) Une description d’une fonctionnalité du point de vue de l’utilisateur  </a:t>
            </a:r>
          </a:p>
          <a:p>
            <a:r>
              <a:rPr lang="fr-FR" sz="1800" dirty="0"/>
              <a:t>- C) Un bug critique dans le produit  </a:t>
            </a:r>
          </a:p>
          <a:p>
            <a:r>
              <a:rPr lang="fr-FR" sz="1800" dirty="0"/>
              <a:t>- D) Un ensemble de tests pour une fonctionnalité</a:t>
            </a:r>
          </a:p>
        </p:txBody>
      </p:sp>
    </p:spTree>
    <p:extLst>
      <p:ext uri="{BB962C8B-B14F-4D97-AF65-F5344CB8AC3E}">
        <p14:creationId xmlns:p14="http://schemas.microsoft.com/office/powerpoint/2010/main" val="3201350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CF07BC-21CB-4AB8-B9DD-E83FD7CF02BB}"/>
              </a:ext>
            </a:extLst>
          </p:cNvPr>
          <p:cNvSpPr/>
          <p:nvPr/>
        </p:nvSpPr>
        <p:spPr>
          <a:xfrm>
            <a:off x="2286000" y="2310140"/>
            <a:ext cx="4572000" cy="923330"/>
          </a:xfrm>
          <a:prstGeom prst="rect">
            <a:avLst/>
          </a:prstGeom>
        </p:spPr>
        <p:txBody>
          <a:bodyPr>
            <a:spAutoFit/>
          </a:bodyPr>
          <a:lstStyle/>
          <a:p>
            <a:r>
              <a:rPr lang="fr-FR" sz="1800" b="1" dirty="0"/>
              <a:t>Réponse correcte </a:t>
            </a:r>
            <a:r>
              <a:rPr lang="fr-FR" sz="1800" dirty="0"/>
              <a:t>: </a:t>
            </a:r>
          </a:p>
          <a:p>
            <a:r>
              <a:rPr lang="fr-FR" sz="1800" b="1" dirty="0">
                <a:solidFill>
                  <a:schemeClr val="bg2"/>
                </a:solidFill>
              </a:rPr>
              <a:t>B) Une description d’une fonctionnalité du point de vue de l’utilisateur</a:t>
            </a:r>
          </a:p>
        </p:txBody>
      </p:sp>
    </p:spTree>
    <p:extLst>
      <p:ext uri="{BB962C8B-B14F-4D97-AF65-F5344CB8AC3E}">
        <p14:creationId xmlns:p14="http://schemas.microsoft.com/office/powerpoint/2010/main" val="1345200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AE79FE-5564-43C6-AD81-2E43BACEBE25}"/>
              </a:ext>
            </a:extLst>
          </p:cNvPr>
          <p:cNvSpPr>
            <a:spLocks noGrp="1"/>
          </p:cNvSpPr>
          <p:nvPr>
            <p:ph type="title"/>
          </p:nvPr>
        </p:nvSpPr>
        <p:spPr>
          <a:xfrm>
            <a:off x="520366" y="1136132"/>
            <a:ext cx="8268033" cy="3545934"/>
          </a:xfrm>
        </p:spPr>
        <p:txBody>
          <a:bodyPr/>
          <a:lstStyle/>
          <a:p>
            <a:r>
              <a:rPr lang="fr-FR" sz="2000" b="0" dirty="0">
                <a:solidFill>
                  <a:schemeClr val="bg2"/>
                </a:solidFill>
                <a:latin typeface="+mj-lt"/>
              </a:rPr>
              <a:t>Question 9 : </a:t>
            </a:r>
            <a:br>
              <a:rPr lang="fr-FR" sz="2000" b="0" dirty="0">
                <a:solidFill>
                  <a:schemeClr val="bg2"/>
                </a:solidFill>
                <a:latin typeface="+mj-lt"/>
              </a:rPr>
            </a:br>
            <a:br>
              <a:rPr lang="fr-FR" sz="2000" b="0" dirty="0">
                <a:latin typeface="+mj-lt"/>
              </a:rPr>
            </a:br>
            <a:r>
              <a:rPr lang="fr-FR" sz="2000" b="0" dirty="0">
                <a:latin typeface="+mj-lt"/>
              </a:rPr>
              <a:t>Qui est responsable de la gestion de l’équipe et de la facilitation des cérémonies Scrum, comme le Daily Scrum et la Rétrospective ?  </a:t>
            </a:r>
            <a:br>
              <a:rPr lang="fr-FR" sz="2000" b="0" dirty="0">
                <a:latin typeface="+mj-lt"/>
              </a:rPr>
            </a:br>
            <a:br>
              <a:rPr lang="fr-FR" sz="2000" b="0" dirty="0">
                <a:latin typeface="+mj-lt"/>
              </a:rPr>
            </a:br>
            <a:r>
              <a:rPr lang="fr-FR" sz="2000" b="0" dirty="0">
                <a:latin typeface="+mj-lt"/>
              </a:rPr>
              <a:t>- A) Product </a:t>
            </a:r>
            <a:r>
              <a:rPr lang="fr-FR" sz="2000" b="0" dirty="0" err="1">
                <a:latin typeface="+mj-lt"/>
              </a:rPr>
              <a:t>Owner</a:t>
            </a:r>
            <a:r>
              <a:rPr lang="fr-FR" sz="2000" b="0" dirty="0">
                <a:latin typeface="+mj-lt"/>
              </a:rPr>
              <a:t>  </a:t>
            </a:r>
            <a:br>
              <a:rPr lang="fr-FR" sz="2000" b="0" dirty="0">
                <a:latin typeface="+mj-lt"/>
              </a:rPr>
            </a:br>
            <a:r>
              <a:rPr lang="fr-FR" sz="2000" b="0" dirty="0">
                <a:latin typeface="+mj-lt"/>
              </a:rPr>
              <a:t>- B) Développeur  </a:t>
            </a:r>
            <a:br>
              <a:rPr lang="fr-FR" sz="2000" b="0" dirty="0">
                <a:latin typeface="+mj-lt"/>
              </a:rPr>
            </a:br>
            <a:r>
              <a:rPr lang="fr-FR" sz="2000" b="0" dirty="0">
                <a:latin typeface="+mj-lt"/>
              </a:rPr>
              <a:t>- C) Scrum Master  </a:t>
            </a:r>
            <a:br>
              <a:rPr lang="fr-FR" sz="2000" b="0" dirty="0">
                <a:latin typeface="+mj-lt"/>
              </a:rPr>
            </a:br>
            <a:r>
              <a:rPr lang="fr-FR" sz="2000" b="0" dirty="0">
                <a:latin typeface="+mj-lt"/>
              </a:rPr>
              <a:t>- D) Stakeholder</a:t>
            </a:r>
          </a:p>
        </p:txBody>
      </p:sp>
    </p:spTree>
    <p:extLst>
      <p:ext uri="{BB962C8B-B14F-4D97-AF65-F5344CB8AC3E}">
        <p14:creationId xmlns:p14="http://schemas.microsoft.com/office/powerpoint/2010/main" val="4231637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66E3F-CC33-4730-A076-607CCBA37E07}"/>
              </a:ext>
            </a:extLst>
          </p:cNvPr>
          <p:cNvSpPr/>
          <p:nvPr/>
        </p:nvSpPr>
        <p:spPr>
          <a:xfrm>
            <a:off x="3441723" y="2417862"/>
            <a:ext cx="3071675" cy="707886"/>
          </a:xfrm>
          <a:prstGeom prst="rect">
            <a:avLst/>
          </a:prstGeom>
        </p:spPr>
        <p:txBody>
          <a:bodyPr wrap="none">
            <a:spAutoFit/>
          </a:bodyPr>
          <a:lstStyle/>
          <a:p>
            <a:pPr algn="ctr"/>
            <a:r>
              <a:rPr lang="fr-FR" sz="2000" b="1" dirty="0"/>
              <a:t>Réponse correcte :        </a:t>
            </a:r>
            <a:endParaRPr lang="ar-MA" sz="2000" b="1" dirty="0"/>
          </a:p>
          <a:p>
            <a:pPr algn="ctr"/>
            <a:r>
              <a:rPr lang="fr-FR" sz="2000" b="1" dirty="0">
                <a:solidFill>
                  <a:schemeClr val="bg2"/>
                </a:solidFill>
              </a:rPr>
              <a:t>- C) Scrum Master </a:t>
            </a:r>
          </a:p>
        </p:txBody>
      </p:sp>
    </p:spTree>
    <p:extLst>
      <p:ext uri="{BB962C8B-B14F-4D97-AF65-F5344CB8AC3E}">
        <p14:creationId xmlns:p14="http://schemas.microsoft.com/office/powerpoint/2010/main" val="2604760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1CE76B-0578-48AF-9AE3-F6277B360BC4}"/>
              </a:ext>
            </a:extLst>
          </p:cNvPr>
          <p:cNvSpPr/>
          <p:nvPr/>
        </p:nvSpPr>
        <p:spPr>
          <a:xfrm>
            <a:off x="677333" y="1771531"/>
            <a:ext cx="7196667" cy="2554545"/>
          </a:xfrm>
          <a:prstGeom prst="rect">
            <a:avLst/>
          </a:prstGeom>
        </p:spPr>
        <p:txBody>
          <a:bodyPr wrap="square">
            <a:spAutoFit/>
          </a:bodyPr>
          <a:lstStyle/>
          <a:p>
            <a:r>
              <a:rPr lang="fr-FR" sz="2000" dirty="0">
                <a:solidFill>
                  <a:schemeClr val="bg2"/>
                </a:solidFill>
              </a:rPr>
              <a:t>Question 10:</a:t>
            </a:r>
          </a:p>
          <a:p>
            <a:r>
              <a:rPr lang="fr-FR" sz="2000" dirty="0"/>
              <a:t>Dans Jira, comment appelle-t-on une grosse fonctionnalité qui peut être divisée en plusieurs user stories ?  </a:t>
            </a:r>
          </a:p>
          <a:p>
            <a:endParaRPr lang="fr-FR" sz="2000" dirty="0"/>
          </a:p>
          <a:p>
            <a:r>
              <a:rPr lang="fr-FR" sz="2000" dirty="0"/>
              <a:t>- A) Bug  </a:t>
            </a:r>
          </a:p>
          <a:p>
            <a:r>
              <a:rPr lang="fr-FR" sz="2000" dirty="0"/>
              <a:t>- B) Epic  </a:t>
            </a:r>
          </a:p>
          <a:p>
            <a:r>
              <a:rPr lang="fr-FR" sz="2000" dirty="0"/>
              <a:t>- C) </a:t>
            </a:r>
            <a:r>
              <a:rPr lang="fr-FR" sz="2000" dirty="0" err="1"/>
              <a:t>Task</a:t>
            </a:r>
            <a:r>
              <a:rPr lang="fr-FR" sz="2000" dirty="0"/>
              <a:t>  </a:t>
            </a:r>
          </a:p>
          <a:p>
            <a:r>
              <a:rPr lang="fr-FR" sz="2000" dirty="0"/>
              <a:t>- D) </a:t>
            </a:r>
            <a:r>
              <a:rPr lang="fr-FR" sz="2000" dirty="0" err="1"/>
              <a:t>Sub-task</a:t>
            </a:r>
            <a:endParaRPr lang="fr-FR" sz="2000" dirty="0"/>
          </a:p>
        </p:txBody>
      </p:sp>
    </p:spTree>
    <p:extLst>
      <p:ext uri="{BB962C8B-B14F-4D97-AF65-F5344CB8AC3E}">
        <p14:creationId xmlns:p14="http://schemas.microsoft.com/office/powerpoint/2010/main" val="528285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7D5150-DA19-42B6-AF73-ECEBE534BE6F}"/>
              </a:ext>
            </a:extLst>
          </p:cNvPr>
          <p:cNvSpPr/>
          <p:nvPr/>
        </p:nvSpPr>
        <p:spPr>
          <a:xfrm>
            <a:off x="3303864" y="2417862"/>
            <a:ext cx="2339102" cy="646331"/>
          </a:xfrm>
          <a:prstGeom prst="rect">
            <a:avLst/>
          </a:prstGeom>
        </p:spPr>
        <p:txBody>
          <a:bodyPr wrap="none">
            <a:spAutoFit/>
          </a:bodyPr>
          <a:lstStyle/>
          <a:p>
            <a:r>
              <a:rPr lang="fr-FR" sz="1800" b="1" dirty="0"/>
              <a:t>Réponse correcte : </a:t>
            </a:r>
          </a:p>
          <a:p>
            <a:r>
              <a:rPr lang="fr-FR" sz="1800" b="1" dirty="0"/>
              <a:t>       </a:t>
            </a:r>
            <a:r>
              <a:rPr lang="fr-FR" sz="1800" b="1" dirty="0">
                <a:solidFill>
                  <a:schemeClr val="bg2"/>
                </a:solidFill>
              </a:rPr>
              <a:t>B) Epic</a:t>
            </a:r>
          </a:p>
        </p:txBody>
      </p:sp>
    </p:spTree>
    <p:extLst>
      <p:ext uri="{BB962C8B-B14F-4D97-AF65-F5344CB8AC3E}">
        <p14:creationId xmlns:p14="http://schemas.microsoft.com/office/powerpoint/2010/main" val="4284045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9D831C-3FDE-4924-8340-3D75E1BB13DF}"/>
              </a:ext>
            </a:extLst>
          </p:cNvPr>
          <p:cNvSpPr/>
          <p:nvPr/>
        </p:nvSpPr>
        <p:spPr>
          <a:xfrm>
            <a:off x="440267" y="1845386"/>
            <a:ext cx="6993466" cy="2554545"/>
          </a:xfrm>
          <a:prstGeom prst="rect">
            <a:avLst/>
          </a:prstGeom>
        </p:spPr>
        <p:txBody>
          <a:bodyPr wrap="square">
            <a:spAutoFit/>
          </a:bodyPr>
          <a:lstStyle/>
          <a:p>
            <a:r>
              <a:rPr lang="fr-FR" sz="2000" dirty="0">
                <a:solidFill>
                  <a:schemeClr val="bg2"/>
                </a:solidFill>
              </a:rPr>
              <a:t>Question 11 : </a:t>
            </a:r>
          </a:p>
          <a:p>
            <a:endParaRPr lang="fr-FR" sz="2000" dirty="0">
              <a:solidFill>
                <a:schemeClr val="bg2"/>
              </a:solidFill>
            </a:endParaRPr>
          </a:p>
          <a:p>
            <a:r>
              <a:rPr lang="fr-FR" sz="2000" dirty="0"/>
              <a:t>Que signifie l'acronyme "JQL" dans Jira ?</a:t>
            </a:r>
          </a:p>
          <a:p>
            <a:r>
              <a:rPr lang="fr-FR" sz="2000" dirty="0"/>
              <a:t>  </a:t>
            </a:r>
          </a:p>
          <a:p>
            <a:r>
              <a:rPr lang="fr-FR" sz="2000" dirty="0"/>
              <a:t>- A) Jira </a:t>
            </a:r>
            <a:r>
              <a:rPr lang="fr-FR" sz="2000" dirty="0" err="1"/>
              <a:t>Quality</a:t>
            </a:r>
            <a:r>
              <a:rPr lang="fr-FR" sz="2000" dirty="0"/>
              <a:t> List  </a:t>
            </a:r>
          </a:p>
          <a:p>
            <a:r>
              <a:rPr lang="fr-FR" sz="2000" dirty="0"/>
              <a:t>- B) Jira Quick Log  </a:t>
            </a:r>
          </a:p>
          <a:p>
            <a:r>
              <a:rPr lang="fr-FR" sz="2000" dirty="0"/>
              <a:t>- C) Jira </a:t>
            </a:r>
            <a:r>
              <a:rPr lang="fr-FR" sz="2000" dirty="0" err="1"/>
              <a:t>Query</a:t>
            </a:r>
            <a:r>
              <a:rPr lang="fr-FR" sz="2000" dirty="0"/>
              <a:t> </a:t>
            </a:r>
            <a:r>
              <a:rPr lang="fr-FR" sz="2000" dirty="0" err="1"/>
              <a:t>Language</a:t>
            </a:r>
            <a:r>
              <a:rPr lang="fr-FR" sz="2000" dirty="0"/>
              <a:t>  </a:t>
            </a:r>
          </a:p>
          <a:p>
            <a:r>
              <a:rPr lang="fr-FR" sz="2000" dirty="0"/>
              <a:t>- D) Jira Question </a:t>
            </a:r>
            <a:r>
              <a:rPr lang="fr-FR" sz="2000" dirty="0" err="1"/>
              <a:t>Language</a:t>
            </a:r>
            <a:endParaRPr lang="fr-FR" sz="2000" dirty="0"/>
          </a:p>
        </p:txBody>
      </p:sp>
    </p:spTree>
    <p:extLst>
      <p:ext uri="{BB962C8B-B14F-4D97-AF65-F5344CB8AC3E}">
        <p14:creationId xmlns:p14="http://schemas.microsoft.com/office/powerpoint/2010/main" val="138256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C03805-AADE-452E-AB73-F5A0C94ADC09}"/>
              </a:ext>
            </a:extLst>
          </p:cNvPr>
          <p:cNvSpPr/>
          <p:nvPr/>
        </p:nvSpPr>
        <p:spPr>
          <a:xfrm>
            <a:off x="2286000" y="2310140"/>
            <a:ext cx="4572000" cy="707886"/>
          </a:xfrm>
          <a:prstGeom prst="rect">
            <a:avLst/>
          </a:prstGeom>
        </p:spPr>
        <p:txBody>
          <a:bodyPr>
            <a:spAutoFit/>
          </a:bodyPr>
          <a:lstStyle/>
          <a:p>
            <a:pPr algn="ctr"/>
            <a:r>
              <a:rPr lang="fr-FR" sz="2000" b="1" dirty="0"/>
              <a:t>Réponse correcte : </a:t>
            </a:r>
          </a:p>
          <a:p>
            <a:pPr algn="ctr"/>
            <a:r>
              <a:rPr lang="fr-FR" sz="2000" b="1" dirty="0"/>
              <a:t>       </a:t>
            </a:r>
            <a:r>
              <a:rPr lang="fr-FR" sz="2000" b="1" dirty="0">
                <a:solidFill>
                  <a:schemeClr val="bg2"/>
                </a:solidFill>
              </a:rPr>
              <a:t>B) Epic</a:t>
            </a:r>
          </a:p>
        </p:txBody>
      </p:sp>
    </p:spTree>
    <p:extLst>
      <p:ext uri="{BB962C8B-B14F-4D97-AF65-F5344CB8AC3E}">
        <p14:creationId xmlns:p14="http://schemas.microsoft.com/office/powerpoint/2010/main" val="101533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ctrTitle"/>
          </p:nvPr>
        </p:nvSpPr>
        <p:spPr>
          <a:xfrm>
            <a:off x="2843714" y="1133535"/>
            <a:ext cx="3528000" cy="95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Merci</a:t>
            </a:r>
            <a:r>
              <a:rPr lang="en" dirty="0"/>
              <a:t>!</a:t>
            </a:r>
            <a:endParaRPr dirty="0"/>
          </a:p>
        </p:txBody>
      </p:sp>
      <p:sp>
        <p:nvSpPr>
          <p:cNvPr id="230" name="Google Shape;230;p32"/>
          <p:cNvSpPr txBox="1">
            <a:spLocks noGrp="1"/>
          </p:cNvSpPr>
          <p:nvPr>
            <p:ph type="subTitle" idx="1"/>
          </p:nvPr>
        </p:nvSpPr>
        <p:spPr>
          <a:xfrm>
            <a:off x="2807975" y="2042813"/>
            <a:ext cx="3528000" cy="13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fr-FR" b="1" dirty="0"/>
              <a:t>Avez-vous des questions</a:t>
            </a:r>
            <a:r>
              <a:rPr lang="en" b="1" dirty="0"/>
              <a:t>?</a:t>
            </a:r>
            <a:endParaRPr b="1" dirty="0"/>
          </a:p>
          <a:p>
            <a:pPr marL="0" lvl="0" indent="0" algn="ctr" rtl="0">
              <a:spcBef>
                <a:spcPts val="1000"/>
              </a:spcBef>
              <a:spcAft>
                <a:spcPts val="0"/>
              </a:spcAft>
              <a:buClr>
                <a:schemeClr val="lt1"/>
              </a:buClr>
              <a:buSzPts val="1100"/>
              <a:buFont typeface="Arial"/>
              <a:buNone/>
            </a:pPr>
            <a:r>
              <a:rPr lang="fr-FR" dirty="0"/>
              <a:t>Prochain thème : Modèle KANBAN</a:t>
            </a:r>
            <a:endParaRPr dirty="0"/>
          </a:p>
        </p:txBody>
      </p:sp>
      <p:pic>
        <p:nvPicPr>
          <p:cNvPr id="242" name="Google Shape;242;p32"/>
          <p:cNvPicPr preferRelativeResize="0"/>
          <p:nvPr/>
        </p:nvPicPr>
        <p:blipFill>
          <a:blip r:embed="rId3">
            <a:alphaModFix/>
          </a:blip>
          <a:stretch>
            <a:fillRect/>
          </a:stretch>
        </p:blipFill>
        <p:spPr>
          <a:xfrm rot="10800000">
            <a:off x="232805" y="3800476"/>
            <a:ext cx="2225702" cy="2225699"/>
          </a:xfrm>
          <a:prstGeom prst="rect">
            <a:avLst/>
          </a:prstGeom>
          <a:noFill/>
          <a:ln>
            <a:noFill/>
          </a:ln>
        </p:spPr>
      </p:pic>
      <p:sp>
        <p:nvSpPr>
          <p:cNvPr id="243" name="Google Shape;243;p32"/>
          <p:cNvSpPr/>
          <p:nvPr/>
        </p:nvSpPr>
        <p:spPr>
          <a:xfrm rot="10800000">
            <a:off x="509700" y="40773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244" name="Google Shape;244;p32"/>
          <p:cNvPicPr preferRelativeResize="0"/>
          <p:nvPr/>
        </p:nvPicPr>
        <p:blipFill>
          <a:blip r:embed="rId4">
            <a:alphaModFix/>
          </a:blip>
          <a:stretch>
            <a:fillRect/>
          </a:stretch>
        </p:blipFill>
        <p:spPr>
          <a:xfrm>
            <a:off x="7796975" y="-12"/>
            <a:ext cx="1347026" cy="2698175"/>
          </a:xfrm>
          <a:prstGeom prst="rect">
            <a:avLst/>
          </a:prstGeom>
          <a:noFill/>
          <a:ln>
            <a:noFill/>
          </a:ln>
        </p:spPr>
      </p:pic>
      <p:sp>
        <p:nvSpPr>
          <p:cNvPr id="245" name="Google Shape;245;p32"/>
          <p:cNvSpPr/>
          <p:nvPr/>
        </p:nvSpPr>
        <p:spPr>
          <a:xfrm rot="10800000">
            <a:off x="7343223" y="1694975"/>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246" name="Google Shape;246;p32"/>
          <p:cNvPicPr preferRelativeResize="0"/>
          <p:nvPr/>
        </p:nvPicPr>
        <p:blipFill>
          <a:blip r:embed="rId5">
            <a:alphaModFix/>
          </a:blip>
          <a:stretch>
            <a:fillRect/>
          </a:stretch>
        </p:blipFill>
        <p:spPr>
          <a:xfrm rot="10800000">
            <a:off x="-157451" y="3164851"/>
            <a:ext cx="1322045" cy="1322042"/>
          </a:xfrm>
          <a:prstGeom prst="rect">
            <a:avLst/>
          </a:prstGeom>
          <a:noFill/>
          <a:ln>
            <a:noFill/>
          </a:ln>
        </p:spPr>
      </p:pic>
      <p:sp>
        <p:nvSpPr>
          <p:cNvPr id="247" name="Google Shape;247;p32"/>
          <p:cNvSpPr/>
          <p:nvPr/>
        </p:nvSpPr>
        <p:spPr>
          <a:xfrm rot="10800000">
            <a:off x="342800" y="31648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248" name="Google Shape;248;p32"/>
          <p:cNvPicPr preferRelativeResize="0"/>
          <p:nvPr/>
        </p:nvPicPr>
        <p:blipFill>
          <a:blip r:embed="rId6">
            <a:alphaModFix/>
          </a:blip>
          <a:stretch>
            <a:fillRect/>
          </a:stretch>
        </p:blipFill>
        <p:spPr>
          <a:xfrm>
            <a:off x="6769673" y="-12"/>
            <a:ext cx="1654175" cy="828325"/>
          </a:xfrm>
          <a:prstGeom prst="rect">
            <a:avLst/>
          </a:prstGeom>
          <a:noFill/>
          <a:ln>
            <a:noFill/>
          </a:ln>
        </p:spPr>
      </p:pic>
      <p:sp>
        <p:nvSpPr>
          <p:cNvPr id="249" name="Google Shape;249;p32"/>
          <p:cNvSpPr/>
          <p:nvPr/>
        </p:nvSpPr>
        <p:spPr>
          <a:xfrm rot="10800000">
            <a:off x="8534400" y="1218137"/>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50" name="Google Shape;250;p32"/>
          <p:cNvSpPr/>
          <p:nvPr/>
        </p:nvSpPr>
        <p:spPr>
          <a:xfrm rot="10800000">
            <a:off x="2181588" y="28153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251" name="Google Shape;251;p32"/>
          <p:cNvPicPr preferRelativeResize="0"/>
          <p:nvPr/>
        </p:nvPicPr>
        <p:blipFill>
          <a:blip r:embed="rId7">
            <a:alphaModFix/>
          </a:blip>
          <a:stretch>
            <a:fillRect/>
          </a:stretch>
        </p:blipFill>
        <p:spPr>
          <a:xfrm rot="10800000">
            <a:off x="6799700" y="398388"/>
            <a:ext cx="543525" cy="543525"/>
          </a:xfrm>
          <a:prstGeom prst="rect">
            <a:avLst/>
          </a:prstGeom>
          <a:noFill/>
          <a:ln>
            <a:noFill/>
          </a:ln>
        </p:spPr>
      </p:pic>
      <p:sp>
        <p:nvSpPr>
          <p:cNvPr id="2" name="ZoneTexte 1">
            <a:extLst>
              <a:ext uri="{FF2B5EF4-FFF2-40B4-BE49-F238E27FC236}">
                <a16:creationId xmlns:a16="http://schemas.microsoft.com/office/drawing/2014/main" id="{726673C0-AE41-442E-84F1-8D937E829883}"/>
              </a:ext>
            </a:extLst>
          </p:cNvPr>
          <p:cNvSpPr txBox="1"/>
          <p:nvPr/>
        </p:nvSpPr>
        <p:spPr>
          <a:xfrm>
            <a:off x="2541181" y="3351000"/>
            <a:ext cx="4051005" cy="911791"/>
          </a:xfrm>
          <a:prstGeom prst="rect">
            <a:avLst/>
          </a:prstGeom>
          <a:solidFill>
            <a:schemeClr val="accent5">
              <a:lumMod val="20000"/>
              <a:lumOff val="80000"/>
            </a:schemeClr>
          </a:solidFill>
        </p:spPr>
        <p:txBody>
          <a:bodyPr wrap="square" rtlCol="0">
            <a:spAutoFit/>
          </a:bodyPr>
          <a:lstStyle/>
          <a:p>
            <a:endParaRPr lang="fr-FR" dirty="0"/>
          </a:p>
        </p:txBody>
      </p:sp>
      <p:pic>
        <p:nvPicPr>
          <p:cNvPr id="4" name="Image 3">
            <a:extLst>
              <a:ext uri="{FF2B5EF4-FFF2-40B4-BE49-F238E27FC236}">
                <a16:creationId xmlns:a16="http://schemas.microsoft.com/office/drawing/2014/main" id="{46765B8D-3E03-4115-8910-B14C40AB6616}"/>
              </a:ext>
            </a:extLst>
          </p:cNvPr>
          <p:cNvPicPr>
            <a:picLocks noChangeAspect="1"/>
          </p:cNvPicPr>
          <p:nvPr/>
        </p:nvPicPr>
        <p:blipFill>
          <a:blip r:embed="rId8"/>
          <a:stretch>
            <a:fillRect/>
          </a:stretch>
        </p:blipFill>
        <p:spPr>
          <a:xfrm>
            <a:off x="2193145" y="2340103"/>
            <a:ext cx="4539506" cy="25534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p:nvPr/>
        </p:nvSpPr>
        <p:spPr>
          <a:xfrm>
            <a:off x="715100" y="2474200"/>
            <a:ext cx="7713900" cy="1811700"/>
          </a:xfrm>
          <a:prstGeom prst="roundRect">
            <a:avLst>
              <a:gd name="adj" fmla="val 10736"/>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33" name="Google Shape;133;p24"/>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dirty="0"/>
              <a:t>Introduction à </a:t>
            </a:r>
            <a:r>
              <a:rPr lang="fr-FR" dirty="0" err="1"/>
              <a:t>scrum</a:t>
            </a:r>
            <a:r>
              <a:rPr lang="fr-FR" dirty="0"/>
              <a:t> :</a:t>
            </a:r>
            <a:endParaRPr dirty="0"/>
          </a:p>
        </p:txBody>
      </p:sp>
      <p:sp>
        <p:nvSpPr>
          <p:cNvPr id="135" name="Google Shape;135;p24"/>
          <p:cNvSpPr txBox="1">
            <a:spLocks noGrp="1"/>
          </p:cNvSpPr>
          <p:nvPr>
            <p:ph type="body" idx="4294967295"/>
          </p:nvPr>
        </p:nvSpPr>
        <p:spPr>
          <a:xfrm>
            <a:off x="1093912" y="2506627"/>
            <a:ext cx="7146303" cy="1401300"/>
          </a:xfrm>
          <a:prstGeom prst="rect">
            <a:avLst/>
          </a:prstGeom>
          <a:ln>
            <a:noFill/>
          </a:ln>
        </p:spPr>
        <p:txBody>
          <a:bodyPr spcFirstLastPara="1" wrap="square" lIns="91425" tIns="91425" rIns="91425" bIns="91425" anchor="t" anchorCtr="0">
            <a:noAutofit/>
          </a:bodyPr>
          <a:lstStyle/>
          <a:p>
            <a:pPr marL="0" lvl="0" indent="0">
              <a:buNone/>
            </a:pPr>
            <a:r>
              <a:rPr lang="fr-FR" b="1" dirty="0"/>
              <a:t>Scrum</a:t>
            </a:r>
            <a:r>
              <a:rPr lang="fr-FR" dirty="0"/>
              <a:t> est une méthodologie agile qui permet aux équipes de gérer des projets complexes en adoptant une approche itérative et incrémentale. Elle repose sur des cycles de travail courts et structurés, appelés </a:t>
            </a:r>
            <a:r>
              <a:rPr lang="fr-FR" b="1" dirty="0"/>
              <a:t>sprints</a:t>
            </a:r>
            <a:r>
              <a:rPr lang="fr-FR" dirty="0"/>
              <a:t>, visant à livrer des fonctionnalités de manière progressive tout en garantissant l’adaptabilité aux changements. Scrum favorise la collaboration, la transparence et l'amélioration continue dans les équipes de développement.</a:t>
            </a:r>
            <a:endParaRPr dirty="0">
              <a:latin typeface="Albert Sans"/>
              <a:ea typeface="Albert Sans"/>
              <a:cs typeface="Albert Sans"/>
              <a:sym typeface="Albert Sans"/>
            </a:endParaRPr>
          </a:p>
        </p:txBody>
      </p:sp>
      <p:sp>
        <p:nvSpPr>
          <p:cNvPr id="136" name="Google Shape;136;p24"/>
          <p:cNvSpPr/>
          <p:nvPr/>
        </p:nvSpPr>
        <p:spPr>
          <a:xfrm>
            <a:off x="715100" y="1834721"/>
            <a:ext cx="7713900" cy="400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solidFill>
                  <a:schemeClr val="accent5"/>
                </a:solidFill>
                <a:latin typeface="Epilogue"/>
                <a:ea typeface="Epilogue"/>
                <a:cs typeface="Epilogue"/>
                <a:sym typeface="Epilogue"/>
              </a:rPr>
              <a:t>SCRUM</a:t>
            </a:r>
            <a:endParaRPr b="1" dirty="0">
              <a:solidFill>
                <a:schemeClr val="accent5"/>
              </a:solidFill>
              <a:latin typeface="Epilogue"/>
              <a:ea typeface="Epilogue"/>
              <a:cs typeface="Epilogue"/>
              <a:sym typeface="Epilogue"/>
            </a:endParaRPr>
          </a:p>
        </p:txBody>
      </p:sp>
      <p:cxnSp>
        <p:nvCxnSpPr>
          <p:cNvPr id="137" name="Google Shape;137;p24"/>
          <p:cNvCxnSpPr>
            <a:cxnSpLocks/>
            <a:stCxn id="136" idx="0"/>
            <a:endCxn id="136" idx="0"/>
          </p:cNvCxnSpPr>
          <p:nvPr/>
        </p:nvCxnSpPr>
        <p:spPr>
          <a:xfrm>
            <a:off x="4572050" y="1834721"/>
            <a:ext cx="0" cy="0"/>
          </a:xfrm>
          <a:prstGeom prst="straightConnector1">
            <a:avLst/>
          </a:prstGeom>
          <a:noFill/>
          <a:ln w="9525" cap="flat" cmpd="sng">
            <a:solidFill>
              <a:schemeClr val="dk1"/>
            </a:solidFill>
            <a:prstDash val="solid"/>
            <a:round/>
            <a:headEnd type="none" w="med" len="med"/>
            <a:tailEnd type="none" w="med" len="med"/>
          </a:ln>
        </p:spPr>
      </p:cxnSp>
      <p:cxnSp>
        <p:nvCxnSpPr>
          <p:cNvPr id="139" name="Google Shape;139;p24"/>
          <p:cNvCxnSpPr>
            <a:stCxn id="136" idx="2"/>
            <a:endCxn id="132" idx="0"/>
          </p:cNvCxnSpPr>
          <p:nvPr/>
        </p:nvCxnSpPr>
        <p:spPr>
          <a:xfrm>
            <a:off x="4572050" y="2234921"/>
            <a:ext cx="0" cy="239279"/>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715050" y="13723"/>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Rôles dans </a:t>
            </a:r>
            <a:r>
              <a:rPr lang="fr-FR" dirty="0" err="1"/>
              <a:t>scrum</a:t>
            </a:r>
            <a:r>
              <a:rPr lang="fr-FR" dirty="0"/>
              <a:t> :</a:t>
            </a:r>
            <a:endParaRPr dirty="0"/>
          </a:p>
        </p:txBody>
      </p:sp>
      <p:sp>
        <p:nvSpPr>
          <p:cNvPr id="145" name="Google Shape;145;p25"/>
          <p:cNvSpPr/>
          <p:nvPr/>
        </p:nvSpPr>
        <p:spPr>
          <a:xfrm>
            <a:off x="712267" y="2201524"/>
            <a:ext cx="7713890" cy="1174444"/>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47" name="Google Shape;147;p25"/>
          <p:cNvSpPr txBox="1">
            <a:spLocks noGrp="1"/>
          </p:cNvSpPr>
          <p:nvPr>
            <p:ph type="body" idx="4294967295"/>
          </p:nvPr>
        </p:nvSpPr>
        <p:spPr>
          <a:xfrm>
            <a:off x="1037918" y="2302825"/>
            <a:ext cx="7062589" cy="1073143"/>
          </a:xfrm>
          <a:prstGeom prst="rect">
            <a:avLst/>
          </a:prstGeom>
          <a:ln>
            <a:noFill/>
          </a:ln>
        </p:spPr>
        <p:txBody>
          <a:bodyPr spcFirstLastPara="1" wrap="square" lIns="91425" tIns="91425" rIns="91425" bIns="91425" anchor="ctr" anchorCtr="0">
            <a:noAutofit/>
          </a:bodyPr>
          <a:lstStyle/>
          <a:p>
            <a:pPr marL="274320" lvl="0" indent="-226059">
              <a:buChar char="■"/>
            </a:pPr>
            <a:r>
              <a:rPr lang="fr-FR" b="1" dirty="0"/>
              <a:t>Scrum Master</a:t>
            </a:r>
            <a:r>
              <a:rPr lang="fr-FR" dirty="0"/>
              <a:t> : Ce facilitateur veille à ce que l'équipe suive les principes Scrum. Il élimine les obstacles pouvant gêner le bon déroulement des sprints et s’assure que chacun comprend bien son rôle et ses responsabilités dans le processus.</a:t>
            </a:r>
            <a:endParaRPr b="1" dirty="0"/>
          </a:p>
        </p:txBody>
      </p:sp>
      <p:cxnSp>
        <p:nvCxnSpPr>
          <p:cNvPr id="150" name="Google Shape;150;p25"/>
          <p:cNvCxnSpPr>
            <a:cxnSpLocks/>
            <a:endCxn id="145" idx="0"/>
          </p:cNvCxnSpPr>
          <p:nvPr/>
        </p:nvCxnSpPr>
        <p:spPr>
          <a:xfrm flipH="1">
            <a:off x="4569212" y="1949524"/>
            <a:ext cx="6" cy="252000"/>
          </a:xfrm>
          <a:prstGeom prst="straightConnector1">
            <a:avLst/>
          </a:prstGeom>
          <a:noFill/>
          <a:ln w="9525" cap="flat" cmpd="sng">
            <a:solidFill>
              <a:schemeClr val="dk1"/>
            </a:solidFill>
            <a:prstDash val="solid"/>
            <a:round/>
            <a:headEnd type="none" w="med" len="med"/>
            <a:tailEnd type="none" w="med" len="med"/>
          </a:ln>
        </p:spPr>
      </p:cxnSp>
      <p:sp>
        <p:nvSpPr>
          <p:cNvPr id="151" name="Google Shape;151;p25"/>
          <p:cNvSpPr/>
          <p:nvPr/>
        </p:nvSpPr>
        <p:spPr>
          <a:xfrm>
            <a:off x="505117" y="2571750"/>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latin typeface="Epilogue"/>
                <a:ea typeface="Epilogue"/>
                <a:cs typeface="Epilogue"/>
                <a:sym typeface="Epilogue"/>
              </a:rPr>
              <a:t>2</a:t>
            </a:r>
            <a:endParaRPr b="1" dirty="0">
              <a:latin typeface="Epilogue"/>
              <a:ea typeface="Epilogue"/>
              <a:cs typeface="Epilogue"/>
              <a:sym typeface="Epilogue"/>
            </a:endParaRPr>
          </a:p>
        </p:txBody>
      </p:sp>
      <p:sp>
        <p:nvSpPr>
          <p:cNvPr id="11" name="Google Shape;145;p25">
            <a:extLst>
              <a:ext uri="{FF2B5EF4-FFF2-40B4-BE49-F238E27FC236}">
                <a16:creationId xmlns:a16="http://schemas.microsoft.com/office/drawing/2014/main" id="{CE48BD92-4FEC-4325-9DE0-A93FED503414}"/>
              </a:ext>
            </a:extLst>
          </p:cNvPr>
          <p:cNvSpPr/>
          <p:nvPr/>
        </p:nvSpPr>
        <p:spPr>
          <a:xfrm>
            <a:off x="712267" y="3593805"/>
            <a:ext cx="7629011" cy="1452906"/>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2" name="Google Shape;145;p25">
            <a:extLst>
              <a:ext uri="{FF2B5EF4-FFF2-40B4-BE49-F238E27FC236}">
                <a16:creationId xmlns:a16="http://schemas.microsoft.com/office/drawing/2014/main" id="{CB167613-4F65-43E6-9982-6E491B6C6BC7}"/>
              </a:ext>
            </a:extLst>
          </p:cNvPr>
          <p:cNvSpPr/>
          <p:nvPr/>
        </p:nvSpPr>
        <p:spPr>
          <a:xfrm>
            <a:off x="715050" y="606719"/>
            <a:ext cx="7713900" cy="1331700"/>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3" name="Google Shape;151;p25">
            <a:extLst>
              <a:ext uri="{FF2B5EF4-FFF2-40B4-BE49-F238E27FC236}">
                <a16:creationId xmlns:a16="http://schemas.microsoft.com/office/drawing/2014/main" id="{C5528F64-07D3-4813-A1E6-ECA1ABCFBA8A}"/>
              </a:ext>
            </a:extLst>
          </p:cNvPr>
          <p:cNvSpPr/>
          <p:nvPr/>
        </p:nvSpPr>
        <p:spPr>
          <a:xfrm>
            <a:off x="505117" y="1065419"/>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1</a:t>
            </a:r>
            <a:endParaRPr b="1" dirty="0">
              <a:latin typeface="Epilogue"/>
              <a:ea typeface="Epilogue"/>
              <a:cs typeface="Epilogue"/>
              <a:sym typeface="Epilogue"/>
            </a:endParaRPr>
          </a:p>
        </p:txBody>
      </p:sp>
      <p:sp>
        <p:nvSpPr>
          <p:cNvPr id="14" name="Google Shape;151;p25">
            <a:extLst>
              <a:ext uri="{FF2B5EF4-FFF2-40B4-BE49-F238E27FC236}">
                <a16:creationId xmlns:a16="http://schemas.microsoft.com/office/drawing/2014/main" id="{4479DE31-02E7-488D-93D7-BBCF4AE9EE8E}"/>
              </a:ext>
            </a:extLst>
          </p:cNvPr>
          <p:cNvSpPr/>
          <p:nvPr/>
        </p:nvSpPr>
        <p:spPr>
          <a:xfrm>
            <a:off x="505117" y="4115253"/>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latin typeface="Epilogue"/>
                <a:ea typeface="Epilogue"/>
                <a:cs typeface="Epilogue"/>
                <a:sym typeface="Epilogue"/>
              </a:rPr>
              <a:t>3</a:t>
            </a:r>
            <a:endParaRPr b="1" dirty="0">
              <a:latin typeface="Epilogue"/>
              <a:ea typeface="Epilogue"/>
              <a:cs typeface="Epilogue"/>
              <a:sym typeface="Epilogue"/>
            </a:endParaRPr>
          </a:p>
        </p:txBody>
      </p:sp>
      <p:cxnSp>
        <p:nvCxnSpPr>
          <p:cNvPr id="15" name="Google Shape;150;p25">
            <a:extLst>
              <a:ext uri="{FF2B5EF4-FFF2-40B4-BE49-F238E27FC236}">
                <a16:creationId xmlns:a16="http://schemas.microsoft.com/office/drawing/2014/main" id="{55CDF749-EFB4-4B88-A814-30FD12D7E638}"/>
              </a:ext>
            </a:extLst>
          </p:cNvPr>
          <p:cNvCxnSpPr>
            <a:cxnSpLocks/>
          </p:cNvCxnSpPr>
          <p:nvPr/>
        </p:nvCxnSpPr>
        <p:spPr>
          <a:xfrm>
            <a:off x="4566429" y="3375968"/>
            <a:ext cx="2783" cy="217837"/>
          </a:xfrm>
          <a:prstGeom prst="straightConnector1">
            <a:avLst/>
          </a:prstGeom>
          <a:noFill/>
          <a:ln w="9525" cap="flat" cmpd="sng">
            <a:solidFill>
              <a:schemeClr val="dk1"/>
            </a:solidFill>
            <a:prstDash val="solid"/>
            <a:round/>
            <a:headEnd type="none" w="med" len="med"/>
            <a:tailEnd type="none" w="med" len="med"/>
          </a:ln>
        </p:spPr>
      </p:cxnSp>
      <p:sp>
        <p:nvSpPr>
          <p:cNvPr id="17" name="Google Shape;147;p25">
            <a:extLst>
              <a:ext uri="{FF2B5EF4-FFF2-40B4-BE49-F238E27FC236}">
                <a16:creationId xmlns:a16="http://schemas.microsoft.com/office/drawing/2014/main" id="{AFD2A0FC-3591-470D-B92E-8D78D5326FA8}"/>
              </a:ext>
            </a:extLst>
          </p:cNvPr>
          <p:cNvSpPr txBox="1">
            <a:spLocks/>
          </p:cNvSpPr>
          <p:nvPr/>
        </p:nvSpPr>
        <p:spPr>
          <a:xfrm>
            <a:off x="1126567" y="3715011"/>
            <a:ext cx="7062600" cy="133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pPr marL="274320" indent="-226059">
              <a:buFont typeface="Albert Sans"/>
              <a:buChar char="■"/>
            </a:pPr>
            <a:r>
              <a:rPr lang="fr-FR" b="1" dirty="0"/>
              <a:t>Équipe de développement</a:t>
            </a:r>
            <a:r>
              <a:rPr lang="fr-FR" dirty="0"/>
              <a:t> : Ce groupe multidisciplinaire est composé de développeurs, testeurs et autres experts techniques, chargés de livrer un produit fonctionnel à la fin de chaque sprint. L’équipe est </a:t>
            </a:r>
            <a:r>
              <a:rPr lang="fr-FR" dirty="0" err="1"/>
              <a:t>auto-organisée</a:t>
            </a:r>
            <a:r>
              <a:rPr lang="fr-FR" dirty="0"/>
              <a:t> et décide de la meilleure façon de transformer les éléments du backlog en fonctionnalités tangibles.</a:t>
            </a:r>
            <a:endParaRPr lang="en-US" b="1" dirty="0"/>
          </a:p>
        </p:txBody>
      </p:sp>
      <p:sp>
        <p:nvSpPr>
          <p:cNvPr id="18" name="Google Shape;147;p25">
            <a:extLst>
              <a:ext uri="{FF2B5EF4-FFF2-40B4-BE49-F238E27FC236}">
                <a16:creationId xmlns:a16="http://schemas.microsoft.com/office/drawing/2014/main" id="{087C219B-74D6-4FAF-81CD-1E1BC1ADC31F}"/>
              </a:ext>
            </a:extLst>
          </p:cNvPr>
          <p:cNvSpPr txBox="1">
            <a:spLocks/>
          </p:cNvSpPr>
          <p:nvPr/>
        </p:nvSpPr>
        <p:spPr>
          <a:xfrm>
            <a:off x="1126567" y="575295"/>
            <a:ext cx="7062600" cy="133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pPr marL="274320" indent="-226059">
              <a:buFont typeface="Albert Sans"/>
              <a:buChar char="■"/>
            </a:pPr>
            <a:r>
              <a:rPr lang="fr-FR" b="1" dirty="0"/>
              <a:t>Product Owner</a:t>
            </a:r>
            <a:r>
              <a:rPr lang="fr-FR" dirty="0"/>
              <a:t> : Il est responsable de définir les priorités et de gérer le </a:t>
            </a:r>
            <a:r>
              <a:rPr lang="fr-FR" b="1" dirty="0"/>
              <a:t>backlog produit</a:t>
            </a:r>
            <a:r>
              <a:rPr lang="fr-FR" dirty="0"/>
              <a:t>, une liste des fonctionnalités et des tâches à réaliser. Il représente les besoins des utilisateurs finaux et des parties prenantes, s’assurant que l’équipe travaille sur les éléments à forte valeur ajoutée.</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715050" y="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Des principes importants :</a:t>
            </a:r>
            <a:endParaRPr dirty="0"/>
          </a:p>
        </p:txBody>
      </p:sp>
      <p:sp>
        <p:nvSpPr>
          <p:cNvPr id="157" name="Google Shape;157;p26"/>
          <p:cNvSpPr/>
          <p:nvPr/>
        </p:nvSpPr>
        <p:spPr>
          <a:xfrm>
            <a:off x="694660" y="2881422"/>
            <a:ext cx="7713900" cy="2062717"/>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59" name="Google Shape;159;p26"/>
          <p:cNvSpPr txBox="1">
            <a:spLocks noGrp="1"/>
          </p:cNvSpPr>
          <p:nvPr>
            <p:ph type="body" idx="4294967295"/>
          </p:nvPr>
        </p:nvSpPr>
        <p:spPr>
          <a:xfrm>
            <a:off x="735440" y="415113"/>
            <a:ext cx="7062600" cy="2304600"/>
          </a:xfrm>
          <a:prstGeom prst="rect">
            <a:avLst/>
          </a:prstGeom>
          <a:ln>
            <a:noFill/>
          </a:ln>
        </p:spPr>
        <p:txBody>
          <a:bodyPr spcFirstLastPara="1" wrap="square" lIns="91425" tIns="91425" rIns="91425" bIns="91425" anchor="ctr" anchorCtr="0">
            <a:noAutofit/>
          </a:bodyPr>
          <a:lstStyle/>
          <a:p>
            <a:r>
              <a:rPr lang="fr-FR" b="1" dirty="0"/>
              <a:t>Épic :</a:t>
            </a:r>
          </a:p>
          <a:p>
            <a:r>
              <a:rPr lang="fr-FR" dirty="0"/>
              <a:t>Un </a:t>
            </a:r>
            <a:r>
              <a:rPr lang="fr-FR" b="1" dirty="0"/>
              <a:t>épic</a:t>
            </a:r>
            <a:r>
              <a:rPr lang="fr-FR" dirty="0"/>
              <a:t> est une </a:t>
            </a:r>
            <a:r>
              <a:rPr lang="fr-FR" b="1" dirty="0"/>
              <a:t>grande fonctionnalité</a:t>
            </a:r>
            <a:r>
              <a:rPr lang="fr-FR" dirty="0"/>
              <a:t> ou un ensemble de travaux à réaliser, souvent trop complexe pour être traité en une seule itération ou sprint.</a:t>
            </a:r>
          </a:p>
          <a:p>
            <a:r>
              <a:rPr lang="fr-FR" dirty="0"/>
              <a:t>Il représente un </a:t>
            </a:r>
            <a:r>
              <a:rPr lang="fr-FR" b="1" dirty="0"/>
              <a:t>objectif majeur</a:t>
            </a:r>
            <a:r>
              <a:rPr lang="fr-FR" dirty="0"/>
              <a:t> ou une fonctionnalité clé d’un produit qui nécessite plusieurs user stories, tâches ou sous-tâches pour être complété.</a:t>
            </a:r>
          </a:p>
        </p:txBody>
      </p:sp>
      <p:cxnSp>
        <p:nvCxnSpPr>
          <p:cNvPr id="161" name="Google Shape;161;p26"/>
          <p:cNvCxnSpPr>
            <a:cxnSpLocks/>
          </p:cNvCxnSpPr>
          <p:nvPr/>
        </p:nvCxnSpPr>
        <p:spPr>
          <a:xfrm>
            <a:off x="4572050" y="1575400"/>
            <a:ext cx="0" cy="76200"/>
          </a:xfrm>
          <a:prstGeom prst="straightConnector1">
            <a:avLst/>
          </a:prstGeom>
          <a:noFill/>
          <a:ln w="9525" cap="flat" cmpd="sng">
            <a:solidFill>
              <a:schemeClr val="dk1"/>
            </a:solidFill>
            <a:prstDash val="solid"/>
            <a:round/>
            <a:headEnd type="none" w="med" len="med"/>
            <a:tailEnd type="none" w="med" len="med"/>
          </a:ln>
        </p:spPr>
      </p:cxnSp>
      <p:cxnSp>
        <p:nvCxnSpPr>
          <p:cNvPr id="162" name="Google Shape;162;p26"/>
          <p:cNvCxnSpPr>
            <a:cxnSpLocks/>
          </p:cNvCxnSpPr>
          <p:nvPr/>
        </p:nvCxnSpPr>
        <p:spPr>
          <a:xfrm>
            <a:off x="4331477" y="2355916"/>
            <a:ext cx="0" cy="525506"/>
          </a:xfrm>
          <a:prstGeom prst="straightConnector1">
            <a:avLst/>
          </a:prstGeom>
          <a:noFill/>
          <a:ln w="9525" cap="flat" cmpd="sng">
            <a:solidFill>
              <a:schemeClr val="dk1"/>
            </a:solidFill>
            <a:prstDash val="solid"/>
            <a:round/>
            <a:headEnd type="none" w="med" len="med"/>
            <a:tailEnd type="none" w="med" len="med"/>
          </a:ln>
        </p:spPr>
      </p:cxnSp>
      <p:sp>
        <p:nvSpPr>
          <p:cNvPr id="163" name="Google Shape;163;p26"/>
          <p:cNvSpPr/>
          <p:nvPr/>
        </p:nvSpPr>
        <p:spPr>
          <a:xfrm>
            <a:off x="487510" y="3724031"/>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2</a:t>
            </a:r>
            <a:endParaRPr b="1" dirty="0">
              <a:latin typeface="Epilogue"/>
              <a:ea typeface="Epilogue"/>
              <a:cs typeface="Epilogue"/>
              <a:sym typeface="Epilogue"/>
            </a:endParaRPr>
          </a:p>
        </p:txBody>
      </p:sp>
      <p:sp>
        <p:nvSpPr>
          <p:cNvPr id="10" name="Google Shape;157;p26">
            <a:extLst>
              <a:ext uri="{FF2B5EF4-FFF2-40B4-BE49-F238E27FC236}">
                <a16:creationId xmlns:a16="http://schemas.microsoft.com/office/drawing/2014/main" id="{7D55DD46-C7ED-47DC-B299-AB5DFDEA42A3}"/>
              </a:ext>
            </a:extLst>
          </p:cNvPr>
          <p:cNvSpPr/>
          <p:nvPr/>
        </p:nvSpPr>
        <p:spPr>
          <a:xfrm>
            <a:off x="694660" y="726721"/>
            <a:ext cx="7713900" cy="1629195"/>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5" name="Google Shape;163;p26">
            <a:extLst>
              <a:ext uri="{FF2B5EF4-FFF2-40B4-BE49-F238E27FC236}">
                <a16:creationId xmlns:a16="http://schemas.microsoft.com/office/drawing/2014/main" id="{76C688FB-E342-4C6C-8021-25BB31D3E047}"/>
              </a:ext>
            </a:extLst>
          </p:cNvPr>
          <p:cNvSpPr/>
          <p:nvPr/>
        </p:nvSpPr>
        <p:spPr>
          <a:xfrm>
            <a:off x="488478" y="1344484"/>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1</a:t>
            </a:r>
            <a:endParaRPr b="1" dirty="0">
              <a:latin typeface="Epilogue"/>
              <a:ea typeface="Epilogue"/>
              <a:cs typeface="Epilogue"/>
              <a:sym typeface="Epilogue"/>
            </a:endParaRPr>
          </a:p>
        </p:txBody>
      </p:sp>
      <p:sp>
        <p:nvSpPr>
          <p:cNvPr id="17" name="Google Shape;159;p26">
            <a:extLst>
              <a:ext uri="{FF2B5EF4-FFF2-40B4-BE49-F238E27FC236}">
                <a16:creationId xmlns:a16="http://schemas.microsoft.com/office/drawing/2014/main" id="{A21A5AC3-B9E4-429D-95BA-216B8E66AC80}"/>
              </a:ext>
            </a:extLst>
          </p:cNvPr>
          <p:cNvSpPr txBox="1">
            <a:spLocks/>
          </p:cNvSpPr>
          <p:nvPr/>
        </p:nvSpPr>
        <p:spPr>
          <a:xfrm>
            <a:off x="901810" y="2787584"/>
            <a:ext cx="7062600" cy="230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r>
              <a:rPr lang="fr-FR" b="1"/>
              <a:t>User Stories</a:t>
            </a:r>
          </a:p>
          <a:p>
            <a:r>
              <a:rPr lang="fr-FR"/>
              <a:t>Les besoins fonctionnels sont exprimés sous forme de </a:t>
            </a:r>
            <a:r>
              <a:rPr lang="fr-FR" b="1"/>
              <a:t>User Stories</a:t>
            </a:r>
            <a:r>
              <a:rPr lang="fr-FR"/>
              <a:t>. Ces descriptions courtes et simples définissent les exigences du projet du point de vue de l’utilisateur final. Une User Story suit généralement le format : </a:t>
            </a:r>
            <a:r>
              <a:rPr lang="fr-FR" i="1"/>
              <a:t>En tant que [type d’utilisateur], je veux [action] afin de [résultat]</a:t>
            </a:r>
            <a:r>
              <a:rPr lang="fr-FR"/>
              <a:t>. Ce format aide l’équipe à comprendre clairement les attentes des utilisateurs et à se concentrer sur la valeur métier.</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715050" y="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Des principes importants :</a:t>
            </a:r>
            <a:endParaRPr dirty="0"/>
          </a:p>
        </p:txBody>
      </p:sp>
      <p:sp>
        <p:nvSpPr>
          <p:cNvPr id="157" name="Google Shape;157;p26"/>
          <p:cNvSpPr/>
          <p:nvPr/>
        </p:nvSpPr>
        <p:spPr>
          <a:xfrm>
            <a:off x="694660" y="3045813"/>
            <a:ext cx="7713900" cy="1770736"/>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59" name="Google Shape;159;p26"/>
          <p:cNvSpPr txBox="1">
            <a:spLocks noGrp="1"/>
          </p:cNvSpPr>
          <p:nvPr>
            <p:ph type="body" idx="4294967295"/>
          </p:nvPr>
        </p:nvSpPr>
        <p:spPr>
          <a:xfrm>
            <a:off x="735440" y="415113"/>
            <a:ext cx="7062600" cy="2304600"/>
          </a:xfrm>
          <a:prstGeom prst="rect">
            <a:avLst/>
          </a:prstGeom>
          <a:ln>
            <a:noFill/>
          </a:ln>
        </p:spPr>
        <p:txBody>
          <a:bodyPr spcFirstLastPara="1" wrap="square" lIns="91425" tIns="91425" rIns="91425" bIns="91425" anchor="ctr" anchorCtr="0">
            <a:noAutofit/>
          </a:bodyPr>
          <a:lstStyle/>
          <a:p>
            <a:r>
              <a:rPr lang="fr-FR" b="1" dirty="0"/>
              <a:t>Tâche :</a:t>
            </a:r>
          </a:p>
          <a:p>
            <a:r>
              <a:rPr lang="fr-FR" dirty="0"/>
              <a:t>Une </a:t>
            </a:r>
            <a:r>
              <a:rPr lang="fr-FR" b="1" dirty="0"/>
              <a:t>tâche</a:t>
            </a:r>
            <a:r>
              <a:rPr lang="fr-FR" dirty="0"/>
              <a:t> est une </a:t>
            </a:r>
            <a:r>
              <a:rPr lang="fr-FR" b="1" dirty="0"/>
              <a:t>unité de travail spécifique</a:t>
            </a:r>
            <a:r>
              <a:rPr lang="fr-FR" dirty="0"/>
              <a:t> et clairement définie. Elle est plus petite qu’un épic et représente une activité à accomplir qui fait partie du projet.</a:t>
            </a:r>
          </a:p>
          <a:p>
            <a:r>
              <a:rPr lang="fr-FR" dirty="0"/>
              <a:t>Les tâches sont des éléments d’action qui peuvent être assignés à un membre de l’équipe et suivis tout au long de leur cycle de vie.</a:t>
            </a:r>
          </a:p>
        </p:txBody>
      </p:sp>
      <p:cxnSp>
        <p:nvCxnSpPr>
          <p:cNvPr id="161" name="Google Shape;161;p26"/>
          <p:cNvCxnSpPr>
            <a:cxnSpLocks/>
          </p:cNvCxnSpPr>
          <p:nvPr/>
        </p:nvCxnSpPr>
        <p:spPr>
          <a:xfrm>
            <a:off x="4572050" y="1575400"/>
            <a:ext cx="0" cy="76200"/>
          </a:xfrm>
          <a:prstGeom prst="straightConnector1">
            <a:avLst/>
          </a:prstGeom>
          <a:noFill/>
          <a:ln w="9525" cap="flat" cmpd="sng">
            <a:solidFill>
              <a:schemeClr val="dk1"/>
            </a:solidFill>
            <a:prstDash val="solid"/>
            <a:round/>
            <a:headEnd type="none" w="med" len="med"/>
            <a:tailEnd type="none" w="med" len="med"/>
          </a:ln>
        </p:spPr>
      </p:cxnSp>
      <p:cxnSp>
        <p:nvCxnSpPr>
          <p:cNvPr id="162" name="Google Shape;162;p26"/>
          <p:cNvCxnSpPr>
            <a:cxnSpLocks/>
          </p:cNvCxnSpPr>
          <p:nvPr/>
        </p:nvCxnSpPr>
        <p:spPr>
          <a:xfrm>
            <a:off x="4288683" y="2566131"/>
            <a:ext cx="0" cy="516458"/>
          </a:xfrm>
          <a:prstGeom prst="straightConnector1">
            <a:avLst/>
          </a:prstGeom>
          <a:noFill/>
          <a:ln w="9525" cap="flat" cmpd="sng">
            <a:solidFill>
              <a:schemeClr val="dk1"/>
            </a:solidFill>
            <a:prstDash val="solid"/>
            <a:round/>
            <a:headEnd type="none" w="med" len="med"/>
            <a:tailEnd type="none" w="med" len="med"/>
          </a:ln>
        </p:spPr>
      </p:cxnSp>
      <p:sp>
        <p:nvSpPr>
          <p:cNvPr id="163" name="Google Shape;163;p26"/>
          <p:cNvSpPr/>
          <p:nvPr/>
        </p:nvSpPr>
        <p:spPr>
          <a:xfrm>
            <a:off x="487510" y="3724031"/>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2</a:t>
            </a:r>
            <a:endParaRPr b="1" dirty="0">
              <a:latin typeface="Epilogue"/>
              <a:ea typeface="Epilogue"/>
              <a:cs typeface="Epilogue"/>
              <a:sym typeface="Epilogue"/>
            </a:endParaRPr>
          </a:p>
        </p:txBody>
      </p:sp>
      <p:sp>
        <p:nvSpPr>
          <p:cNvPr id="10" name="Google Shape;157;p26">
            <a:extLst>
              <a:ext uri="{FF2B5EF4-FFF2-40B4-BE49-F238E27FC236}">
                <a16:creationId xmlns:a16="http://schemas.microsoft.com/office/drawing/2014/main" id="{7D55DD46-C7ED-47DC-B299-AB5DFDEA42A3}"/>
              </a:ext>
            </a:extLst>
          </p:cNvPr>
          <p:cNvSpPr/>
          <p:nvPr/>
        </p:nvSpPr>
        <p:spPr>
          <a:xfrm>
            <a:off x="694660" y="624955"/>
            <a:ext cx="7713900" cy="1904400"/>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4" name="Google Shape;159;p26">
            <a:extLst>
              <a:ext uri="{FF2B5EF4-FFF2-40B4-BE49-F238E27FC236}">
                <a16:creationId xmlns:a16="http://schemas.microsoft.com/office/drawing/2014/main" id="{B26CA886-FC45-4AB3-B6A7-5FF359057FD2}"/>
              </a:ext>
            </a:extLst>
          </p:cNvPr>
          <p:cNvSpPr txBox="1">
            <a:spLocks/>
          </p:cNvSpPr>
          <p:nvPr/>
        </p:nvSpPr>
        <p:spPr>
          <a:xfrm>
            <a:off x="694660" y="2824360"/>
            <a:ext cx="7062600" cy="22136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r>
              <a:rPr lang="fr-FR" b="1" dirty="0"/>
              <a:t>Bug :</a:t>
            </a:r>
          </a:p>
          <a:p>
            <a:r>
              <a:rPr lang="fr-FR" dirty="0"/>
              <a:t>Un </a:t>
            </a:r>
            <a:r>
              <a:rPr lang="fr-FR" b="1" dirty="0"/>
              <a:t>bug</a:t>
            </a:r>
            <a:r>
              <a:rPr lang="fr-FR" dirty="0"/>
              <a:t> est un </a:t>
            </a:r>
            <a:r>
              <a:rPr lang="fr-FR" b="1" dirty="0"/>
              <a:t>problème</a:t>
            </a:r>
            <a:r>
              <a:rPr lang="fr-FR" dirty="0"/>
              <a:t> ou un </a:t>
            </a:r>
            <a:r>
              <a:rPr lang="fr-FR" b="1" dirty="0"/>
              <a:t>dysfonctionnement</a:t>
            </a:r>
            <a:r>
              <a:rPr lang="fr-FR" dirty="0"/>
              <a:t> identifié dans le produit, souvent lié à un écart entre les résultats attendus et réels du système ou à une mauvaise implémentation.</a:t>
            </a:r>
          </a:p>
          <a:p>
            <a:r>
              <a:rPr lang="fr-FR" dirty="0"/>
              <a:t>Il représente un travail imprévu qui survient lorsque quelque chose ne fonctionne pas comme prévu ou ne répond pas aux critères de qualité.</a:t>
            </a:r>
          </a:p>
        </p:txBody>
      </p:sp>
      <p:sp>
        <p:nvSpPr>
          <p:cNvPr id="15" name="Google Shape;163;p26">
            <a:extLst>
              <a:ext uri="{FF2B5EF4-FFF2-40B4-BE49-F238E27FC236}">
                <a16:creationId xmlns:a16="http://schemas.microsoft.com/office/drawing/2014/main" id="{76C688FB-E342-4C6C-8021-25BB31D3E047}"/>
              </a:ext>
            </a:extLst>
          </p:cNvPr>
          <p:cNvSpPr/>
          <p:nvPr/>
        </p:nvSpPr>
        <p:spPr>
          <a:xfrm>
            <a:off x="488478" y="1344484"/>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1</a:t>
            </a:r>
            <a:endParaRPr b="1" dirty="0">
              <a:latin typeface="Epilogue"/>
              <a:ea typeface="Epilogue"/>
              <a:cs typeface="Epilogue"/>
              <a:sym typeface="Epilogue"/>
            </a:endParaRPr>
          </a:p>
        </p:txBody>
      </p:sp>
    </p:spTree>
    <p:extLst>
      <p:ext uri="{BB962C8B-B14F-4D97-AF65-F5344CB8AC3E}">
        <p14:creationId xmlns:p14="http://schemas.microsoft.com/office/powerpoint/2010/main" val="121031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Gestion du backlog produit</a:t>
            </a:r>
            <a:endParaRPr dirty="0"/>
          </a:p>
        </p:txBody>
      </p:sp>
      <p:sp>
        <p:nvSpPr>
          <p:cNvPr id="169" name="Google Shape;169;p27"/>
          <p:cNvSpPr/>
          <p:nvPr/>
        </p:nvSpPr>
        <p:spPr>
          <a:xfrm>
            <a:off x="715100" y="2714200"/>
            <a:ext cx="7713900" cy="1331700"/>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70" name="Google Shape;170;p27"/>
          <p:cNvSpPr/>
          <p:nvPr/>
        </p:nvSpPr>
        <p:spPr>
          <a:xfrm>
            <a:off x="715050" y="1805907"/>
            <a:ext cx="7713900" cy="400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latin typeface="Epilogue"/>
                <a:ea typeface="Epilogue"/>
                <a:cs typeface="Epilogue"/>
                <a:sym typeface="Epilogue"/>
              </a:rPr>
              <a:t>Qu’est ce qu’un backlog produit</a:t>
            </a:r>
            <a:endParaRPr b="1" dirty="0">
              <a:latin typeface="Epilogue"/>
              <a:ea typeface="Epilogue"/>
              <a:cs typeface="Epilogue"/>
              <a:sym typeface="Epilogue"/>
            </a:endParaRPr>
          </a:p>
        </p:txBody>
      </p:sp>
      <p:sp>
        <p:nvSpPr>
          <p:cNvPr id="171" name="Google Shape;171;p27"/>
          <p:cNvSpPr txBox="1">
            <a:spLocks noGrp="1"/>
          </p:cNvSpPr>
          <p:nvPr>
            <p:ph type="body" idx="4294967295"/>
          </p:nvPr>
        </p:nvSpPr>
        <p:spPr>
          <a:xfrm>
            <a:off x="1040750" y="2714200"/>
            <a:ext cx="7062600" cy="1331700"/>
          </a:xfrm>
          <a:prstGeom prst="rect">
            <a:avLst/>
          </a:prstGeom>
          <a:ln>
            <a:noFill/>
          </a:ln>
        </p:spPr>
        <p:txBody>
          <a:bodyPr spcFirstLastPara="1" wrap="square" lIns="91425" tIns="91425" rIns="91425" bIns="91425" anchor="ctr" anchorCtr="0">
            <a:noAutofit/>
          </a:bodyPr>
          <a:lstStyle/>
          <a:p>
            <a:pPr marL="0" lvl="0" indent="0">
              <a:buNone/>
            </a:pPr>
            <a:r>
              <a:rPr lang="fr-FR" b="1" dirty="0"/>
              <a:t>Backlog produit</a:t>
            </a:r>
            <a:r>
              <a:rPr lang="fr-FR" dirty="0"/>
              <a:t> : C’est une liste priorisée des éléments à développer, Ajouter des épics, user stories, tâches et bugs dans le backlog. Priorisation des items dans le backlog, incluant les fonctionnalités, corrections de bugs, améliorations techniques, etc.</a:t>
            </a:r>
            <a:endParaRPr dirty="0">
              <a:latin typeface="Albert Sans"/>
              <a:ea typeface="Albert Sans"/>
              <a:cs typeface="Albert Sans"/>
              <a:sym typeface="Albert Sans"/>
            </a:endParaRPr>
          </a:p>
        </p:txBody>
      </p:sp>
      <p:cxnSp>
        <p:nvCxnSpPr>
          <p:cNvPr id="173" name="Google Shape;173;p27"/>
          <p:cNvCxnSpPr>
            <a:cxnSpLocks/>
            <a:stCxn id="170" idx="2"/>
          </p:cNvCxnSpPr>
          <p:nvPr/>
        </p:nvCxnSpPr>
        <p:spPr>
          <a:xfrm>
            <a:off x="4572000" y="2206107"/>
            <a:ext cx="0" cy="76200"/>
          </a:xfrm>
          <a:prstGeom prst="straightConnector1">
            <a:avLst/>
          </a:prstGeom>
          <a:noFill/>
          <a:ln w="9525" cap="flat" cmpd="sng">
            <a:solidFill>
              <a:schemeClr val="dk1"/>
            </a:solidFill>
            <a:prstDash val="solid"/>
            <a:round/>
            <a:headEnd type="none" w="med" len="med"/>
            <a:tailEnd type="none" w="med" len="med"/>
          </a:ln>
        </p:spPr>
      </p:cxnSp>
      <p:cxnSp>
        <p:nvCxnSpPr>
          <p:cNvPr id="174" name="Google Shape;174;p27"/>
          <p:cNvCxnSpPr>
            <a:cxnSpLocks/>
            <a:stCxn id="170" idx="2"/>
            <a:endCxn id="169" idx="0"/>
          </p:cNvCxnSpPr>
          <p:nvPr/>
        </p:nvCxnSpPr>
        <p:spPr>
          <a:xfrm>
            <a:off x="4572000" y="2206107"/>
            <a:ext cx="50" cy="508093"/>
          </a:xfrm>
          <a:prstGeom prst="straightConnector1">
            <a:avLst/>
          </a:prstGeom>
          <a:noFill/>
          <a:ln w="9525" cap="flat" cmpd="sng">
            <a:solidFill>
              <a:schemeClr val="dk1"/>
            </a:solidFill>
            <a:prstDash val="solid"/>
            <a:round/>
            <a:headEnd type="none" w="med" len="med"/>
            <a:tailEnd type="none" w="med" len="med"/>
          </a:ln>
        </p:spPr>
      </p:cxnSp>
      <p:sp>
        <p:nvSpPr>
          <p:cNvPr id="175" name="Google Shape;175;p27"/>
          <p:cNvSpPr/>
          <p:nvPr/>
        </p:nvSpPr>
        <p:spPr>
          <a:xfrm rot="-5400000">
            <a:off x="7102247" y="4310200"/>
            <a:ext cx="193200" cy="193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1175447" y="2189195"/>
            <a:ext cx="7461336" cy="1839600"/>
          </a:xfrm>
          <a:prstGeom prst="rect">
            <a:avLst/>
          </a:prstGeom>
        </p:spPr>
        <p:txBody>
          <a:bodyPr spcFirstLastPara="1" wrap="square" lIns="91425" tIns="91425" rIns="91425" bIns="91425" anchor="b" anchorCtr="0">
            <a:noAutofit/>
          </a:bodyPr>
          <a:lstStyle/>
          <a:p>
            <a:pPr lvl="0"/>
            <a:r>
              <a:rPr lang="fr-FR" sz="4200" dirty="0">
                <a:solidFill>
                  <a:schemeClr val="tx1"/>
                </a:solidFill>
              </a:rPr>
              <a:t>Affinage du backlog </a:t>
            </a:r>
            <a:r>
              <a:rPr lang="fr-FR" sz="4200" dirty="0">
                <a:solidFill>
                  <a:schemeClr val="accent1">
                    <a:lumMod val="50000"/>
                  </a:schemeClr>
                </a:solidFill>
              </a:rPr>
              <a:t>(backlog grooming) : </a:t>
            </a:r>
            <a:r>
              <a:rPr lang="fr-FR" sz="4200" dirty="0">
                <a:solidFill>
                  <a:schemeClr val="tx1"/>
                </a:solidFill>
              </a:rPr>
              <a:t>Tri</a:t>
            </a:r>
            <a:r>
              <a:rPr lang="fr-FR" sz="4200" dirty="0">
                <a:solidFill>
                  <a:schemeClr val="accent1">
                    <a:lumMod val="50000"/>
                  </a:schemeClr>
                </a:solidFill>
              </a:rPr>
              <a:t>, </a:t>
            </a:r>
            <a:r>
              <a:rPr lang="fr-FR" sz="4200" dirty="0">
                <a:solidFill>
                  <a:schemeClr val="tx1"/>
                </a:solidFill>
              </a:rPr>
              <a:t>mise à jour </a:t>
            </a:r>
            <a:r>
              <a:rPr lang="fr-FR" sz="4200" dirty="0">
                <a:solidFill>
                  <a:schemeClr val="accent1">
                    <a:lumMod val="50000"/>
                  </a:schemeClr>
                </a:solidFill>
              </a:rPr>
              <a:t>et </a:t>
            </a:r>
            <a:r>
              <a:rPr lang="fr-FR" sz="4200" dirty="0">
                <a:solidFill>
                  <a:schemeClr val="tx1"/>
                </a:solidFill>
              </a:rPr>
              <a:t>priorisation les tâches</a:t>
            </a:r>
            <a:r>
              <a:rPr lang="fr-FR" sz="4200" dirty="0">
                <a:solidFill>
                  <a:schemeClr val="accent1">
                    <a:lumMod val="50000"/>
                  </a:schemeClr>
                </a:solidFill>
              </a:rPr>
              <a:t>.</a:t>
            </a:r>
            <a:endParaRPr sz="4200" dirty="0"/>
          </a:p>
        </p:txBody>
      </p:sp>
      <p:pic>
        <p:nvPicPr>
          <p:cNvPr id="108" name="Google Shape;108;p22"/>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109" name="Google Shape;109;p22"/>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0" name="Google Shape;110;p22"/>
          <p:cNvPicPr preferRelativeResize="0"/>
          <p:nvPr/>
        </p:nvPicPr>
        <p:blipFill>
          <a:blip r:embed="rId4">
            <a:alphaModFix/>
          </a:blip>
          <a:stretch>
            <a:fillRect/>
          </a:stretch>
        </p:blipFill>
        <p:spPr>
          <a:xfrm rot="10800000">
            <a:off x="-5051" y="2445325"/>
            <a:ext cx="1347026" cy="2698175"/>
          </a:xfrm>
          <a:prstGeom prst="rect">
            <a:avLst/>
          </a:prstGeom>
          <a:noFill/>
          <a:ln>
            <a:noFill/>
          </a:ln>
        </p:spPr>
      </p:pic>
      <p:sp>
        <p:nvSpPr>
          <p:cNvPr id="111" name="Google Shape;111;p22"/>
          <p:cNvSpPr/>
          <p:nvPr/>
        </p:nvSpPr>
        <p:spPr>
          <a:xfrm>
            <a:off x="473600" y="2229419"/>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2" name="Google Shape;112;p22"/>
          <p:cNvPicPr preferRelativeResize="0"/>
          <p:nvPr/>
        </p:nvPicPr>
        <p:blipFill>
          <a:blip r:embed="rId5">
            <a:alphaModFix/>
          </a:blip>
          <a:stretch>
            <a:fillRect/>
          </a:stretch>
        </p:blipFill>
        <p:spPr>
          <a:xfrm>
            <a:off x="7974355" y="656607"/>
            <a:ext cx="1322045" cy="1322042"/>
          </a:xfrm>
          <a:prstGeom prst="rect">
            <a:avLst/>
          </a:prstGeom>
          <a:noFill/>
          <a:ln>
            <a:noFill/>
          </a:ln>
        </p:spPr>
      </p:pic>
      <p:sp>
        <p:nvSpPr>
          <p:cNvPr id="113" name="Google Shape;113;p22"/>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4" name="Google Shape;114;p22"/>
          <p:cNvPicPr preferRelativeResize="0"/>
          <p:nvPr/>
        </p:nvPicPr>
        <p:blipFill>
          <a:blip r:embed="rId6">
            <a:alphaModFix/>
          </a:blip>
          <a:stretch>
            <a:fillRect/>
          </a:stretch>
        </p:blipFill>
        <p:spPr>
          <a:xfrm rot="10800000">
            <a:off x="715102" y="4315175"/>
            <a:ext cx="1654175" cy="828325"/>
          </a:xfrm>
          <a:prstGeom prst="rect">
            <a:avLst/>
          </a:prstGeom>
          <a:noFill/>
          <a:ln>
            <a:noFill/>
          </a:ln>
        </p:spPr>
      </p:pic>
      <p:sp>
        <p:nvSpPr>
          <p:cNvPr id="115" name="Google Shape;115;p22"/>
          <p:cNvSpPr/>
          <p:nvPr/>
        </p:nvSpPr>
        <p:spPr>
          <a:xfrm>
            <a:off x="342650" y="3663463"/>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6" name="Google Shape;116;p22"/>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7" name="Google Shape;117;p22"/>
          <p:cNvPicPr preferRelativeResize="0"/>
          <p:nvPr/>
        </p:nvPicPr>
        <p:blipFill>
          <a:blip r:embed="rId7">
            <a:alphaModFix/>
          </a:blip>
          <a:stretch>
            <a:fillRect/>
          </a:stretch>
        </p:blipFill>
        <p:spPr>
          <a:xfrm>
            <a:off x="1795725" y="4195737"/>
            <a:ext cx="543525" cy="543525"/>
          </a:xfrm>
          <a:prstGeom prst="rect">
            <a:avLst/>
          </a:prstGeom>
          <a:noFill/>
          <a:ln>
            <a:noFill/>
          </a:ln>
        </p:spPr>
      </p:pic>
    </p:spTree>
    <p:extLst>
      <p:ext uri="{BB962C8B-B14F-4D97-AF65-F5344CB8AC3E}">
        <p14:creationId xmlns:p14="http://schemas.microsoft.com/office/powerpoint/2010/main" val="818616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663179" y="15226"/>
            <a:ext cx="7713900" cy="640200"/>
          </a:xfrm>
          <a:prstGeom prst="rect">
            <a:avLst/>
          </a:prstGeom>
        </p:spPr>
        <p:txBody>
          <a:bodyPr spcFirstLastPara="1" wrap="square" lIns="91425" tIns="91425" rIns="91425" bIns="91425" anchor="t" anchorCtr="0">
            <a:noAutofit/>
          </a:bodyPr>
          <a:lstStyle/>
          <a:p>
            <a:pPr lvl="0"/>
            <a:r>
              <a:rPr lang="fr-FR" dirty="0"/>
              <a:t>Planification du Sprint :</a:t>
            </a:r>
            <a:endParaRPr dirty="0"/>
          </a:p>
        </p:txBody>
      </p:sp>
      <p:sp>
        <p:nvSpPr>
          <p:cNvPr id="157" name="Google Shape;157;p26"/>
          <p:cNvSpPr/>
          <p:nvPr/>
        </p:nvSpPr>
        <p:spPr>
          <a:xfrm>
            <a:off x="715050" y="3907710"/>
            <a:ext cx="7713900" cy="1024369"/>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59" name="Google Shape;159;p26"/>
          <p:cNvSpPr txBox="1">
            <a:spLocks noGrp="1"/>
          </p:cNvSpPr>
          <p:nvPr>
            <p:ph type="body" idx="4294967295"/>
          </p:nvPr>
        </p:nvSpPr>
        <p:spPr>
          <a:xfrm>
            <a:off x="957348" y="2164680"/>
            <a:ext cx="6809211" cy="1559757"/>
          </a:xfrm>
          <a:prstGeom prst="rect">
            <a:avLst/>
          </a:prstGeom>
          <a:ln>
            <a:noFill/>
          </a:ln>
        </p:spPr>
        <p:txBody>
          <a:bodyPr spcFirstLastPara="1" wrap="square" lIns="91425" tIns="91425" rIns="91425" bIns="91425" anchor="ctr" anchorCtr="0">
            <a:noAutofit/>
          </a:bodyPr>
          <a:lstStyle/>
          <a:p>
            <a:r>
              <a:rPr lang="fr-FR" b="1" dirty="0"/>
              <a:t>Sprint planning :</a:t>
            </a:r>
          </a:p>
          <a:p>
            <a:r>
              <a:rPr lang="fr-FR" dirty="0"/>
              <a:t>Au début de chaque sprint, l'équipe se réunit pour planifier les tâches à accomplir en fonction des priorités du backlog produit. Les objectifs du sprint sont clairement définis.</a:t>
            </a:r>
          </a:p>
        </p:txBody>
      </p:sp>
      <p:cxnSp>
        <p:nvCxnSpPr>
          <p:cNvPr id="161" name="Google Shape;161;p26"/>
          <p:cNvCxnSpPr>
            <a:cxnSpLocks/>
            <a:stCxn id="10" idx="2"/>
            <a:endCxn id="22" idx="0"/>
          </p:cNvCxnSpPr>
          <p:nvPr/>
        </p:nvCxnSpPr>
        <p:spPr>
          <a:xfrm>
            <a:off x="4564036" y="2023056"/>
            <a:ext cx="0" cy="244406"/>
          </a:xfrm>
          <a:prstGeom prst="straightConnector1">
            <a:avLst/>
          </a:prstGeom>
          <a:noFill/>
          <a:ln w="9525" cap="flat" cmpd="sng">
            <a:solidFill>
              <a:schemeClr val="dk1"/>
            </a:solidFill>
            <a:prstDash val="solid"/>
            <a:round/>
            <a:headEnd type="none" w="med" len="med"/>
            <a:tailEnd type="none" w="med" len="med"/>
          </a:ln>
        </p:spPr>
      </p:cxnSp>
      <p:cxnSp>
        <p:nvCxnSpPr>
          <p:cNvPr id="162" name="Google Shape;162;p26"/>
          <p:cNvCxnSpPr>
            <a:cxnSpLocks/>
            <a:stCxn id="22" idx="2"/>
            <a:endCxn id="157" idx="0"/>
          </p:cNvCxnSpPr>
          <p:nvPr/>
        </p:nvCxnSpPr>
        <p:spPr>
          <a:xfrm>
            <a:off x="4564036" y="3724437"/>
            <a:ext cx="7964" cy="183273"/>
          </a:xfrm>
          <a:prstGeom prst="straightConnector1">
            <a:avLst/>
          </a:prstGeom>
          <a:noFill/>
          <a:ln w="9525" cap="flat" cmpd="sng">
            <a:solidFill>
              <a:schemeClr val="dk1"/>
            </a:solidFill>
            <a:prstDash val="solid"/>
            <a:round/>
            <a:headEnd type="none" w="med" len="med"/>
            <a:tailEnd type="none" w="med" len="med"/>
          </a:ln>
        </p:spPr>
      </p:cxnSp>
      <p:sp>
        <p:nvSpPr>
          <p:cNvPr id="163" name="Google Shape;163;p26"/>
          <p:cNvSpPr/>
          <p:nvPr/>
        </p:nvSpPr>
        <p:spPr>
          <a:xfrm>
            <a:off x="499936" y="4212744"/>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3</a:t>
            </a:r>
            <a:endParaRPr b="1" dirty="0">
              <a:latin typeface="Epilogue"/>
              <a:ea typeface="Epilogue"/>
              <a:cs typeface="Epilogue"/>
              <a:sym typeface="Epilogue"/>
            </a:endParaRPr>
          </a:p>
        </p:txBody>
      </p:sp>
      <p:sp>
        <p:nvSpPr>
          <p:cNvPr id="10" name="Google Shape;157;p26">
            <a:extLst>
              <a:ext uri="{FF2B5EF4-FFF2-40B4-BE49-F238E27FC236}">
                <a16:creationId xmlns:a16="http://schemas.microsoft.com/office/drawing/2014/main" id="{7D55DD46-C7ED-47DC-B299-AB5DFDEA42A3}"/>
              </a:ext>
            </a:extLst>
          </p:cNvPr>
          <p:cNvSpPr/>
          <p:nvPr/>
        </p:nvSpPr>
        <p:spPr>
          <a:xfrm>
            <a:off x="707086" y="566081"/>
            <a:ext cx="7713900" cy="1456975"/>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4" name="Google Shape;159;p26">
            <a:extLst>
              <a:ext uri="{FF2B5EF4-FFF2-40B4-BE49-F238E27FC236}">
                <a16:creationId xmlns:a16="http://schemas.microsoft.com/office/drawing/2014/main" id="{B26CA886-FC45-4AB3-B6A7-5FF359057FD2}"/>
              </a:ext>
            </a:extLst>
          </p:cNvPr>
          <p:cNvSpPr txBox="1">
            <a:spLocks/>
          </p:cNvSpPr>
          <p:nvPr/>
        </p:nvSpPr>
        <p:spPr>
          <a:xfrm>
            <a:off x="988829" y="3944678"/>
            <a:ext cx="7062600" cy="10243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r>
              <a:rPr lang="fr-FR" b="1" dirty="0"/>
              <a:t>Sprint Backlog</a:t>
            </a:r>
            <a:r>
              <a:rPr lang="fr-FR" dirty="0"/>
              <a:t> :</a:t>
            </a:r>
          </a:p>
          <a:p>
            <a:r>
              <a:rPr lang="fr-FR" dirty="0"/>
              <a:t>Une sélection d’éléments du backlog produit que l’équipe s'engage à réaliser au cours d'un sprint. Ce sont les tâches à accomplir dans le sprint en cours.</a:t>
            </a:r>
          </a:p>
        </p:txBody>
      </p:sp>
      <p:sp>
        <p:nvSpPr>
          <p:cNvPr id="15" name="Google Shape;163;p26">
            <a:extLst>
              <a:ext uri="{FF2B5EF4-FFF2-40B4-BE49-F238E27FC236}">
                <a16:creationId xmlns:a16="http://schemas.microsoft.com/office/drawing/2014/main" id="{76C688FB-E342-4C6C-8021-25BB31D3E047}"/>
              </a:ext>
            </a:extLst>
          </p:cNvPr>
          <p:cNvSpPr/>
          <p:nvPr/>
        </p:nvSpPr>
        <p:spPr>
          <a:xfrm>
            <a:off x="499936" y="1077003"/>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1</a:t>
            </a:r>
            <a:endParaRPr b="1" dirty="0">
              <a:latin typeface="Epilogue"/>
              <a:ea typeface="Epilogue"/>
              <a:cs typeface="Epilogue"/>
              <a:sym typeface="Epilogue"/>
            </a:endParaRPr>
          </a:p>
        </p:txBody>
      </p:sp>
      <p:sp>
        <p:nvSpPr>
          <p:cNvPr id="22" name="Google Shape;157;p26">
            <a:extLst>
              <a:ext uri="{FF2B5EF4-FFF2-40B4-BE49-F238E27FC236}">
                <a16:creationId xmlns:a16="http://schemas.microsoft.com/office/drawing/2014/main" id="{8C855ABA-F5DF-44D3-8471-7F03AD05DB11}"/>
              </a:ext>
            </a:extLst>
          </p:cNvPr>
          <p:cNvSpPr/>
          <p:nvPr/>
        </p:nvSpPr>
        <p:spPr>
          <a:xfrm>
            <a:off x="707086" y="2267462"/>
            <a:ext cx="7713900" cy="1456975"/>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30" name="Google Shape;159;p26">
            <a:extLst>
              <a:ext uri="{FF2B5EF4-FFF2-40B4-BE49-F238E27FC236}">
                <a16:creationId xmlns:a16="http://schemas.microsoft.com/office/drawing/2014/main" id="{9742780C-AB1E-4DD2-8756-83F61E52201B}"/>
              </a:ext>
            </a:extLst>
          </p:cNvPr>
          <p:cNvSpPr txBox="1">
            <a:spLocks/>
          </p:cNvSpPr>
          <p:nvPr/>
        </p:nvSpPr>
        <p:spPr>
          <a:xfrm>
            <a:off x="892283" y="602278"/>
            <a:ext cx="6809211" cy="1363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r>
              <a:rPr lang="fr-FR" b="1" dirty="0"/>
              <a:t>Sprints</a:t>
            </a:r>
          </a:p>
          <a:p>
            <a:r>
              <a:rPr lang="fr-FR" dirty="0"/>
              <a:t>Les </a:t>
            </a:r>
            <a:r>
              <a:rPr lang="fr-FR" b="1" dirty="0"/>
              <a:t>sprints</a:t>
            </a:r>
            <a:r>
              <a:rPr lang="fr-FR" dirty="0"/>
              <a:t> sont des cycles de travail définis, généralement de deux à quatre semaines, où l’équipe se concentre sur un ensemble d’objectifs clairement identifiés. Chaque sprint commence par une réunion de planification (Sprint Planning .</a:t>
            </a:r>
          </a:p>
        </p:txBody>
      </p:sp>
      <p:sp>
        <p:nvSpPr>
          <p:cNvPr id="35" name="Google Shape;163;p26">
            <a:extLst>
              <a:ext uri="{FF2B5EF4-FFF2-40B4-BE49-F238E27FC236}">
                <a16:creationId xmlns:a16="http://schemas.microsoft.com/office/drawing/2014/main" id="{F7A17DB5-CBA7-4347-86EF-5886D16B2593}"/>
              </a:ext>
            </a:extLst>
          </p:cNvPr>
          <p:cNvSpPr/>
          <p:nvPr/>
        </p:nvSpPr>
        <p:spPr>
          <a:xfrm>
            <a:off x="507900" y="2788799"/>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2</a:t>
            </a:r>
            <a:endParaRPr b="1" dirty="0">
              <a:latin typeface="Epilogue"/>
              <a:ea typeface="Epilogue"/>
              <a:cs typeface="Epilogue"/>
              <a:sym typeface="Epilogue"/>
            </a:endParaRPr>
          </a:p>
        </p:txBody>
      </p:sp>
    </p:spTree>
    <p:extLst>
      <p:ext uri="{BB962C8B-B14F-4D97-AF65-F5344CB8AC3E}">
        <p14:creationId xmlns:p14="http://schemas.microsoft.com/office/powerpoint/2010/main" val="2556944578"/>
      </p:ext>
    </p:extLst>
  </p:cSld>
  <p:clrMapOvr>
    <a:masterClrMapping/>
  </p:clrMapOvr>
</p:sld>
</file>

<file path=ppt/theme/theme1.xml><?xml version="1.0" encoding="utf-8"?>
<a:theme xmlns:a="http://schemas.openxmlformats.org/drawingml/2006/main" name="Mean Value Theorem by Slidesgo">
  <a:themeElements>
    <a:clrScheme name="Simple Light">
      <a:dk1>
        <a:srgbClr val="000000"/>
      </a:dk1>
      <a:lt1>
        <a:srgbClr val="EFEFEF"/>
      </a:lt1>
      <a:dk2>
        <a:srgbClr val="F8B546"/>
      </a:dk2>
      <a:lt2>
        <a:srgbClr val="F68D56"/>
      </a:lt2>
      <a:accent1>
        <a:srgbClr val="71DAFD"/>
      </a:accent1>
      <a:accent2>
        <a:srgbClr val="415AB2"/>
      </a:accent2>
      <a:accent3>
        <a:srgbClr val="DD9FE7"/>
      </a:accent3>
      <a:accent4>
        <a:srgbClr val="F578AE"/>
      </a:accent4>
      <a:accent5>
        <a:srgbClr val="666666"/>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7459</TotalTime>
  <Words>1314</Words>
  <Application>Microsoft Office PowerPoint</Application>
  <PresentationFormat>Affichage à l'écran (16:9)</PresentationFormat>
  <Paragraphs>129</Paragraphs>
  <Slides>28</Slides>
  <Notes>15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Arial</vt:lpstr>
      <vt:lpstr>Golos Text</vt:lpstr>
      <vt:lpstr>Bebas Neue</vt:lpstr>
      <vt:lpstr>Anaheim</vt:lpstr>
      <vt:lpstr>Albert Sans</vt:lpstr>
      <vt:lpstr>Epilogue</vt:lpstr>
      <vt:lpstr>Mean Value Theorem by Slidesgo</vt:lpstr>
      <vt:lpstr>JIRA SCRUM/KANBAN</vt:lpstr>
      <vt:lpstr>C’est quoi Jira?</vt:lpstr>
      <vt:lpstr>Introduction à scrum :</vt:lpstr>
      <vt:lpstr>Rôles dans scrum :</vt:lpstr>
      <vt:lpstr>Des principes importants :</vt:lpstr>
      <vt:lpstr>Des principes importants :</vt:lpstr>
      <vt:lpstr>Gestion du backlog produit</vt:lpstr>
      <vt:lpstr>Affinage du backlog (backlog grooming) : Tri, mise à jour et priorisation les tâches.</vt:lpstr>
      <vt:lpstr>Planification du Sprint :</vt:lpstr>
      <vt:lpstr>Présentation du tableau Scrum (To Do, In Progress, Done)</vt:lpstr>
      <vt:lpstr>Suivi et rapports SCRUM :</vt:lpstr>
      <vt:lpstr>         QCM SUR JIRA ET SCRUM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 9 :   Qui est responsable de la gestion de l’équipe et de la facilitation des cérémonies Scrum, comme le Daily Scrum et la Rétrospective ?    - A) Product Owner   - B) Développeur   - C) Scrum Master   - D) Stakeholder</vt:lpstr>
      <vt:lpstr>Présentation PowerPoint</vt:lpstr>
      <vt:lpstr>Présentation PowerPoint</vt:lpstr>
      <vt:lpstr>Présentation PowerPoint</vt:lpstr>
      <vt:lpstr>Présentation PowerPoint</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 SCRUM/KANBAN</dc:title>
  <dc:creator>pc</dc:creator>
  <cp:lastModifiedBy>Niàma salimi</cp:lastModifiedBy>
  <cp:revision>25</cp:revision>
  <dcterms:modified xsi:type="dcterms:W3CDTF">2024-10-31T01:34:27Z</dcterms:modified>
</cp:coreProperties>
</file>