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embeddedFontLst>
    <p:embeddedFont>
      <p:font typeface="Albert Sans" panose="020B0604020202020204" charset="0"/>
      <p:regular r:id="rId5"/>
      <p:bold r:id="rId6"/>
      <p:italic r:id="rId7"/>
      <p:boldItalic r:id="rId8"/>
    </p:embeddedFont>
    <p:embeddedFont>
      <p:font typeface="Anaheim" panose="020B0604020202020204" charset="0"/>
      <p:regular r:id="rId9"/>
      <p:bold r:id="rId10"/>
    </p:embeddedFont>
    <p:embeddedFont>
      <p:font typeface="Bebas Neue" panose="020B0604020202020204" charset="0"/>
      <p:regular r:id="rId11"/>
    </p:embeddedFont>
    <p:embeddedFont>
      <p:font typeface="Epilogue" panose="020B0604020202020204" charset="0"/>
      <p:regular r:id="rId12"/>
      <p:bold r:id="rId13"/>
      <p:italic r:id="rId14"/>
      <p:boldItalic r:id="rId15"/>
    </p:embeddedFont>
    <p:embeddedFont>
      <p:font typeface="Golos Text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3E09A5-88A5-403B-A8DA-8DD46B300DB7}">
  <a:tblStyle styleId="{183E09A5-88A5-403B-A8DA-8DD46B300D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7fc65ecbe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7fc65ecbe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8d4be75a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8d4be75a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22950" y="1433100"/>
            <a:ext cx="4898100" cy="18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22950" y="3275700"/>
            <a:ext cx="4898100" cy="4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 amt="19000"/>
          </a:blip>
          <a:srcRect t="7784" b="7784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8221175" y="-585813"/>
            <a:ext cx="1102675" cy="16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/>
          <p:nvPr/>
        </p:nvSpPr>
        <p:spPr>
          <a:xfrm>
            <a:off x="8429000" y="53500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 rotWithShape="1">
          <a:blip r:embed="rId2">
            <a:alphaModFix amt="19000"/>
          </a:blip>
          <a:srcRect t="15569"/>
          <a:stretch/>
        </p:blipFill>
        <p:spPr>
          <a:xfrm rot="10800000"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663375" y="4521796"/>
            <a:ext cx="173400" cy="173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659593" y="3766748"/>
            <a:ext cx="2749374" cy="1376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490" y="3577933"/>
            <a:ext cx="903383" cy="90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8086900" y="852100"/>
            <a:ext cx="543600" cy="543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7497699" y="431050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5962" y="-621914"/>
            <a:ext cx="1248049" cy="2491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570977" y="2779176"/>
            <a:ext cx="1573019" cy="23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7537000" y="2779175"/>
            <a:ext cx="891900" cy="89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6143025" y="4132580"/>
            <a:ext cx="297600" cy="297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863250" y="932575"/>
            <a:ext cx="568800" cy="5688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2407125" y="419950"/>
            <a:ext cx="187800" cy="187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42" name="Google Shape;4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2182820" cy="109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308987" y="502531"/>
            <a:ext cx="1271088" cy="127108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 rot="10800000">
            <a:off x="484549" y="2412888"/>
            <a:ext cx="609600" cy="609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" name="Google Shape;45;p8"/>
          <p:cNvSpPr/>
          <p:nvPr/>
        </p:nvSpPr>
        <p:spPr>
          <a:xfrm rot="10800000">
            <a:off x="2182825" y="2760600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715100" y="802738"/>
            <a:ext cx="7713900" cy="140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15100" y="2208963"/>
            <a:ext cx="7713900" cy="21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 amt="19000"/>
          </a:blip>
          <a:srcRect b="15569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1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75200"/>
            <a:ext cx="7713900" cy="34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  <p:sldLayoutId id="2147483663" r:id="rId12"/>
    <p:sldLayoutId id="214748366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>
            <a:spLocks noGrp="1"/>
          </p:cNvSpPr>
          <p:nvPr>
            <p:ph type="ctrTitle"/>
          </p:nvPr>
        </p:nvSpPr>
        <p:spPr>
          <a:xfrm>
            <a:off x="1341977" y="1433100"/>
            <a:ext cx="6696078" cy="183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dirty="0">
                <a:solidFill>
                  <a:schemeClr val="accent1">
                    <a:lumMod val="50000"/>
                  </a:schemeClr>
                </a:solidFill>
              </a:rPr>
              <a:t>Les artefacts Scrum</a:t>
            </a:r>
            <a:br>
              <a:rPr lang="fr-FR" dirty="0"/>
            </a:br>
            <a:r>
              <a:rPr lang="fr-FR" sz="2000" b="0" dirty="0"/>
              <a:t>Les artefacts Scrum, des éléments qui aident à organiser et à structurer le travail dans un cadre Scrum.</a:t>
            </a:r>
            <a:endParaRPr sz="2000" b="0" dirty="0"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0442" y="-882675"/>
            <a:ext cx="2225702" cy="22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/>
          <p:nvPr/>
        </p:nvSpPr>
        <p:spPr>
          <a:xfrm>
            <a:off x="6957350" y="-605775"/>
            <a:ext cx="1671900" cy="16719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0" name="Google Shape;11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5051" y="2445325"/>
            <a:ext cx="1347026" cy="269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2"/>
          <p:cNvSpPr/>
          <p:nvPr/>
        </p:nvSpPr>
        <p:spPr>
          <a:xfrm>
            <a:off x="473600" y="2229419"/>
            <a:ext cx="1003200" cy="10032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4355" y="656607"/>
            <a:ext cx="1322045" cy="132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/>
          <p:nvPr/>
        </p:nvSpPr>
        <p:spPr>
          <a:xfrm>
            <a:off x="8428900" y="1606350"/>
            <a:ext cx="372300" cy="3723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715102" y="4315175"/>
            <a:ext cx="1654175" cy="82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/>
          <p:nvPr/>
        </p:nvSpPr>
        <p:spPr>
          <a:xfrm>
            <a:off x="342650" y="3663463"/>
            <a:ext cx="261900" cy="261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6058799" y="858225"/>
            <a:ext cx="207900" cy="207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5725" y="4195737"/>
            <a:ext cx="543525" cy="5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715050" y="13723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3200" dirty="0">
                <a:solidFill>
                  <a:schemeClr val="accent1">
                    <a:lumMod val="50000"/>
                  </a:schemeClr>
                </a:solidFill>
              </a:rPr>
              <a:t>Les artefacts Scrum </a:t>
            </a:r>
            <a:endParaRPr dirty="0"/>
          </a:p>
        </p:txBody>
      </p:sp>
      <p:sp>
        <p:nvSpPr>
          <p:cNvPr id="145" name="Google Shape;145;p25"/>
          <p:cNvSpPr/>
          <p:nvPr/>
        </p:nvSpPr>
        <p:spPr>
          <a:xfrm>
            <a:off x="694510" y="2201524"/>
            <a:ext cx="8185145" cy="1174444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4294967295"/>
          </p:nvPr>
        </p:nvSpPr>
        <p:spPr>
          <a:xfrm>
            <a:off x="978326" y="2271807"/>
            <a:ext cx="7660558" cy="1261395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lvl="0" indent="-226059">
              <a:buChar char="■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Sprint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Backlog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/>
              <a:t>: C’est une sélection des tâches du Product </a:t>
            </a:r>
            <a:r>
              <a:rPr lang="fr-FR" dirty="0" err="1"/>
              <a:t>Backlog</a:t>
            </a:r>
            <a:r>
              <a:rPr lang="fr-FR" dirty="0"/>
              <a:t> que l’équipe s’engage à accomplir durant un sprint (courte période de travail)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fr-FR" altLang="fr-FR" sz="1100" dirty="0"/>
              <a:t>Pour le sprint en cours, l’équipe pourrait choisir ces tâches du Product </a:t>
            </a:r>
            <a:r>
              <a:rPr lang="fr-FR" altLang="fr-FR" sz="1100" dirty="0" err="1"/>
              <a:t>Backlog</a:t>
            </a:r>
            <a:r>
              <a:rPr lang="fr-FR" altLang="fr-FR" sz="1100" dirty="0"/>
              <a:t> :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fr-FR" altLang="fr-FR" sz="1100" dirty="0"/>
              <a:t>Ajouter la fonctionnalité de paiement par carte de crédit.</a:t>
            </a:r>
          </a:p>
          <a:p>
            <a:pPr marL="628650" lvl="1" indent="-1714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</a:pPr>
            <a:r>
              <a:rPr lang="fr-FR" altLang="fr-FR" sz="1100" dirty="0"/>
              <a:t>Créer une interface utilisateur simple pour le panier.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fr-FR" altLang="fr-FR" sz="1100" dirty="0"/>
              <a:t>L’équipe s’engage à terminer ces tâches durant le sprint (par exemple, deux semaines). </a:t>
            </a:r>
          </a:p>
          <a:p>
            <a:pPr marL="274320" lvl="0" indent="-226059">
              <a:buChar char="■"/>
            </a:pPr>
            <a:endParaRPr b="1" dirty="0"/>
          </a:p>
        </p:txBody>
      </p:sp>
      <p:cxnSp>
        <p:nvCxnSpPr>
          <p:cNvPr id="150" name="Google Shape;150;p25"/>
          <p:cNvCxnSpPr>
            <a:cxnSpLocks/>
            <a:endCxn id="145" idx="0"/>
          </p:cNvCxnSpPr>
          <p:nvPr/>
        </p:nvCxnSpPr>
        <p:spPr>
          <a:xfrm>
            <a:off x="4551462" y="1949524"/>
            <a:ext cx="235621" cy="25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25"/>
          <p:cNvSpPr/>
          <p:nvPr/>
        </p:nvSpPr>
        <p:spPr>
          <a:xfrm>
            <a:off x="505117" y="2571750"/>
            <a:ext cx="414300" cy="4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Epilogue"/>
                <a:ea typeface="Epilogue"/>
                <a:cs typeface="Epilogue"/>
                <a:sym typeface="Epilogue"/>
              </a:rPr>
              <a:t>2</a:t>
            </a:r>
            <a:endParaRPr b="1" dirty="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1" name="Google Shape;145;p25">
            <a:extLst>
              <a:ext uri="{FF2B5EF4-FFF2-40B4-BE49-F238E27FC236}">
                <a16:creationId xmlns:a16="http://schemas.microsoft.com/office/drawing/2014/main" id="{CE48BD92-4FEC-4325-9DE0-A93FED503414}"/>
              </a:ext>
            </a:extLst>
          </p:cNvPr>
          <p:cNvSpPr/>
          <p:nvPr/>
        </p:nvSpPr>
        <p:spPr>
          <a:xfrm>
            <a:off x="712267" y="3593805"/>
            <a:ext cx="8164606" cy="1452906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2" name="Google Shape;145;p25">
            <a:extLst>
              <a:ext uri="{FF2B5EF4-FFF2-40B4-BE49-F238E27FC236}">
                <a16:creationId xmlns:a16="http://schemas.microsoft.com/office/drawing/2014/main" id="{CB167613-4F65-43E6-9982-6E491B6C6BC7}"/>
              </a:ext>
            </a:extLst>
          </p:cNvPr>
          <p:cNvSpPr/>
          <p:nvPr/>
        </p:nvSpPr>
        <p:spPr>
          <a:xfrm>
            <a:off x="715050" y="606719"/>
            <a:ext cx="8164606" cy="1331700"/>
          </a:xfrm>
          <a:prstGeom prst="roundRect">
            <a:avLst>
              <a:gd name="adj" fmla="val 1425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los Text"/>
              <a:ea typeface="Golos Text"/>
              <a:cs typeface="Golos Text"/>
              <a:sym typeface="Golos Text"/>
            </a:endParaRPr>
          </a:p>
        </p:txBody>
      </p:sp>
      <p:sp>
        <p:nvSpPr>
          <p:cNvPr id="13" name="Google Shape;151;p25">
            <a:extLst>
              <a:ext uri="{FF2B5EF4-FFF2-40B4-BE49-F238E27FC236}">
                <a16:creationId xmlns:a16="http://schemas.microsoft.com/office/drawing/2014/main" id="{C5528F64-07D3-4813-A1E6-ECA1ABCFBA8A}"/>
              </a:ext>
            </a:extLst>
          </p:cNvPr>
          <p:cNvSpPr/>
          <p:nvPr/>
        </p:nvSpPr>
        <p:spPr>
          <a:xfrm>
            <a:off x="505117" y="1065419"/>
            <a:ext cx="414300" cy="4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Epilogue"/>
                <a:ea typeface="Epilogue"/>
                <a:cs typeface="Epilogue"/>
                <a:sym typeface="Epilogue"/>
              </a:rPr>
              <a:t>1</a:t>
            </a:r>
            <a:endParaRPr b="1" dirty="0"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4" name="Google Shape;151;p25">
            <a:extLst>
              <a:ext uri="{FF2B5EF4-FFF2-40B4-BE49-F238E27FC236}">
                <a16:creationId xmlns:a16="http://schemas.microsoft.com/office/drawing/2014/main" id="{4479DE31-02E7-488D-93D7-BBCF4AE9EE8E}"/>
              </a:ext>
            </a:extLst>
          </p:cNvPr>
          <p:cNvSpPr/>
          <p:nvPr/>
        </p:nvSpPr>
        <p:spPr>
          <a:xfrm>
            <a:off x="505117" y="4115253"/>
            <a:ext cx="414300" cy="4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1" dirty="0">
                <a:latin typeface="Epilogue"/>
                <a:ea typeface="Epilogue"/>
                <a:cs typeface="Epilogue"/>
                <a:sym typeface="Epilogue"/>
              </a:rPr>
              <a:t>3</a:t>
            </a:r>
            <a:endParaRPr b="1" dirty="0">
              <a:latin typeface="Epilogue"/>
              <a:ea typeface="Epilogue"/>
              <a:cs typeface="Epilogue"/>
              <a:sym typeface="Epilogue"/>
            </a:endParaRPr>
          </a:p>
        </p:txBody>
      </p:sp>
      <p:cxnSp>
        <p:nvCxnSpPr>
          <p:cNvPr id="15" name="Google Shape;150;p25">
            <a:extLst>
              <a:ext uri="{FF2B5EF4-FFF2-40B4-BE49-F238E27FC236}">
                <a16:creationId xmlns:a16="http://schemas.microsoft.com/office/drawing/2014/main" id="{55CDF749-EFB4-4B88-A814-30FD12D7E638}"/>
              </a:ext>
            </a:extLst>
          </p:cNvPr>
          <p:cNvCxnSpPr>
            <a:cxnSpLocks/>
          </p:cNvCxnSpPr>
          <p:nvPr/>
        </p:nvCxnSpPr>
        <p:spPr>
          <a:xfrm>
            <a:off x="4566429" y="3375968"/>
            <a:ext cx="2783" cy="2178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47;p25">
            <a:extLst>
              <a:ext uri="{FF2B5EF4-FFF2-40B4-BE49-F238E27FC236}">
                <a16:creationId xmlns:a16="http://schemas.microsoft.com/office/drawing/2014/main" id="{AFD2A0FC-3591-470D-B92E-8D78D5326FA8}"/>
              </a:ext>
            </a:extLst>
          </p:cNvPr>
          <p:cNvSpPr txBox="1">
            <a:spLocks/>
          </p:cNvSpPr>
          <p:nvPr/>
        </p:nvSpPr>
        <p:spPr>
          <a:xfrm>
            <a:off x="1126566" y="3715011"/>
            <a:ext cx="7747523" cy="13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26059">
              <a:buFont typeface="Albert Sans"/>
              <a:buChar char="■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Incrément</a:t>
            </a:r>
            <a:r>
              <a:rPr lang="fr-FR" dirty="0"/>
              <a:t> </a:t>
            </a:r>
            <a:r>
              <a:rPr lang="fr-F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/>
              <a:t>: Ce sont les tâches terminées à la fin du sprint. Elles doivent être prêtes à être utilisées ou montrées.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sz="1100" dirty="0"/>
              <a:t>À la fin du sprint, l’incrément pourrait inclure la fonctionnalité de paiement et la nouvelle interface du panier.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fr-FR" altLang="fr-FR" sz="1100" dirty="0"/>
              <a:t>Cela signifie que ces parties sont terminées et peuvent être présentées au client ou mises en ligne. </a:t>
            </a:r>
          </a:p>
          <a:p>
            <a:pPr marL="274320" indent="-226059">
              <a:buFont typeface="Albert Sans"/>
              <a:buChar char="■"/>
            </a:pPr>
            <a:endParaRPr lang="en-US" b="1" dirty="0"/>
          </a:p>
        </p:txBody>
      </p:sp>
      <p:sp>
        <p:nvSpPr>
          <p:cNvPr id="18" name="Google Shape;147;p25">
            <a:extLst>
              <a:ext uri="{FF2B5EF4-FFF2-40B4-BE49-F238E27FC236}">
                <a16:creationId xmlns:a16="http://schemas.microsoft.com/office/drawing/2014/main" id="{087C219B-74D6-4FAF-81CD-1E1BC1ADC31F}"/>
              </a:ext>
            </a:extLst>
          </p:cNvPr>
          <p:cNvSpPr txBox="1">
            <a:spLocks/>
          </p:cNvSpPr>
          <p:nvPr/>
        </p:nvSpPr>
        <p:spPr>
          <a:xfrm>
            <a:off x="771524" y="685863"/>
            <a:ext cx="8105349" cy="139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74320" indent="-226059">
              <a:buFont typeface="Albert Sans"/>
              <a:buChar char="■"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Product </a:t>
            </a:r>
            <a:r>
              <a:rPr lang="fr-FR" b="1" dirty="0" err="1">
                <a:solidFill>
                  <a:schemeClr val="accent1">
                    <a:lumMod val="50000"/>
                  </a:schemeClr>
                </a:solidFill>
              </a:rPr>
              <a:t>Backlog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fr-FR" dirty="0"/>
              <a:t>: C’est la liste de toutes les tâches nécessaires pour améliorer le produit. Elle est mise à jour par le Product </a:t>
            </a:r>
            <a:r>
              <a:rPr lang="fr-FR" dirty="0" err="1"/>
              <a:t>Owner</a:t>
            </a:r>
            <a:r>
              <a:rPr lang="fr-FR" dirty="0"/>
              <a:t>.</a:t>
            </a:r>
          </a:p>
          <a:p>
            <a:pPr marL="139700" indent="0">
              <a:buNone/>
            </a:pP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Imaginons une application de shopping en ligne. Le Product </a:t>
            </a:r>
            <a:r>
              <a:rPr lang="fr-FR" sz="1100" dirty="0" err="1">
                <a:solidFill>
                  <a:schemeClr val="accent3">
                    <a:lumMod val="50000"/>
                  </a:schemeClr>
                </a:solidFill>
              </a:rPr>
              <a:t>Backlog</a:t>
            </a:r>
            <a:r>
              <a:rPr lang="fr-FR" sz="1100" dirty="0">
                <a:solidFill>
                  <a:schemeClr val="accent3">
                    <a:lumMod val="50000"/>
                  </a:schemeClr>
                </a:solidFill>
              </a:rPr>
              <a:t> pourrait contenir des éléments comme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Ajouter une option de paiement par carte de crédit.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Créer un système de recommandations de produits.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Améliorer la vitesse de chargement des pages.</a:t>
            </a:r>
          </a:p>
          <a:p>
            <a:pPr marL="274320" indent="-226059">
              <a:buFont typeface="Albert Sans"/>
              <a:buChar char="■"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an Value Theorem by Slidesgo">
  <a:themeElements>
    <a:clrScheme name="Simple Light">
      <a:dk1>
        <a:srgbClr val="000000"/>
      </a:dk1>
      <a:lt1>
        <a:srgbClr val="EFEFEF"/>
      </a:lt1>
      <a:dk2>
        <a:srgbClr val="F8B546"/>
      </a:dk2>
      <a:lt2>
        <a:srgbClr val="F68D56"/>
      </a:lt2>
      <a:accent1>
        <a:srgbClr val="71DAFD"/>
      </a:accent1>
      <a:accent2>
        <a:srgbClr val="415AB2"/>
      </a:accent2>
      <a:accent3>
        <a:srgbClr val="DD9FE7"/>
      </a:accent3>
      <a:accent4>
        <a:srgbClr val="F578AE"/>
      </a:accent4>
      <a:accent5>
        <a:srgbClr val="666666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7472</TotalTime>
  <Words>235</Words>
  <Application>Microsoft Office PowerPoint</Application>
  <PresentationFormat>On-screen Show (16:9)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Epilogue</vt:lpstr>
      <vt:lpstr>Bebas Neue</vt:lpstr>
      <vt:lpstr>Anaheim</vt:lpstr>
      <vt:lpstr>Albert Sans</vt:lpstr>
      <vt:lpstr>Golos Text</vt:lpstr>
      <vt:lpstr>Wingdings</vt:lpstr>
      <vt:lpstr>Arial</vt:lpstr>
      <vt:lpstr>Mean Value Theorem by Slidesgo</vt:lpstr>
      <vt:lpstr>Les artefacts Scrum Les artefacts Scrum, des éléments qui aident à organiser et à structurer le travail dans un cadre Scrum.</vt:lpstr>
      <vt:lpstr>Les artefacts Scrum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JIRA SCRUM/KANBAN</dc:title>
  <dc:creator>pc</dc:creator>
  <cp:lastModifiedBy>Fatima Ezzahraa</cp:lastModifiedBy>
  <cp:revision>27</cp:revision>
  <dcterms:modified xsi:type="dcterms:W3CDTF">2024-10-31T15:37:47Z</dcterms:modified>
</cp:coreProperties>
</file>