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570" r:id="rId5"/>
    <p:sldId id="578" r:id="rId6"/>
    <p:sldId id="577" r:id="rId7"/>
    <p:sldId id="272" r:id="rId8"/>
    <p:sldId id="265" r:id="rId9"/>
    <p:sldId id="263" r:id="rId10"/>
    <p:sldId id="573" r:id="rId11"/>
    <p:sldId id="576" r:id="rId12"/>
    <p:sldId id="5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66" d="100"/>
          <a:sy n="66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04FF-83D5-408B-8CDA-9D102EC65E6B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7C21D-52FE-4290-9DB0-22D7BE248E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8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4697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2"/>
                </a:solidFill>
                <a:latin typeface="+mj-lt"/>
              </a:rPr>
              <a:t>Sudoku</a:t>
            </a:r>
            <a:endParaRPr lang="en-US" sz="9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1911142" y="255567"/>
            <a:ext cx="861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accent2"/>
                </a:solidFill>
                <a:latin typeface="+mj-lt"/>
              </a:rPr>
              <a:t>Selon le nombre des threads</a:t>
            </a:r>
            <a:endParaRPr lang="en-US" sz="4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4155383" y="4093494"/>
            <a:ext cx="1584280" cy="1504430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8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6294868" y="2371873"/>
            <a:ext cx="1584280" cy="1485183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4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904384" y="3368794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Le temps </a:t>
            </a:r>
            <a:r>
              <a:rPr lang="en-US" sz="2000" b="1" dirty="0" err="1" smtClean="0">
                <a:solidFill>
                  <a:schemeClr val="accent2"/>
                </a:solidFill>
              </a:rPr>
              <a:t>d’éxecution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290700" y="1655396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Le temps </a:t>
            </a:r>
            <a:r>
              <a:rPr lang="en-US" sz="2000" b="1" dirty="0" err="1" smtClean="0">
                <a:solidFill>
                  <a:schemeClr val="accent2"/>
                </a:solidFill>
              </a:rPr>
              <a:t>d’éxecution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69904" y="2160408"/>
            <a:ext cx="2232184" cy="190811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817017" y="2750026"/>
              <a:ext cx="1452416" cy="311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41.3062 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133398" y="3893439"/>
            <a:ext cx="2251274" cy="2096792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5608" y="5178480"/>
              <a:ext cx="1452416" cy="283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39.8742 S</a:t>
              </a:r>
            </a:p>
          </p:txBody>
        </p:sp>
      </p:grpSp>
      <p:sp>
        <p:nvSpPr>
          <p:cNvPr id="36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3489292" y="369338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 </a:t>
            </a:r>
            <a:r>
              <a:rPr lang="en-US" sz="2000" b="1" dirty="0" err="1"/>
              <a:t>nombre</a:t>
            </a:r>
            <a:r>
              <a:rPr lang="en-US" sz="2000" b="1" dirty="0"/>
              <a:t> de threads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5713074" y="200029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 </a:t>
            </a:r>
            <a:r>
              <a:rPr lang="en-US" sz="2000" b="1" dirty="0" err="1"/>
              <a:t>nombre</a:t>
            </a:r>
            <a:r>
              <a:rPr lang="en-US" sz="2000" b="1" dirty="0"/>
              <a:t> de threads</a:t>
            </a:r>
          </a:p>
        </p:txBody>
      </p:sp>
      <p:sp>
        <p:nvSpPr>
          <p:cNvPr id="38" name="Flèche droite 37"/>
          <p:cNvSpPr/>
          <p:nvPr/>
        </p:nvSpPr>
        <p:spPr>
          <a:xfrm>
            <a:off x="7957929" y="2941687"/>
            <a:ext cx="653074" cy="25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 rot="10800000">
            <a:off x="3443491" y="4755469"/>
            <a:ext cx="653074" cy="25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7" grpId="0" animBg="1"/>
      <p:bldP spid="25" grpId="0"/>
      <p:bldP spid="28" grpId="0"/>
      <p:bldP spid="36" grpId="0"/>
      <p:bldP spid="37" grpId="0"/>
      <p:bldP spid="38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2272379" y="1107672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0832" y="2739015"/>
              <a:ext cx="2805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+mj-lt"/>
                </a:rPr>
                <a:t>Simulation</a:t>
              </a:r>
              <a:endParaRPr lang="en-US" sz="4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5249279" y="47658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384795" y="4338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450056" y="58903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86538" y="24368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603238" y="6165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9981325" y="15070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1286808" y="3426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1118515" y="56617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9033891" y="45767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1165823" y="4452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718044" y="1804817"/>
            <a:ext cx="7047928" cy="4095239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090537" y="865442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Conclusion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3763748" y="2654207"/>
            <a:ext cx="6956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 projet a été pour nous l’occasion de découvrir un milieu qui nous intéresse, à savoir le parallélisme. nous avons su redoubler d’efforts pour parvenir au résultat </a:t>
            </a:r>
            <a:r>
              <a:rPr lang="fr-FR" dirty="0" smtClean="0"/>
              <a:t>souhaité ;développer </a:t>
            </a:r>
            <a:r>
              <a:rPr lang="fr-FR" dirty="0"/>
              <a:t>et paralléliser notre programme.</a:t>
            </a:r>
          </a:p>
          <a:p>
            <a:r>
              <a:rPr lang="fr-FR" dirty="0"/>
              <a:t>Non seulement cela mais aussi ce projet nous offrons l’opportunité de découvrir le travail d’équipe et ce maitre face à des situations qu’on peut rencontrer  en tant qu’ingénieur dans notre future.</a:t>
            </a:r>
          </a:p>
        </p:txBody>
      </p:sp>
    </p:spTree>
    <p:extLst>
      <p:ext uri="{BB962C8B-B14F-4D97-AF65-F5344CB8AC3E}">
        <p14:creationId xmlns:p14="http://schemas.microsoft.com/office/powerpoint/2010/main" val="14225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2272379" y="1107672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87398" y="4404937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9193" y="364658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304735" y="148286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91167" y="81943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571206" y="73299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05492" y="82715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600633" y="136311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14664" y="143106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L'objectif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602096" y="2010371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559805" y="356972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Les </a:t>
            </a:r>
            <a:r>
              <a:rPr lang="en-US" dirty="0" err="1" smtClean="0">
                <a:solidFill>
                  <a:schemeClr val="accent1"/>
                </a:solidFill>
              </a:rPr>
              <a:t>fonctions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613495" y="274323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588155" y="428582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Simulation.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726540" y="304428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Plan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608835" y="3540528"/>
            <a:ext cx="62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05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552385" y="5027946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Conclusion.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74608" y="214629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543631" y="2112038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Principe du SUDOKU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578626" y="422758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06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602930" y="5027946"/>
            <a:ext cx="62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07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4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4843" y="287209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552385" y="2811251"/>
            <a:ext cx="40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La </a:t>
            </a:r>
            <a:r>
              <a:rPr lang="en-US" dirty="0" err="1" smtClean="0">
                <a:solidFill>
                  <a:schemeClr val="accent1"/>
                </a:solidFill>
              </a:rPr>
              <a:t>méthode</a:t>
            </a:r>
            <a:r>
              <a:rPr lang="en-US" dirty="0" smtClean="0">
                <a:solidFill>
                  <a:schemeClr val="accent1"/>
                </a:solidFill>
              </a:rPr>
              <a:t> de resolution SUDOKU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2592" y="509017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 animBg="1"/>
      <p:bldP spid="34" grpId="0"/>
      <p:bldP spid="38" grpId="0"/>
      <p:bldP spid="43" grpId="0"/>
      <p:bldP spid="44" grpId="0" animBg="1"/>
      <p:bldP spid="45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689566" y="1489132"/>
            <a:ext cx="7093131" cy="5145754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6523097" y="668304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Introduction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077072" y="1556573"/>
            <a:ext cx="6363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           Durant </a:t>
            </a:r>
            <a:r>
              <a:rPr lang="fr-FR" dirty="0"/>
              <a:t>la </a:t>
            </a:r>
            <a:r>
              <a:rPr lang="fr-FR" dirty="0" smtClean="0"/>
              <a:t>troisième </a:t>
            </a:r>
            <a:r>
              <a:rPr lang="fr-FR" dirty="0"/>
              <a:t>année du cycle ingénieurs nous sommes amenés à réaliser </a:t>
            </a:r>
            <a:r>
              <a:rPr lang="fr-FR" dirty="0" smtClean="0"/>
              <a:t>un projet </a:t>
            </a:r>
            <a:r>
              <a:rPr lang="fr-FR" dirty="0"/>
              <a:t>au cœur du module du calcul parallèle au sein dans groupe composé de 3 personnes (Fatima </a:t>
            </a:r>
            <a:r>
              <a:rPr lang="fr-FR" dirty="0" err="1"/>
              <a:t>Ezzahra</a:t>
            </a:r>
            <a:r>
              <a:rPr lang="fr-FR" dirty="0"/>
              <a:t> SEFFARI ,Amal LAMINI et Souhaila OUNAR).Les sujets proposés par l'enseignant sont variés et complets. Dans notre cas nous avons préféré choisir le </a:t>
            </a:r>
            <a:r>
              <a:rPr lang="fr-FR" dirty="0" smtClean="0"/>
              <a:t>16eme </a:t>
            </a:r>
            <a:r>
              <a:rPr lang="fr-FR" dirty="0"/>
              <a:t>sujet qui consiste </a:t>
            </a:r>
            <a:r>
              <a:rPr lang="fr-FR" dirty="0" smtClean="0"/>
              <a:t>à développer </a:t>
            </a:r>
            <a:r>
              <a:rPr lang="fr-FR" dirty="0"/>
              <a:t>un algorithme </a:t>
            </a:r>
            <a:r>
              <a:rPr lang="fr-FR" dirty="0" smtClean="0"/>
              <a:t>parallèle </a:t>
            </a:r>
            <a:r>
              <a:rPr lang="fr-FR" dirty="0"/>
              <a:t>pour </a:t>
            </a:r>
            <a:r>
              <a:rPr lang="fr-FR" dirty="0" smtClean="0"/>
              <a:t>créer </a:t>
            </a:r>
            <a:r>
              <a:rPr lang="fr-FR" dirty="0"/>
              <a:t>et résoudre un puzzle Sudoku</a:t>
            </a:r>
            <a:br>
              <a:rPr lang="fr-FR" dirty="0"/>
            </a:br>
            <a:r>
              <a:rPr lang="fr-FR" dirty="0"/>
              <a:t>Nous avons comme contrainte un délai de réalisation d'un mois et un challenge de travail en équipe dans un environnement flexible et </a:t>
            </a:r>
            <a:r>
              <a:rPr lang="fr-FR" dirty="0" smtClean="0"/>
              <a:t>convenable.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>
          <a:xfrm>
            <a:off x="1322991" y="2089150"/>
            <a:ext cx="3174553" cy="3179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718044" y="1804817"/>
            <a:ext cx="7047928" cy="4095239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090537" y="865442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</a:rPr>
              <a:t>L'objectif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4019836" y="2687954"/>
            <a:ext cx="6363321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Le présent projet à pour but </a:t>
            </a:r>
            <a:r>
              <a:rPr lang="fr-FR" dirty="0" smtClean="0"/>
              <a:t>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/>
              <a:t>développer un algorithme parallèle pour créer et résoudre un puzzle Sudoku à fin d’obtenir des résultats dans des délais raisonnables et pour des raisons techniques ou économiques, 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l’exécution </a:t>
            </a:r>
            <a:r>
              <a:rPr lang="fr-FR" dirty="0"/>
              <a:t>plus rapide du programme.</a:t>
            </a:r>
          </a:p>
        </p:txBody>
      </p:sp>
    </p:spTree>
    <p:extLst>
      <p:ext uri="{BB962C8B-B14F-4D97-AF65-F5344CB8AC3E}">
        <p14:creationId xmlns:p14="http://schemas.microsoft.com/office/powerpoint/2010/main" val="15701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54590" y="760319"/>
            <a:ext cx="47902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Principe du Sudoku</a:t>
            </a:r>
            <a:endParaRPr lang="en-US" sz="3200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718044" y="1804817"/>
            <a:ext cx="7047928" cy="4095239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4323806" y="2377440"/>
            <a:ext cx="606116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Le but du jeu est de remplir la grille avec une série de chiffres </a:t>
            </a:r>
            <a:r>
              <a:rPr lang="fr-FR" dirty="0" smtClean="0"/>
              <a:t>tous </a:t>
            </a:r>
            <a:r>
              <a:rPr lang="fr-FR" dirty="0"/>
              <a:t>différents, qui ne se trouvent jamais plus d’une fois sur une même ligne, dans une même </a:t>
            </a:r>
            <a:r>
              <a:rPr lang="fr-FR" dirty="0" smtClean="0"/>
              <a:t>colonne,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Dans notre cas on choisi de travailler sur une matrice de taille 12*12 avec des </a:t>
            </a:r>
            <a:r>
              <a:rPr lang="fr-FR" dirty="0" smtClean="0"/>
              <a:t>emplacements vides </a:t>
            </a:r>
            <a:r>
              <a:rPr lang="fr-FR" dirty="0" smtClean="0"/>
              <a:t>afin de trouver une matrice solution sur la sortie de notre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8029" y="891328"/>
            <a:ext cx="4006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3200" b="1" dirty="0" smtClean="0">
                <a:solidFill>
                  <a:schemeClr val="accent2"/>
                </a:solidFill>
              </a:rPr>
              <a:t>La Méthode utilisé :</a:t>
            </a:r>
            <a:endParaRPr lang="en-US" sz="3200" dirty="0"/>
          </a:p>
        </p:txBody>
      </p: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3987178" y="2024743"/>
            <a:ext cx="7047928" cy="3742509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4258489" y="2836732"/>
            <a:ext cx="650530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       Pour </a:t>
            </a:r>
            <a:r>
              <a:rPr lang="fr-FR" dirty="0"/>
              <a:t>trouver la solution de notre matrice </a:t>
            </a:r>
            <a:r>
              <a:rPr lang="fr-FR" b="1" dirty="0" smtClean="0"/>
              <a:t>SUDOKU</a:t>
            </a:r>
            <a:r>
              <a:rPr lang="fr-FR" dirty="0" smtClean="0"/>
              <a:t> on </a:t>
            </a:r>
            <a:r>
              <a:rPr lang="fr-FR" dirty="0"/>
              <a:t>a utilisé une </a:t>
            </a:r>
            <a:r>
              <a:rPr lang="fr-FR" dirty="0" smtClean="0"/>
              <a:t>méthode </a:t>
            </a:r>
            <a:r>
              <a:rPr lang="fr-FR" dirty="0"/>
              <a:t>simple qui sert </a:t>
            </a:r>
            <a:r>
              <a:rPr lang="fr-FR" dirty="0" smtClean="0"/>
              <a:t>à la parcourir ligne </a:t>
            </a:r>
            <a:r>
              <a:rPr lang="fr-FR" dirty="0"/>
              <a:t>par ligne et </a:t>
            </a:r>
            <a:r>
              <a:rPr lang="fr-FR" dirty="0" smtClean="0"/>
              <a:t>colonne </a:t>
            </a:r>
            <a:r>
              <a:rPr lang="fr-FR" dirty="0"/>
              <a:t>par colonne pour attribuer des valeurs à tous les </a:t>
            </a:r>
            <a:r>
              <a:rPr lang="fr-FR" dirty="0" smtClean="0"/>
              <a:t>emplacements vides </a:t>
            </a:r>
            <a:r>
              <a:rPr lang="fr-FR" dirty="0"/>
              <a:t>sachant qu’on </a:t>
            </a:r>
            <a:r>
              <a:rPr lang="fr-FR" dirty="0"/>
              <a:t>ne </a:t>
            </a:r>
            <a:r>
              <a:rPr lang="fr-FR" dirty="0" smtClean="0"/>
              <a:t>doit </a:t>
            </a:r>
            <a:r>
              <a:rPr lang="fr-FR" dirty="0"/>
              <a:t>pas </a:t>
            </a:r>
            <a:r>
              <a:rPr lang="fr-FR" dirty="0"/>
              <a:t>répéter une valeur deux </a:t>
            </a:r>
            <a:r>
              <a:rPr lang="fr-FR" dirty="0" smtClean="0"/>
              <a:t>fois </a:t>
            </a:r>
            <a:r>
              <a:rPr lang="fr-FR" dirty="0"/>
              <a:t>dans une ligne ou colonne.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1687277" y="1240909"/>
            <a:ext cx="1425064" cy="128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4900457" y="5125921"/>
            <a:ext cx="1425064" cy="128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070946" y="1311300"/>
            <a:ext cx="1425064" cy="1287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2309601" y="10725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2017946" y="629944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623522" y="1096709"/>
            <a:ext cx="1552575" cy="5431331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532506" y="3843529"/>
            <a:ext cx="1554190" cy="1100493"/>
            <a:chOff x="1136546" y="4313981"/>
            <a:chExt cx="1554190" cy="11004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862449" y="43139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36546" y="4891254"/>
              <a:ext cx="15541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 smtClean="0"/>
                <a:t>Afficher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la </a:t>
              </a:r>
              <a:r>
                <a:rPr lang="en-US" sz="1400" b="1" dirty="0" err="1"/>
                <a:t>matrice</a:t>
              </a:r>
              <a:endParaRPr lang="en-US" sz="14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21818" y="-19676"/>
            <a:ext cx="5184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+mj-lt"/>
              </a:rPr>
              <a:t>Les </a:t>
            </a:r>
            <a:r>
              <a:rPr lang="en-US" sz="6000" b="1" dirty="0" err="1" smtClean="0">
                <a:solidFill>
                  <a:schemeClr val="accent2"/>
                </a:solidFill>
                <a:latin typeface="+mj-lt"/>
              </a:rPr>
              <a:t>fonctions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42631" y="1740184"/>
            <a:ext cx="12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print</a:t>
            </a:r>
            <a:r>
              <a:rPr lang="fr-FR" b="1" dirty="0" smtClean="0">
                <a:solidFill>
                  <a:schemeClr val="bg1"/>
                </a:solidFill>
              </a:rPr>
              <a:t>()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10616754" y="498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8007191" y="1120821"/>
            <a:ext cx="1552575" cy="5466139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8048223" y="2629472"/>
            <a:ext cx="1554190" cy="4094621"/>
            <a:chOff x="4513957" y="4306449"/>
            <a:chExt cx="1554190" cy="3970318"/>
          </a:xfrm>
        </p:grpSpPr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5176097" y="431398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513957" y="4306449"/>
              <a:ext cx="1554190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/>
                <a:t>Prend une grille partiellement remplie et tente</a:t>
              </a:r>
            </a:p>
            <a:p>
              <a:pPr algn="ctr"/>
              <a:r>
                <a:rPr lang="fr-FR" sz="1400" b="1" dirty="0"/>
                <a:t>pour attribuer des valeurs à tous les emplacements non attribués dans</a:t>
              </a:r>
            </a:p>
            <a:p>
              <a:pPr algn="ctr"/>
              <a:r>
                <a:rPr lang="fr-FR" sz="1400" b="1" dirty="0"/>
                <a:t>de manière à répondre aux exigences de</a:t>
              </a:r>
            </a:p>
            <a:p>
              <a:pPr algn="ctr"/>
              <a:r>
                <a:rPr lang="fr-FR" sz="1400" b="1" dirty="0"/>
                <a:t>Solution </a:t>
              </a:r>
              <a:r>
                <a:rPr lang="fr-FR" sz="1400" b="1" dirty="0" err="1"/>
                <a:t>Sudoku</a:t>
              </a:r>
              <a:r>
                <a:rPr lang="fr-FR" sz="1400" b="1" dirty="0"/>
                <a:t> (non-duplication entre les lignes,</a:t>
              </a:r>
            </a:p>
            <a:p>
              <a:pPr algn="ctr"/>
              <a:r>
                <a:rPr lang="fr-FR" sz="1400" b="1" dirty="0"/>
                <a:t>colonnes et cases)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8031658" y="1743008"/>
            <a:ext cx="188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chemeClr val="bg1"/>
                </a:solidFill>
              </a:rPr>
              <a:t>solveSudoku</a:t>
            </a:r>
            <a:r>
              <a:rPr lang="fr-FR" sz="1400" b="1" dirty="0" smtClean="0">
                <a:solidFill>
                  <a:schemeClr val="bg1"/>
                </a:solidFill>
              </a:rPr>
              <a:t>()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4827590" y="1096709"/>
            <a:ext cx="1552575" cy="5466138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4835894" y="881539"/>
            <a:ext cx="1554190" cy="3173829"/>
            <a:chOff x="2803334" y="2140133"/>
            <a:chExt cx="1554190" cy="2272967"/>
          </a:xfrm>
        </p:grpSpPr>
        <p:sp>
          <p:nvSpPr>
            <p:cNvPr id="33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3518465" y="214013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03334" y="3028105"/>
              <a:ext cx="15541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/>
                <a:t>Vérifie si ce sera légal</a:t>
              </a:r>
            </a:p>
            <a:p>
              <a:pPr algn="ctr"/>
              <a:r>
                <a:rPr lang="fr-FR" sz="1400" b="1" dirty="0"/>
                <a:t> pour assigner </a:t>
              </a:r>
              <a:r>
                <a:rPr lang="fr-FR" sz="1400" b="1" dirty="0" err="1"/>
                <a:t>num</a:t>
              </a:r>
              <a:r>
                <a:rPr lang="fr-FR" sz="1400" b="1" dirty="0"/>
                <a:t> au</a:t>
              </a:r>
            </a:p>
            <a:p>
              <a:pPr algn="ctr"/>
              <a:r>
                <a:rPr lang="fr-FR" sz="1400" b="1" dirty="0"/>
                <a:t>ligne donnée, col</a:t>
              </a:r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5066104" y="5492937"/>
            <a:ext cx="107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isSafe</a:t>
            </a:r>
            <a:r>
              <a:rPr lang="fr-FR" b="1" dirty="0" smtClean="0">
                <a:solidFill>
                  <a:schemeClr val="bg1"/>
                </a:solidFill>
              </a:rPr>
              <a:t>()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32" grpId="0"/>
      <p:bldP spid="23" grpId="0" animBg="1"/>
      <p:bldP spid="24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271333" y="3236694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484243" y="3561547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1353155" y="4610848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1573340" y="4967927"/>
            <a:ext cx="381000" cy="208876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323621" y="1892555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552221" y="227047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762876" y="2250602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6684143" y="3578527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N.B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65638" y="4967927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105916" y="1313652"/>
            <a:ext cx="4935215" cy="2206722"/>
            <a:chOff x="2067306" y="1206310"/>
            <a:chExt cx="2822194" cy="22067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4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Premièrement on a ajouter une directive de compilation </a:t>
              </a:r>
              <a:r>
                <a:rPr lang="fr-FR" sz="2000" b="1" dirty="0" err="1" smtClean="0">
                  <a:solidFill>
                    <a:schemeClr val="accent1"/>
                  </a:solidFill>
                </a:rPr>
                <a:t>omp</a:t>
              </a:r>
              <a:r>
                <a:rPr lang="fr-FR" sz="2000" b="1" dirty="0" smtClean="0">
                  <a:solidFill>
                    <a:schemeClr val="accent1"/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accent1"/>
                  </a:solidFill>
                </a:rPr>
                <a:t>parallel</a:t>
              </a:r>
              <a:r>
                <a:rPr lang="fr-FR" sz="2000" b="1" dirty="0" smtClean="0">
                  <a:solidFill>
                    <a:schemeClr val="accent1"/>
                  </a:solidFill>
                </a:rPr>
                <a:t> </a:t>
              </a:r>
              <a:r>
                <a:rPr lang="fr-FR" sz="2000" b="1" dirty="0">
                  <a:solidFill>
                    <a:schemeClr val="accent1"/>
                  </a:solidFill>
                </a:rPr>
                <a:t>for avant les boucles.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OpenMP</a:t>
              </a:r>
              <a:r>
                <a:rPr lang="fr-FR" sz="2000" b="1" dirty="0">
                  <a:solidFill>
                    <a:schemeClr val="accent1"/>
                  </a:solidFill>
                </a:rPr>
                <a:t> parallélisera automatiquement la boucle qui suit la directive.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245389" y="2514333"/>
            <a:ext cx="3698596" cy="2206722"/>
            <a:chOff x="8105204" y="1206310"/>
            <a:chExt cx="2903816" cy="22067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14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Pour calculer le temps d'</a:t>
              </a:r>
              <a:r>
                <a:rPr lang="fr-FR" sz="2000" b="1" dirty="0" err="1">
                  <a:solidFill>
                    <a:schemeClr val="accent1"/>
                  </a:solidFill>
                </a:rPr>
                <a:t>execution</a:t>
              </a:r>
              <a:r>
                <a:rPr lang="fr-FR" sz="2000" b="1" dirty="0">
                  <a:solidFill>
                    <a:schemeClr val="accent1"/>
                  </a:solidFill>
                </a:rPr>
                <a:t> des deux codes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sequentiel</a:t>
              </a:r>
              <a:r>
                <a:rPr lang="fr-FR" sz="2000" b="1" dirty="0">
                  <a:solidFill>
                    <a:schemeClr val="accent1"/>
                  </a:solidFill>
                </a:rPr>
                <a:t> et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parallele</a:t>
              </a:r>
              <a:r>
                <a:rPr lang="fr-FR" sz="2000" b="1" dirty="0">
                  <a:solidFill>
                    <a:schemeClr val="accent1"/>
                  </a:solidFill>
                </a:rPr>
                <a:t> on a utilisée la fonction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omp_get_wtime</a:t>
              </a:r>
              <a:r>
                <a:rPr lang="fr-FR" sz="2000" b="1" dirty="0">
                  <a:solidFill>
                    <a:schemeClr val="accent1"/>
                  </a:solidFill>
                </a:rPr>
                <a:t>().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1830013" y="3945240"/>
            <a:ext cx="6465100" cy="1992818"/>
            <a:chOff x="7972912" y="4299247"/>
            <a:chExt cx="3036107" cy="19928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7972912" y="4299247"/>
              <a:ext cx="14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000" b="1" dirty="0" err="1">
                  <a:solidFill>
                    <a:schemeClr val="accent1"/>
                  </a:solidFill>
                </a:rPr>
                <a:t>Aprés</a:t>
              </a:r>
              <a:r>
                <a:rPr lang="fr-FR" sz="2000" b="1" dirty="0">
                  <a:solidFill>
                    <a:schemeClr val="accent1"/>
                  </a:solidFill>
                </a:rPr>
                <a:t> l’appel de la fonction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omp_get_thread_num</a:t>
              </a:r>
              <a:r>
                <a:rPr lang="fr-FR" sz="2000" b="1" dirty="0">
                  <a:solidFill>
                    <a:schemeClr val="accent1"/>
                  </a:solidFill>
                </a:rPr>
                <a:t>(),le nombre de threads exécutant la région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paralléle</a:t>
              </a:r>
              <a:r>
                <a:rPr lang="fr-FR" sz="2000" b="1" dirty="0">
                  <a:solidFill>
                    <a:schemeClr val="accent1"/>
                  </a:solidFill>
                </a:rPr>
                <a:t> est défini sur </a:t>
              </a:r>
              <a:r>
                <a:rPr lang="fr-FR" sz="2000" b="1" dirty="0" err="1">
                  <a:solidFill>
                    <a:schemeClr val="accent1"/>
                  </a:solidFill>
                </a:rPr>
                <a:t>num</a:t>
              </a:r>
              <a:r>
                <a:rPr lang="fr-FR" sz="2000" b="1" dirty="0">
                  <a:solidFill>
                    <a:schemeClr val="accent1"/>
                  </a:solidFill>
                </a:rPr>
                <a:t> (8/4).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912517" y="2176666"/>
            <a:ext cx="52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422131" y="842657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949279" y="4916503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1878140" y="-115322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+mj-lt"/>
              </a:rPr>
              <a:t>Pour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paralléliser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6" grpId="0" animBg="1"/>
      <p:bldP spid="38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1054337" y="255567"/>
            <a:ext cx="1032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accent2"/>
                </a:solidFill>
                <a:latin typeface="+mj-lt"/>
              </a:rPr>
              <a:t>Code parallèle VS Code séquentiel</a:t>
            </a:r>
            <a:endParaRPr lang="en-US" sz="4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927889" y="4051168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Le temps </a:t>
            </a:r>
            <a:r>
              <a:rPr lang="en-US" sz="2000" b="1" dirty="0" err="1" smtClean="0">
                <a:solidFill>
                  <a:schemeClr val="accent2"/>
                </a:solidFill>
              </a:rPr>
              <a:t>d’éxecution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6916133" y="3970769"/>
            <a:ext cx="372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la </a:t>
            </a:r>
            <a:r>
              <a:rPr lang="en-US" sz="2000" b="1" dirty="0" err="1" smtClean="0">
                <a:solidFill>
                  <a:schemeClr val="accent1"/>
                </a:solidFill>
              </a:rPr>
              <a:t>longueur</a:t>
            </a:r>
            <a:r>
              <a:rPr lang="en-US" sz="2000" b="1" dirty="0" smtClean="0">
                <a:solidFill>
                  <a:schemeClr val="accent1"/>
                </a:solidFill>
              </a:rPr>
              <a:t> de </a:t>
            </a:r>
            <a:r>
              <a:rPr lang="en-US" sz="2000" b="1" dirty="0">
                <a:solidFill>
                  <a:schemeClr val="accent1"/>
                </a:solidFill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288217" y="1548035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Le </a:t>
            </a:r>
            <a:r>
              <a:rPr lang="en-US" sz="2000" b="1" dirty="0" smtClean="0">
                <a:solidFill>
                  <a:schemeClr val="accent1"/>
                </a:solidFill>
              </a:rPr>
              <a:t>temps </a:t>
            </a:r>
            <a:r>
              <a:rPr lang="en-US" sz="2000" b="1" dirty="0" err="1" smtClean="0">
                <a:solidFill>
                  <a:schemeClr val="accent1"/>
                </a:solidFill>
              </a:rPr>
              <a:t>d’éxecution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290700" y="1655396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La </a:t>
            </a:r>
            <a:r>
              <a:rPr lang="en-US" sz="2000" b="1" dirty="0" err="1" smtClean="0">
                <a:solidFill>
                  <a:schemeClr val="accent2"/>
                </a:solidFill>
              </a:rPr>
              <a:t>longueur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de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53876" y="2737194"/>
              <a:ext cx="1452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90,297 </a:t>
              </a:r>
              <a:r>
                <a:rPr lang="en-US" b="1" dirty="0">
                  <a:solidFill>
                    <a:schemeClr val="accent1"/>
                  </a:solidFill>
                </a:rPr>
                <a:t>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58333" y="2639211"/>
              <a:ext cx="1452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160 </a:t>
              </a:r>
              <a:r>
                <a:rPr lang="en-US" b="1" dirty="0" err="1">
                  <a:solidFill>
                    <a:schemeClr val="accent1"/>
                  </a:solidFill>
                </a:rPr>
                <a:t>lignes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5608" y="5178480"/>
              <a:ext cx="1452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38.4925 </a:t>
              </a:r>
              <a:r>
                <a:rPr lang="en-US" b="1" dirty="0">
                  <a:solidFill>
                    <a:schemeClr val="accent1"/>
                  </a:solidFill>
                </a:rPr>
                <a:t>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94610" y="5173431"/>
              <a:ext cx="1452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143 </a:t>
              </a:r>
              <a:r>
                <a:rPr lang="en-US" b="1" dirty="0" err="1">
                  <a:solidFill>
                    <a:schemeClr val="accent1"/>
                  </a:solidFill>
                </a:rPr>
                <a:t>lignes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3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10607339" y="6168580"/>
            <a:ext cx="219633" cy="254793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10607897" y="6501850"/>
            <a:ext cx="219075" cy="225026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10902088" y="611131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Séquentiel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930011" y="64296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Parallèle</a:t>
            </a:r>
          </a:p>
        </p:txBody>
      </p:sp>
      <p:cxnSp>
        <p:nvCxnSpPr>
          <p:cNvPr id="36" name="Connecteur droit 35"/>
          <p:cNvCxnSpPr/>
          <p:nvPr/>
        </p:nvCxnSpPr>
        <p:spPr>
          <a:xfrm>
            <a:off x="5924811" y="1655396"/>
            <a:ext cx="0" cy="42775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5" grpId="0"/>
      <p:bldP spid="26" grpId="0"/>
      <p:bldP spid="27" grpId="0"/>
      <p:bldP spid="28" grpId="0"/>
      <p:bldP spid="33" grpId="0" animBg="1"/>
      <p:bldP spid="34" grpId="0" animBg="1"/>
      <p:bldP spid="23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531</Words>
  <Application>Microsoft Office PowerPoint</Application>
  <PresentationFormat>Grand écran</PresentationFormat>
  <Paragraphs>73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quicksand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Perso</cp:lastModifiedBy>
  <cp:revision>91</cp:revision>
  <dcterms:created xsi:type="dcterms:W3CDTF">2021-07-11T18:19:19Z</dcterms:created>
  <dcterms:modified xsi:type="dcterms:W3CDTF">2022-06-02T08:32:02Z</dcterms:modified>
</cp:coreProperties>
</file>