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40"/>
  </p:notesMasterIdLst>
  <p:sldIdLst>
    <p:sldId id="326" r:id="rId2"/>
    <p:sldId id="296" r:id="rId3"/>
    <p:sldId id="257" r:id="rId4"/>
    <p:sldId id="303" r:id="rId5"/>
    <p:sldId id="258" r:id="rId6"/>
    <p:sldId id="272" r:id="rId7"/>
    <p:sldId id="260" r:id="rId8"/>
    <p:sldId id="261" r:id="rId9"/>
    <p:sldId id="262" r:id="rId10"/>
    <p:sldId id="273" r:id="rId11"/>
    <p:sldId id="266" r:id="rId12"/>
    <p:sldId id="270" r:id="rId13"/>
    <p:sldId id="271" r:id="rId14"/>
    <p:sldId id="305" r:id="rId15"/>
    <p:sldId id="304" r:id="rId16"/>
    <p:sldId id="306" r:id="rId17"/>
    <p:sldId id="281" r:id="rId18"/>
    <p:sldId id="282" r:id="rId19"/>
    <p:sldId id="308" r:id="rId20"/>
    <p:sldId id="309" r:id="rId21"/>
    <p:sldId id="292" r:id="rId22"/>
    <p:sldId id="310" r:id="rId23"/>
    <p:sldId id="311" r:id="rId24"/>
    <p:sldId id="312" r:id="rId25"/>
    <p:sldId id="268" r:id="rId26"/>
    <p:sldId id="269" r:id="rId27"/>
    <p:sldId id="267" r:id="rId28"/>
    <p:sldId id="298" r:id="rId29"/>
    <p:sldId id="299" r:id="rId30"/>
    <p:sldId id="315" r:id="rId31"/>
    <p:sldId id="300" r:id="rId32"/>
    <p:sldId id="318" r:id="rId33"/>
    <p:sldId id="319" r:id="rId34"/>
    <p:sldId id="320" r:id="rId35"/>
    <p:sldId id="321" r:id="rId36"/>
    <p:sldId id="294" r:id="rId37"/>
    <p:sldId id="324" r:id="rId38"/>
    <p:sldId id="325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69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14/05/2016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029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01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19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14/05/2016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2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14/05/2016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+mn-lt"/>
                <a:cs typeface="Times New Roman" panose="02020603050405020304" pitchFamily="18" charset="0"/>
              </a:rPr>
              <a:t>MOBILE-EDU:  UMA FERRAMENTA PARA SUPORTE APRENDIZAGEM EM MOBILE LEARNING</a:t>
            </a:r>
            <a:endParaRPr lang="pt-BR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Times New Roman" panose="02020603050405020304" pitchFamily="18" charset="0"/>
              </a:rPr>
              <a:t>Instituto Federal de Educação, Ciência e Tecnologia da Paraíba </a:t>
            </a:r>
          </a:p>
          <a:p>
            <a:pPr algn="ctr"/>
            <a:r>
              <a:rPr lang="pt-BR" i="1" dirty="0">
                <a:cs typeface="Times New Roman" panose="02020603050405020304" pitchFamily="18" charset="0"/>
              </a:rPr>
              <a:t>Campus </a:t>
            </a:r>
            <a:r>
              <a:rPr lang="pt-BR" dirty="0">
                <a:cs typeface="Times New Roman" panose="02020603050405020304" pitchFamily="18" charset="0"/>
              </a:rPr>
              <a:t>Cajazeiras</a:t>
            </a:r>
          </a:p>
          <a:p>
            <a:pPr algn="ctr"/>
            <a:r>
              <a:rPr lang="pt-BR" dirty="0">
                <a:cs typeface="Times New Roman" panose="02020603050405020304" pitchFamily="18" charset="0"/>
              </a:rPr>
              <a:t>Curso Superior de Tecnologia em Análise e Desenvolvimento de Sistemas</a:t>
            </a:r>
          </a:p>
          <a:p>
            <a:endParaRPr lang="pt-BR" i="1" dirty="0"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cs typeface="Times New Roman" panose="02020603050405020304" pitchFamily="18" charset="0"/>
              </a:rPr>
              <a:t>Aluna:</a:t>
            </a:r>
            <a:r>
              <a:rPr lang="pt-BR" dirty="0">
                <a:cs typeface="Times New Roman" panose="02020603050405020304" pitchFamily="18" charset="0"/>
              </a:rPr>
              <a:t> Fátima Ferreira de Sousa</a:t>
            </a:r>
          </a:p>
          <a:p>
            <a:pPr algn="ctr"/>
            <a:r>
              <a:rPr lang="pt-BR" b="1" dirty="0">
                <a:cs typeface="Times New Roman" panose="02020603050405020304" pitchFamily="18" charset="0"/>
              </a:rPr>
              <a:t>Orientador: </a:t>
            </a:r>
            <a:r>
              <a:rPr lang="pt-BR" dirty="0">
                <a:cs typeface="Times New Roman" panose="02020603050405020304" pitchFamily="18" charset="0"/>
              </a:rPr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1807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662" y="490331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</a:t>
            </a:r>
            <a:r>
              <a:rPr lang="pt-BR" sz="4400" dirty="0">
                <a:solidFill>
                  <a:schemeClr val="tx1"/>
                </a:solidFill>
              </a:rPr>
              <a:t>de</a:t>
            </a:r>
            <a:r>
              <a:rPr lang="pt-BR" sz="4000" dirty="0">
                <a:solidFill>
                  <a:schemeClr val="tx1"/>
                </a:solidFill>
              </a:rPr>
              <a:t>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algn="just"/>
            <a:r>
              <a:rPr lang="pt-BR" sz="2800" dirty="0"/>
              <a:t>A metodologia de desenvolvimento utilizada neste trabalho se fundamenta na pesquisa descritiva e exploratória com estudo de caso.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570" y="524802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 (1) – </a:t>
            </a:r>
            <a:r>
              <a:rPr lang="pt-BR" sz="3600" dirty="0">
                <a:solidFill>
                  <a:schemeClr val="tx1"/>
                </a:solidFill>
              </a:rPr>
              <a:t>Processo de Desenvolvimento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 err="1"/>
              <a:t>easYProcess</a:t>
            </a:r>
            <a:r>
              <a:rPr lang="pt-BR" sz="2800" b="1" i="1" dirty="0"/>
              <a:t> – YP</a:t>
            </a:r>
          </a:p>
          <a:p>
            <a:pPr lvl="1" algn="just"/>
            <a:r>
              <a:rPr lang="pt-BR" sz="2200" dirty="0"/>
              <a:t>Metodologia de desenvolvimento de software ágil criada pelo grupo PET UFCG.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Simples e eficiente;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Auxilia 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>
                <a:solidFill>
                  <a:schemeClr val="tx1"/>
                </a:solidFill>
              </a:rPr>
              <a:t>Mobile-Edu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 err="1"/>
              <a:t>Edmodo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err="1"/>
              <a:t>Remind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 err="1"/>
              <a:t>Schoology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Trabalhos Relacionados </a:t>
            </a:r>
            <a:r>
              <a:rPr lang="pt-BR" dirty="0"/>
              <a:t>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8556"/>
              </p:ext>
            </p:extLst>
          </p:nvPr>
        </p:nvGraphicFramePr>
        <p:xfrm>
          <a:off x="628648" y="1828799"/>
          <a:ext cx="7886701" cy="425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34">
                  <a:extLst>
                    <a:ext uri="{9D8B030D-6E8A-4147-A177-3AD203B41FA5}">
                      <a16:colId xmlns:a16="http://schemas.microsoft.com/office/drawing/2014/main" val="1252238393"/>
                    </a:ext>
                  </a:extLst>
                </a:gridCol>
                <a:gridCol w="878235">
                  <a:extLst>
                    <a:ext uri="{9D8B030D-6E8A-4147-A177-3AD203B41FA5}">
                      <a16:colId xmlns:a16="http://schemas.microsoft.com/office/drawing/2014/main" val="3369471951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val="3857717670"/>
                    </a:ext>
                  </a:extLst>
                </a:gridCol>
                <a:gridCol w="1650280">
                  <a:extLst>
                    <a:ext uri="{9D8B030D-6E8A-4147-A177-3AD203B41FA5}">
                      <a16:colId xmlns:a16="http://schemas.microsoft.com/office/drawing/2014/main" val="2056841000"/>
                    </a:ext>
                  </a:extLst>
                </a:gridCol>
                <a:gridCol w="1329101">
                  <a:extLst>
                    <a:ext uri="{9D8B030D-6E8A-4147-A177-3AD203B41FA5}">
                      <a16:colId xmlns:a16="http://schemas.microsoft.com/office/drawing/2014/main" val="3227510560"/>
                    </a:ext>
                  </a:extLst>
                </a:gridCol>
              </a:tblGrid>
              <a:tr h="510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Edmodo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Remind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Schoology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Mobile-Edu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88287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Criação de grupos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63999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Disponibilizar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440392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automática de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6854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19321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Comentar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4787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Registrar faltas dos alunos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29220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Multiplataforma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87619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Suporte a envio de arquivos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72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7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Contextualização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736924"/>
            <a:ext cx="7811206" cy="439380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093" y="248033"/>
            <a:ext cx="7346398" cy="1320800"/>
          </a:xfrm>
        </p:spPr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Especificação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36035"/>
            <a:ext cx="7905751" cy="4784035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 implementação do sistema foi dividida 4 em releases. </a:t>
            </a:r>
          </a:p>
          <a:p>
            <a:pPr marL="0" indent="0" algn="just">
              <a:buNone/>
            </a:pPr>
            <a:endParaRPr lang="pt-BR" sz="20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 O primeiro release contemplara o desenvolvimento do modulo de testes, e incluirá o desenvolvimento do módulo de testes.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segundo release contemplara o desenvolvimento de módulo de transferência de arquivos, e incluirá o desenvolvimento do módulo de transferência de arquivos.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terceiro release contemplara o desenvolvimento de módulo de criação de grupos de discussões e incluirá o desenvolvimento do módulo de criação de grupos.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quarto release contemplara o desenvolvimento do módulo de criação de turmas e incluirá o desenvolvimento do módulo de criação de turmas.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6" y="80830"/>
            <a:ext cx="1401519" cy="24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Arquitetura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4916559" cy="3880773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Visão de Tecnologias</a:t>
            </a:r>
          </a:p>
          <a:p>
            <a:pPr lvl="1" algn="just"/>
            <a:r>
              <a:rPr lang="pt-BR" sz="2200" dirty="0"/>
              <a:t>Apresenta as tecnologias utilizadas na implementação do sistema em um modelo de arquitetura em três camadas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/>
              <a:t>Visão de Componentes</a:t>
            </a:r>
          </a:p>
          <a:p>
            <a:pPr lvl="1" algn="just"/>
            <a:r>
              <a:rPr lang="pt-BR" sz="2200" dirty="0"/>
              <a:t>Apresenta as partes do sistema organizada em módulos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1" y="2921778"/>
            <a:ext cx="2037277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Arquitetura – Visão de Tecnologias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0" y="1897039"/>
            <a:ext cx="7375160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Roteiro da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Introdução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Justificativa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Objetivo Geral e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Mobile-Edu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Considerações Finais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Trabalhos Futuros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Arquitetura – Visão de Componentes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8" y="1897039"/>
            <a:ext cx="6572443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Autofit/>
          </a:bodyPr>
          <a:lstStyle/>
          <a:p>
            <a:pPr algn="ctr"/>
            <a:r>
              <a:rPr lang="pt-BR" sz="3400" dirty="0">
                <a:solidFill>
                  <a:schemeClr val="tx1"/>
                </a:solidFill>
              </a:rPr>
              <a:t>Desenvolvimento – Modelo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2" y="1577118"/>
            <a:ext cx="4858997" cy="4328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887896"/>
          </a:xfrm>
        </p:spPr>
        <p:txBody>
          <a:bodyPr>
            <a:noAutofit/>
          </a:bodyPr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Análise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r>
              <a:rPr lang="pt-BR" sz="2800" dirty="0"/>
              <a:t> Para representação da modelagem do sistema foram escolhidos os seguintes diagramas:</a:t>
            </a:r>
          </a:p>
          <a:p>
            <a:pPr algn="just"/>
            <a:endParaRPr lang="pt-BR" sz="3200" dirty="0"/>
          </a:p>
          <a:p>
            <a:pPr lvl="1" algn="just"/>
            <a:r>
              <a:rPr lang="pt-BR" sz="2800" dirty="0"/>
              <a:t> </a:t>
            </a:r>
            <a:r>
              <a:rPr lang="pt-BR" sz="2400" dirty="0"/>
              <a:t>Diagrama de classes </a:t>
            </a:r>
          </a:p>
          <a:p>
            <a:pPr lvl="1" algn="just"/>
            <a:r>
              <a:rPr lang="pt-BR" sz="2400" dirty="0"/>
              <a:t> Diagrama de Sequência.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3879760"/>
            <a:ext cx="2070717" cy="20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930400"/>
            <a:ext cx="3034749" cy="4110963"/>
          </a:xfrm>
        </p:spPr>
        <p:txBody>
          <a:bodyPr/>
          <a:lstStyle/>
          <a:p>
            <a:pPr algn="just"/>
            <a:r>
              <a:rPr lang="pt-BR" sz="2800" dirty="0"/>
              <a:t>Diagrama de  Classes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54" y="1428751"/>
            <a:ext cx="492760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3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Análise de Projeto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577118"/>
            <a:ext cx="8084025" cy="4464245"/>
          </a:xfrm>
        </p:spPr>
        <p:txBody>
          <a:bodyPr/>
          <a:lstStyle/>
          <a:p>
            <a:pPr algn="just"/>
            <a:r>
              <a:rPr lang="pt-BR" sz="2800" dirty="0"/>
              <a:t>Diagrama de Sequência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74962"/>
            <a:ext cx="8038531" cy="336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7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1594" y="545171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Linguagens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Java</a:t>
            </a:r>
          </a:p>
          <a:p>
            <a:pPr lvl="1"/>
            <a:r>
              <a:rPr lang="pt-BR" sz="2400" b="1" dirty="0"/>
              <a:t>JavaScript</a:t>
            </a:r>
          </a:p>
          <a:p>
            <a:pPr lvl="1"/>
            <a:r>
              <a:rPr lang="pt-BR" sz="2400" b="1" dirty="0"/>
              <a:t>AngularJS</a:t>
            </a:r>
          </a:p>
          <a:p>
            <a:pPr lvl="1"/>
            <a:r>
              <a:rPr lang="pt-BR" sz="2400" b="1" dirty="0"/>
              <a:t>Ionic Framework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Tecnologias</a:t>
            </a:r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/>
              <a:t>JPA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/>
          </a:p>
          <a:p>
            <a:pPr algn="just"/>
            <a:r>
              <a:rPr lang="pt-BR" sz="2800" b="1" i="1" dirty="0"/>
              <a:t>Ferramentas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 err="1"/>
              <a:t>Netbeans</a:t>
            </a:r>
            <a:r>
              <a:rPr lang="pt-BR" sz="2400" b="1" dirty="0"/>
              <a:t> 8.2</a:t>
            </a:r>
          </a:p>
          <a:p>
            <a:pPr lvl="1"/>
            <a:r>
              <a:rPr lang="pt-BR" sz="2400" b="1" dirty="0"/>
              <a:t>SGBD POSTEGRESQL</a:t>
            </a:r>
          </a:p>
          <a:p>
            <a:pPr lvl="1"/>
            <a:r>
              <a:rPr lang="pt-BR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PGAdminIII</a:t>
            </a:r>
            <a:endParaRPr lang="pt-BR" sz="2400" b="1" dirty="0"/>
          </a:p>
          <a:p>
            <a:pPr lvl="1"/>
            <a:r>
              <a:rPr lang="pt-BR" sz="2400" b="1" dirty="0" err="1"/>
              <a:t>BrModelo</a:t>
            </a:r>
            <a:endParaRPr lang="pt-BR" sz="2400" b="1" dirty="0"/>
          </a:p>
          <a:p>
            <a:pPr lvl="1"/>
            <a:r>
              <a:rPr lang="pt-BR" sz="2400" b="1" dirty="0" err="1"/>
              <a:t>Astah</a:t>
            </a:r>
            <a:r>
              <a:rPr lang="pt-BR" sz="2400" b="1" dirty="0"/>
              <a:t> </a:t>
            </a:r>
          </a:p>
          <a:p>
            <a:pPr lvl="1"/>
            <a:r>
              <a:rPr lang="pt-BR" sz="2400" b="1" dirty="0" err="1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733" y="2824766"/>
            <a:ext cx="6347714" cy="60101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 Visual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4662"/>
            <a:ext cx="7787425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800" dirty="0"/>
          </a:p>
          <a:p>
            <a:pPr algn="just"/>
            <a:r>
              <a:rPr lang="pt-BR" sz="2800" dirty="0"/>
              <a:t>Educação baseada na mobilidade </a:t>
            </a:r>
          </a:p>
          <a:p>
            <a:pPr lvl="1" algn="just"/>
            <a:r>
              <a:rPr lang="pt-BR" sz="2400" i="1" dirty="0"/>
              <a:t>Mobile Learning;</a:t>
            </a:r>
          </a:p>
          <a:p>
            <a:pPr lvl="1" algn="just"/>
            <a:endParaRPr lang="pt-BR" sz="2400" i="1" dirty="0"/>
          </a:p>
          <a:p>
            <a:pPr algn="just"/>
            <a:r>
              <a:rPr lang="pt-BR" sz="2800" dirty="0"/>
              <a:t>Aprendizagem sem hora e local pré-estabelecido</a:t>
            </a:r>
            <a:r>
              <a:rPr lang="pt-BR" sz="2400" dirty="0"/>
              <a:t>;</a:t>
            </a:r>
          </a:p>
          <a:p>
            <a:pPr lvl="1" algn="just"/>
            <a:r>
              <a:rPr lang="pt-BR" sz="2400" i="1" dirty="0"/>
              <a:t>Flexibilidade;</a:t>
            </a:r>
          </a:p>
          <a:p>
            <a:pPr lvl="1" algn="just"/>
            <a:r>
              <a:rPr lang="pt-BR" sz="2400" i="1" dirty="0"/>
              <a:t>Liberdade;</a:t>
            </a:r>
            <a:endParaRPr lang="pt-BR" i="1" dirty="0"/>
          </a:p>
          <a:p>
            <a:pPr lvl="1" algn="just"/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7" y="1800764"/>
            <a:ext cx="2458219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37" y="1800764"/>
            <a:ext cx="2450626" cy="3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5" y="1970873"/>
            <a:ext cx="7787425" cy="3678510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1501254"/>
            <a:ext cx="2871315" cy="416256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32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0" y="1501254"/>
            <a:ext cx="277214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" y="1931396"/>
            <a:ext cx="7787423" cy="3656951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1" y="1930400"/>
            <a:ext cx="2673732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34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de Resolução de Testes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3" y="1930400"/>
            <a:ext cx="2586328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35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800" dirty="0"/>
              <a:t>Incentivo ao uso de dispositivos móveis na educação;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Incentivo ao M-Learning;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Construção de aplicações móveis para uso educacional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Projetos Futuros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Criação de um Chat;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Sala de Aula Virtual;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Permitir a realização de Vídeo-aulas;</a:t>
            </a:r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MOBILE-EDU:  UMA FERRAMENTA PARA SUPORTE APRENDIZAGEM EM MOBILE LEARNING</a:t>
            </a:r>
            <a:endParaRPr lang="pt-BR" sz="24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Instituto Federal de Educação, Ciência e Tecnologia da Paraíba </a:t>
            </a:r>
          </a:p>
          <a:p>
            <a:pPr algn="ctr"/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pPr algn="ctr"/>
            <a:r>
              <a:rPr lang="pt-BR" dirty="0"/>
              <a:t>Curso Superior de Tecnologia em Análise e Desenvolvimento de Sistemas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</a:t>
            </a:r>
            <a:r>
              <a:rPr lang="pt-BR" dirty="0"/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3625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Revolução nos métodos de ensino-aprendizagem;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Ausência de estudos voltados para o uso da tecnologias móveis na educação;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Criação de ambientes de aprendizagem coerente com o perfil dos estudantes;</a:t>
            </a:r>
          </a:p>
          <a:p>
            <a:pPr lvl="1" algn="just"/>
            <a:r>
              <a:rPr lang="pt-BR" sz="2400" dirty="0"/>
              <a:t>Necessidade de locomoção;</a:t>
            </a:r>
          </a:p>
          <a:p>
            <a:pPr lvl="1" algn="just"/>
            <a:endParaRPr lang="pt-BR" sz="2200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9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Motivação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90690"/>
            <a:ext cx="8057323" cy="4350674"/>
          </a:xfrm>
        </p:spPr>
        <p:txBody>
          <a:bodyPr>
            <a:normAutofit/>
          </a:bodyPr>
          <a:lstStyle/>
          <a:p>
            <a:pPr algn="just"/>
            <a:r>
              <a:rPr lang="pt-BR" sz="3000" dirty="0"/>
              <a:t>Mecanismos tradicionais de ensino estressantes.</a:t>
            </a:r>
          </a:p>
          <a:p>
            <a:pPr lvl="1" algn="just"/>
            <a:r>
              <a:rPr lang="pt-BR" sz="2600" dirty="0"/>
              <a:t>Educação Mais interativa</a:t>
            </a:r>
          </a:p>
          <a:p>
            <a:pPr lvl="1" algn="just"/>
            <a:endParaRPr lang="pt-BR" sz="2600" dirty="0"/>
          </a:p>
          <a:p>
            <a:pPr algn="just"/>
            <a:r>
              <a:rPr lang="pt-BR" sz="3000" dirty="0"/>
              <a:t>Uso das tecnologias na aprendizagem</a:t>
            </a:r>
          </a:p>
          <a:p>
            <a:pPr lvl="1" algn="just"/>
            <a:r>
              <a:rPr lang="pt-BR" sz="2600" dirty="0"/>
              <a:t>Educação mediada pelo uso do celular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Objetivos</a:t>
            </a:r>
            <a:r>
              <a:rPr lang="pt-BR" dirty="0">
                <a:solidFill>
                  <a:schemeClr val="tx1"/>
                </a:solidFill>
              </a:rPr>
              <a:t>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64406"/>
            <a:ext cx="7905751" cy="4276957"/>
          </a:xfrm>
        </p:spPr>
        <p:txBody>
          <a:bodyPr/>
          <a:lstStyle/>
          <a:p>
            <a:pPr lvl="0" algn="just"/>
            <a:r>
              <a:rPr lang="pt-BR" sz="2800" dirty="0"/>
              <a:t>Objetivo Geral</a:t>
            </a:r>
          </a:p>
          <a:p>
            <a:pPr lvl="0" algn="just"/>
            <a:endParaRPr lang="pt-BR" sz="2800" dirty="0"/>
          </a:p>
          <a:p>
            <a:pPr lvl="1" algn="just"/>
            <a:r>
              <a:rPr lang="pt-BR" sz="2400" dirty="0"/>
              <a:t>Desenvolver um aplicativo que auxilie no processo de ensino-aprendizagem agregado a mobilidade dos dispositivos móveis apoiados pelo </a:t>
            </a:r>
            <a:r>
              <a:rPr lang="pt-BR" sz="2400" i="1" dirty="0"/>
              <a:t>M-Learning</a:t>
            </a:r>
            <a:r>
              <a:rPr lang="pt-BR" sz="2400" dirty="0"/>
              <a:t>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Objetivos</a:t>
            </a:r>
            <a:r>
              <a:rPr lang="pt-BR" dirty="0">
                <a:solidFill>
                  <a:schemeClr val="tx1"/>
                </a:solidFill>
              </a:rPr>
              <a:t>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/>
              <a:t>Objetivo Específicos</a:t>
            </a:r>
          </a:p>
          <a:p>
            <a:pPr marL="0" lvl="0" indent="0" algn="just">
              <a:buNone/>
            </a:pPr>
            <a:endParaRPr lang="pt-BR" sz="2000" dirty="0"/>
          </a:p>
          <a:p>
            <a:pPr lvl="1" algn="just"/>
            <a:r>
              <a:rPr lang="pt-BR" sz="2400" dirty="0"/>
              <a:t>Apoiar o uso de tecnologia digital na educação por meio do objeto desenvolvido;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Maximizar os recursos de aprendizagem dos alunos;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Prover acesso ao conteúdo didático de forma dinâmica, incremental, fazendo uso de dispositivos móveis, de acordo com a conectividade do dispositivo.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Expandir a aprendizagem fora do ambiente escolar.</a:t>
            </a:r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23" y="365126"/>
            <a:ext cx="1721879" cy="17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A fundamentação teórica desse trabalho está centrada nos seguintes conceitos:</a:t>
            </a:r>
          </a:p>
          <a:p>
            <a:pPr lvl="1" algn="just"/>
            <a:endParaRPr lang="pt-BR" sz="2400" b="1" dirty="0"/>
          </a:p>
          <a:p>
            <a:pPr lvl="1" algn="just"/>
            <a:r>
              <a:rPr lang="pt-BR" sz="2400" b="1" dirty="0"/>
              <a:t>Computação móvel</a:t>
            </a:r>
            <a:r>
              <a:rPr lang="pt-BR" sz="2400" dirty="0"/>
              <a:t>; </a:t>
            </a:r>
          </a:p>
          <a:p>
            <a:pPr lvl="1" algn="just"/>
            <a:r>
              <a:rPr lang="pt-BR" sz="2400" b="1" dirty="0"/>
              <a:t>Aplicações móveis</a:t>
            </a:r>
          </a:p>
          <a:p>
            <a:pPr lvl="1" algn="just"/>
            <a:r>
              <a:rPr lang="pt-BR" sz="2400" b="1" dirty="0"/>
              <a:t>Web design responsivo</a:t>
            </a:r>
            <a:endParaRPr lang="pt-BR" sz="2400" dirty="0"/>
          </a:p>
          <a:p>
            <a:pPr lvl="1" algn="just"/>
            <a:r>
              <a:rPr lang="pt-BR" sz="2400" b="1" i="1" dirty="0"/>
              <a:t>Mobile Learning;</a:t>
            </a:r>
          </a:p>
          <a:p>
            <a:pPr lvl="1" algn="just"/>
            <a:r>
              <a:rPr lang="pt-BR" sz="2400" b="1" dirty="0"/>
              <a:t>Objetos de aprendizagem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808</Words>
  <Application>Microsoft Office PowerPoint</Application>
  <PresentationFormat>Apresentação na tela (4:3)</PresentationFormat>
  <Paragraphs>244</Paragraphs>
  <Slides>38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Tema do Office</vt:lpstr>
      <vt:lpstr>MOBILE-EDU:  UMA FERRAMENTA PARA SUPORTE APRENDIZAGEM EM MOBILE LEARNING</vt:lpstr>
      <vt:lpstr>Roteiro da apresentação</vt:lpstr>
      <vt:lpstr>Introdução</vt:lpstr>
      <vt:lpstr>Justificativa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Metodologia de Desenvolvimento (1) – Processo de Desenvolvimento</vt:lpstr>
      <vt:lpstr>Mobile-Edu</vt:lpstr>
      <vt:lpstr>Trabalhos Relacionados</vt:lpstr>
      <vt:lpstr>Trabalhos Relacionados (1)</vt:lpstr>
      <vt:lpstr>Contextualização</vt:lpstr>
      <vt:lpstr>Especificação</vt:lpstr>
      <vt:lpstr>Arquitetura</vt:lpstr>
      <vt:lpstr>Arquitetura – Visão de Tecnologias</vt:lpstr>
      <vt:lpstr>Arquitetura – Visão de Componentes</vt:lpstr>
      <vt:lpstr>Desenvolvimento – Modelo de Casos de Uso</vt:lpstr>
      <vt:lpstr>Análise de Projeto</vt:lpstr>
      <vt:lpstr>Análise de Projeto (1)</vt:lpstr>
      <vt:lpstr>Análise de Projeto (2)</vt:lpstr>
      <vt:lpstr>Ferramentas, Tecnologias e Linguagens</vt:lpstr>
      <vt:lpstr>Ferramentas, Tecnologias e Linguagens</vt:lpstr>
      <vt:lpstr>Apresentação do PowerPoint</vt:lpstr>
      <vt:lpstr>Aspecto Visual </vt:lpstr>
      <vt:lpstr>Tela de Login (Professor)</vt:lpstr>
      <vt:lpstr>Tela de Login (Aluno)</vt:lpstr>
      <vt:lpstr>Tela Inicial (Professor)</vt:lpstr>
      <vt:lpstr>Tela Inicial (Aluno)</vt:lpstr>
      <vt:lpstr>Tela Inicial do Grupo (Professor)</vt:lpstr>
      <vt:lpstr>Tela Inicial do Grupo (Aluno)</vt:lpstr>
      <vt:lpstr>Tela de Resolução de Testes</vt:lpstr>
      <vt:lpstr>Considerações Finais</vt:lpstr>
      <vt:lpstr>Projetos Futuros</vt:lpstr>
      <vt:lpstr>MOBILE-EDU:  UMA FERRAMENTA PARA SUPORTE APRENDIZAGEM EM MOBILE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148</cp:revision>
  <dcterms:created xsi:type="dcterms:W3CDTF">2015-02-22T11:46:47Z</dcterms:created>
  <dcterms:modified xsi:type="dcterms:W3CDTF">2016-05-14T20:25:32Z</dcterms:modified>
</cp:coreProperties>
</file>