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65" r:id="rId10"/>
    <p:sldId id="272" r:id="rId11"/>
    <p:sldId id="264" r:id="rId12"/>
    <p:sldId id="273" r:id="rId13"/>
    <p:sldId id="274" r:id="rId14"/>
    <p:sldId id="275" r:id="rId15"/>
    <p:sldId id="276" r:id="rId16"/>
    <p:sldId id="277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inha de Sousa" initials="FdS" lastIdx="1" clrIdx="0">
    <p:extLst>
      <p:ext uri="{19B8F6BF-5375-455C-9EA6-DF929625EA0E}">
        <p15:presenceInfo xmlns:p15="http://schemas.microsoft.com/office/powerpoint/2012/main" userId="2c940b7df9449e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381" autoAdjust="0"/>
  </p:normalViewPr>
  <p:slideViewPr>
    <p:cSldViewPr snapToGrid="0">
      <p:cViewPr varScale="1">
        <p:scale>
          <a:sx n="63" d="100"/>
          <a:sy n="63" d="100"/>
        </p:scale>
        <p:origin x="16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18T18:31:01.55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C9824-5021-480A-AC52-B585CB226CED}" type="datetimeFigureOut">
              <a:rPr lang="pt-BR" smtClean="0"/>
              <a:t>18/11/2014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7D8CE-6385-4065-A20E-1F6CADC16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7D8CE-6385-4065-A20E-1F6CADC1695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99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YP é um processo de desenvolvimento de software simplificado que contribui para o desenvolvimento de aplicações de menor porte, apoiado em práticas do XP, RUP e </a:t>
            </a:r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Agile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Modeling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.(Aguiar, Y. P) O processo faz uso dos principais artefatos necessários para a documentação e implementação do módulo. 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7D8CE-6385-4065-A20E-1F6CADC1695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64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8E93-BD75-4656-93C9-45ED8DA35D3D}" type="datetime1">
              <a:rPr lang="pt-BR" smtClean="0"/>
              <a:t>18/11/2014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5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6DC2-9C49-406B-86C6-71F82BB3D39B}" type="datetime1">
              <a:rPr lang="pt-BR" smtClean="0"/>
              <a:t>18/11/2014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6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B2A1-D8B0-4E40-BB33-DF371D70E060}" type="datetime1">
              <a:rPr lang="pt-BR" smtClean="0"/>
              <a:t>18/11/2014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7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CA95-59D4-4FF5-BDA9-583C3EC68E72}" type="datetime1">
              <a:rPr lang="pt-BR" smtClean="0"/>
              <a:t>18/11/2014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778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377-6FDD-4FB4-B512-A69ACA7B6325}" type="datetime1">
              <a:rPr lang="pt-BR" smtClean="0"/>
              <a:t>18/11/2014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233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B024-CD2D-4A90-B225-0A7CA80EFD64}" type="datetime1">
              <a:rPr lang="pt-BR" smtClean="0"/>
              <a:t>18/11/2014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131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191E-EA3F-457C-B49B-16DD973BE74A}" type="datetime1">
              <a:rPr lang="pt-BR" smtClean="0"/>
              <a:t>18/11/2014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6609-56D1-4DC2-AF68-3ABE2A0235FA}" type="datetime1">
              <a:rPr lang="pt-BR" smtClean="0"/>
              <a:t>18/11/2014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0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31BE-E738-4A63-886B-508DB5C0CD5C}" type="datetime1">
              <a:rPr lang="pt-BR" smtClean="0"/>
              <a:t>18/11/2014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67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21E5-731D-4E94-9736-72BA28FA886E}" type="datetime1">
              <a:rPr lang="pt-BR" smtClean="0"/>
              <a:t>18/11/2014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22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2959-4246-493F-A833-A2B6007B4C86}" type="datetime1">
              <a:rPr lang="pt-BR" smtClean="0"/>
              <a:t>18/11/2014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96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B3A5-1376-46F2-B566-7CF0004CA281}" type="datetime1">
              <a:rPr lang="pt-BR" smtClean="0"/>
              <a:t>18/11/2014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DB07-078E-4CE8-AEB5-A1E2999BEAE5}" type="datetime1">
              <a:rPr lang="pt-BR" smtClean="0"/>
              <a:t>18/11/2014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27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F73E-4D40-41AA-A532-91F26B61A348}" type="datetime1">
              <a:rPr lang="pt-BR" smtClean="0"/>
              <a:t>18/11/2014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0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608D-DE52-4CFF-8027-0EB687F67762}" type="datetime1">
              <a:rPr lang="pt-BR" smtClean="0"/>
              <a:t>18/11/2014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08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FD4E-9A52-44CF-B8CE-C19CAEE3A4D2}" type="datetime1">
              <a:rPr lang="pt-BR" smtClean="0"/>
              <a:t>18/11/2014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67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AC14-0190-44F9-9336-AE812625FF8D}" type="datetime1">
              <a:rPr lang="pt-BR" smtClean="0"/>
              <a:t>18/11/2014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C41667-DEA2-48B7-9DAA-AF32BCC3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122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706450" y="513287"/>
            <a:ext cx="684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Instituto Federal de Educação, Ciência e Tecnologia da Paraíba -</a:t>
            </a:r>
          </a:p>
          <a:p>
            <a:r>
              <a:rPr lang="pt-BR" i="1" dirty="0" smtClean="0"/>
              <a:t>Campus </a:t>
            </a:r>
            <a:r>
              <a:rPr lang="pt-BR" dirty="0" smtClean="0"/>
              <a:t>Cajazeiras</a:t>
            </a:r>
          </a:p>
          <a:p>
            <a:endParaRPr lang="pt-BR" i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53038" y="3065172"/>
            <a:ext cx="7125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90C226"/>
                </a:solidFill>
              </a:rPr>
              <a:t>EDUCAÇÃO MOBILE – APRENDER SEMPRE, EM QUALQUER LUGAR, </a:t>
            </a:r>
            <a:endParaRPr lang="pt-BR" b="1" dirty="0" smtClean="0">
              <a:solidFill>
                <a:srgbClr val="90C226"/>
              </a:solidFill>
            </a:endParaRPr>
          </a:p>
          <a:p>
            <a:pPr algn="ctr"/>
            <a:r>
              <a:rPr lang="pt-BR" b="1" dirty="0" smtClean="0">
                <a:solidFill>
                  <a:srgbClr val="90C226"/>
                </a:solidFill>
              </a:rPr>
              <a:t>COM </a:t>
            </a:r>
            <a:r>
              <a:rPr lang="pt-BR" b="1" dirty="0">
                <a:solidFill>
                  <a:srgbClr val="90C226"/>
                </a:solidFill>
              </a:rPr>
              <a:t>QUALQUER DISPOSITIVO</a:t>
            </a:r>
            <a:endParaRPr lang="pt-BR" dirty="0">
              <a:solidFill>
                <a:srgbClr val="90C226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815922" y="5293891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Aluna:</a:t>
            </a:r>
            <a:r>
              <a:rPr lang="pt-BR" dirty="0"/>
              <a:t> </a:t>
            </a:r>
            <a:r>
              <a:rPr lang="pt-BR" dirty="0" smtClean="0"/>
              <a:t>Fátima Ferreira de Sousa</a:t>
            </a:r>
            <a:endParaRPr lang="pt-BR" dirty="0"/>
          </a:p>
          <a:p>
            <a:pPr algn="ctr"/>
            <a:r>
              <a:rPr lang="pt-BR" b="1" dirty="0"/>
              <a:t>Orientador</a:t>
            </a:r>
            <a:r>
              <a:rPr lang="pt-BR" b="1" dirty="0" smtClean="0"/>
              <a:t>: </a:t>
            </a:r>
            <a:r>
              <a:rPr lang="pt-BR" b="1" dirty="0" err="1" smtClean="0"/>
              <a:t>Profº</a:t>
            </a:r>
            <a:r>
              <a:rPr lang="pt-BR" b="1" dirty="0" smtClean="0"/>
              <a:t> Esp. Janderson Ferreira Dutra</a:t>
            </a:r>
            <a:endParaRPr lang="pt-BR" dirty="0"/>
          </a:p>
        </p:txBody>
      </p:sp>
      <p:pic>
        <p:nvPicPr>
          <p:cNvPr id="1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1" y="513287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75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2160590"/>
            <a:ext cx="7516970" cy="3880773"/>
          </a:xfrm>
        </p:spPr>
        <p:txBody>
          <a:bodyPr/>
          <a:lstStyle/>
          <a:p>
            <a:r>
              <a:rPr lang="pt-BR" sz="2400" dirty="0" smtClean="0"/>
              <a:t>Computação Ubíqua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i="1" dirty="0" smtClean="0"/>
              <a:t>Qualquer </a:t>
            </a:r>
            <a:r>
              <a:rPr lang="pt-BR" i="1" dirty="0"/>
              <a:t>dispositivo </a:t>
            </a:r>
            <a:r>
              <a:rPr lang="pt-BR" i="1" dirty="0" smtClean="0"/>
              <a:t>computacional, enquanto </a:t>
            </a:r>
            <a:r>
              <a:rPr lang="pt-BR" i="1" dirty="0"/>
              <a:t>em movimento conosco, pode construir, dinamicamente, modelos computacionais </a:t>
            </a:r>
            <a:r>
              <a:rPr lang="pt-BR" i="1" dirty="0" smtClean="0"/>
              <a:t>dos </a:t>
            </a:r>
            <a:r>
              <a:rPr lang="pt-BR" i="1" dirty="0"/>
              <a:t>ambientes nos quais nos movemos e configurar seus serviços dependendo </a:t>
            </a:r>
            <a:r>
              <a:rPr lang="pt-BR" i="1" dirty="0" smtClean="0"/>
              <a:t>da necessidade</a:t>
            </a:r>
            <a:r>
              <a:rPr lang="pt-BR" i="1" dirty="0"/>
              <a:t>.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9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336666" cy="871470"/>
          </a:xfrm>
        </p:spPr>
        <p:txBody>
          <a:bodyPr/>
          <a:lstStyle/>
          <a:p>
            <a:pPr algn="ctr"/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465455" cy="3880773"/>
          </a:xfrm>
        </p:spPr>
        <p:txBody>
          <a:bodyPr/>
          <a:lstStyle/>
          <a:p>
            <a:r>
              <a:rPr lang="pt-BR" sz="2400" dirty="0"/>
              <a:t>Mobile Learning 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i="1" dirty="0" smtClean="0"/>
              <a:t>“</a:t>
            </a:r>
            <a:r>
              <a:rPr lang="pt-BR" i="1" dirty="0"/>
              <a:t>Qualquer tipo de aprendizagem que ocorre enquanto o estudante não está fixo a um local predeterminado, ou ainda aprendizagem que acontece quando o estudante obtém vantagem das oportunidades de aprendizagem oferecidas pelas tecnologias móveis” (Barbosa, 2010).</a:t>
            </a:r>
          </a:p>
          <a:p>
            <a:pPr lvl="1"/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8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336666" cy="871470"/>
          </a:xfrm>
        </p:spPr>
        <p:txBody>
          <a:bodyPr/>
          <a:lstStyle/>
          <a:p>
            <a:pPr algn="ctr"/>
            <a:r>
              <a:rPr lang="pt-BR" dirty="0" smtClean="0"/>
              <a:t>Trabalho Referente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09598" y="1584102"/>
            <a:ext cx="7851821" cy="4457262"/>
          </a:xfrm>
        </p:spPr>
        <p:txBody>
          <a:bodyPr/>
          <a:lstStyle/>
          <a:p>
            <a:r>
              <a:rPr lang="pt-BR" sz="2400" dirty="0" smtClean="0"/>
              <a:t>ARSHA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555203"/>
            <a:ext cx="2392219" cy="388234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329" y="2555203"/>
            <a:ext cx="2386507" cy="388234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348" y="2555203"/>
            <a:ext cx="2370071" cy="3921088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135156" cy="729803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/>
              <a:t>Características do Sistema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700012"/>
            <a:ext cx="7993488" cy="4675030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O Sistema será composto por dois módulos:</a:t>
            </a:r>
          </a:p>
          <a:p>
            <a:pPr lvl="1" algn="just"/>
            <a:r>
              <a:rPr lang="pt-BR" sz="2000" dirty="0" smtClean="0"/>
              <a:t>Módulo do Aluno;</a:t>
            </a:r>
          </a:p>
          <a:p>
            <a:pPr lvl="2" algn="just"/>
            <a:r>
              <a:rPr lang="pt-BR" sz="1800" dirty="0" smtClean="0"/>
              <a:t>Consultar informações, através de textos simples, sobre uma determinada disciplina;</a:t>
            </a:r>
          </a:p>
          <a:p>
            <a:pPr lvl="2" algn="just"/>
            <a:r>
              <a:rPr lang="pt-BR" sz="1800" dirty="0" smtClean="0"/>
              <a:t>Resolver Quis;</a:t>
            </a:r>
          </a:p>
          <a:p>
            <a:pPr lvl="2" algn="just"/>
            <a:r>
              <a:rPr lang="pt-BR" sz="1800" dirty="0" smtClean="0"/>
              <a:t>Resolver Exercícios Guiados;</a:t>
            </a:r>
          </a:p>
          <a:p>
            <a:pPr lvl="2" algn="just"/>
            <a:r>
              <a:rPr lang="pt-BR" sz="1800" dirty="0" smtClean="0"/>
              <a:t>Fazer download e upload de arquivos;</a:t>
            </a:r>
          </a:p>
          <a:p>
            <a:pPr lvl="2" algn="just"/>
            <a:r>
              <a:rPr lang="pt-BR" sz="1800" dirty="0" smtClean="0"/>
              <a:t>Interagir com outros usuários através de fóruns de discursões;</a:t>
            </a:r>
            <a:endParaRPr lang="pt-BR" sz="20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96" y="5120426"/>
            <a:ext cx="1441359" cy="1441359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8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135156" cy="729803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/>
              <a:t>Características do Sistema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700012"/>
            <a:ext cx="7993488" cy="4675030"/>
          </a:xfrm>
        </p:spPr>
        <p:txBody>
          <a:bodyPr>
            <a:normAutofit/>
          </a:bodyPr>
          <a:lstStyle/>
          <a:p>
            <a:pPr lvl="1" algn="just"/>
            <a:endParaRPr lang="pt-BR" sz="2000" dirty="0" smtClean="0"/>
          </a:p>
          <a:p>
            <a:pPr lvl="1" algn="just"/>
            <a:r>
              <a:rPr lang="pt-BR" sz="2000" dirty="0" smtClean="0"/>
              <a:t>Módulo </a:t>
            </a:r>
            <a:r>
              <a:rPr lang="pt-BR" sz="2000" dirty="0"/>
              <a:t>do Professor</a:t>
            </a:r>
          </a:p>
          <a:p>
            <a:pPr lvl="2" algn="just"/>
            <a:r>
              <a:rPr lang="pt-BR" sz="1800" dirty="0"/>
              <a:t>Disponibilizar material de </a:t>
            </a:r>
            <a:r>
              <a:rPr lang="pt-BR" sz="1800" dirty="0" smtClean="0"/>
              <a:t>apoio;</a:t>
            </a:r>
            <a:endParaRPr lang="pt-BR" sz="1800" dirty="0"/>
          </a:p>
          <a:p>
            <a:pPr lvl="2" algn="just"/>
            <a:r>
              <a:rPr lang="pt-BR" sz="1800" dirty="0"/>
              <a:t>Criar Questionários;</a:t>
            </a:r>
          </a:p>
          <a:p>
            <a:pPr lvl="2" algn="just"/>
            <a:r>
              <a:rPr lang="pt-BR" sz="1800" dirty="0" smtClean="0"/>
              <a:t>Interagir com alunos através </a:t>
            </a:r>
            <a:r>
              <a:rPr lang="pt-BR" sz="1800" smtClean="0"/>
              <a:t>de fóruns;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59" y="4413414"/>
            <a:ext cx="1961628" cy="1961628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135156" cy="729803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/>
              <a:t>Características do Sistema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700012"/>
            <a:ext cx="7993488" cy="4341352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Autenticação será feita através de login e senha;</a:t>
            </a:r>
          </a:p>
          <a:p>
            <a:pPr algn="just"/>
            <a:r>
              <a:rPr lang="pt-BR" sz="2000" dirty="0" smtClean="0"/>
              <a:t>O Sistema dará suporte a quatro tipos de arquivos:</a:t>
            </a:r>
          </a:p>
          <a:p>
            <a:pPr lvl="1" algn="just"/>
            <a:r>
              <a:rPr lang="pt-BR" dirty="0" smtClean="0"/>
              <a:t>Imagens, áudios, vídeos e texto;</a:t>
            </a:r>
          </a:p>
          <a:p>
            <a:pPr algn="just"/>
            <a:r>
              <a:rPr lang="pt-BR" sz="2000" dirty="0" smtClean="0"/>
              <a:t>Será disponibilizado um ambiente web para o professor;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8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838942" cy="832834"/>
          </a:xfrm>
        </p:spPr>
        <p:txBody>
          <a:bodyPr/>
          <a:lstStyle/>
          <a:p>
            <a:pPr algn="ctr"/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442434"/>
            <a:ext cx="8199550" cy="5126006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pt-BR" b="1" dirty="0"/>
              <a:t>Estudo sobre o domínio da aplicação (A1)</a:t>
            </a:r>
            <a:r>
              <a:rPr lang="pt-BR" dirty="0"/>
              <a:t> </a:t>
            </a:r>
            <a:r>
              <a:rPr lang="pt-BR" dirty="0" smtClean="0"/>
              <a:t>– Estudos sobre os principais conceitos e tecnologias relacionadas o domínio problema;</a:t>
            </a:r>
          </a:p>
          <a:p>
            <a:pPr lvl="0" algn="just"/>
            <a:endParaRPr lang="pt-BR" dirty="0" smtClean="0"/>
          </a:p>
          <a:p>
            <a:pPr lvl="0" algn="just"/>
            <a:r>
              <a:rPr lang="pt-BR" b="1" dirty="0" smtClean="0"/>
              <a:t>Especificação (A2)</a:t>
            </a:r>
            <a:r>
              <a:rPr lang="pt-BR" dirty="0" smtClean="0"/>
              <a:t> – Especificados os requisitos funcionais e </a:t>
            </a:r>
            <a:r>
              <a:rPr lang="pt-BR" dirty="0" smtClean="0"/>
              <a:t>não-funcionais </a:t>
            </a:r>
            <a:r>
              <a:rPr lang="pt-BR" dirty="0" smtClean="0"/>
              <a:t>do projeto, bem como as tecnologias que serão utilizadas;</a:t>
            </a:r>
          </a:p>
          <a:p>
            <a:pPr lvl="0" algn="just"/>
            <a:endParaRPr lang="pt-BR" dirty="0" smtClean="0"/>
          </a:p>
          <a:p>
            <a:pPr lvl="0" algn="just"/>
            <a:r>
              <a:rPr lang="pt-BR" b="1" dirty="0" smtClean="0"/>
              <a:t>Implementação </a:t>
            </a:r>
            <a:r>
              <a:rPr lang="pt-BR" b="1" dirty="0"/>
              <a:t>(A3)</a:t>
            </a:r>
            <a:r>
              <a:rPr lang="pt-BR" dirty="0"/>
              <a:t> – Construção da aplicação com base nos requisitos funcionais e não-funcionais, especificados na A2;</a:t>
            </a:r>
          </a:p>
          <a:p>
            <a:pPr lvl="0" algn="just"/>
            <a:endParaRPr lang="pt-BR" b="1" dirty="0" smtClean="0"/>
          </a:p>
          <a:p>
            <a:pPr lvl="0" algn="just"/>
            <a:r>
              <a:rPr lang="pt-BR" b="1" dirty="0" smtClean="0"/>
              <a:t>Validação </a:t>
            </a:r>
            <a:r>
              <a:rPr lang="pt-BR" b="1" dirty="0"/>
              <a:t>(A4)</a:t>
            </a:r>
            <a:r>
              <a:rPr lang="pt-BR" dirty="0"/>
              <a:t> – Nesta etapa serão feitos testes para verificar se a ferramenta atende aos requisitos especificados;</a:t>
            </a:r>
          </a:p>
          <a:p>
            <a:pPr lvl="0" algn="just"/>
            <a:endParaRPr lang="pt-BR" b="1" dirty="0" smtClean="0"/>
          </a:p>
          <a:p>
            <a:pPr lvl="0" algn="just"/>
            <a:r>
              <a:rPr lang="pt-BR" b="1" dirty="0" smtClean="0"/>
              <a:t>Elaboração </a:t>
            </a:r>
            <a:r>
              <a:rPr lang="pt-BR" b="1" dirty="0"/>
              <a:t>da monografia (A5)</a:t>
            </a:r>
            <a:r>
              <a:rPr lang="pt-BR" dirty="0"/>
              <a:t> – Escrita da monografia de conclusão de </a:t>
            </a:r>
            <a:r>
              <a:rPr lang="pt-BR" dirty="0" smtClean="0"/>
              <a:t>curso;</a:t>
            </a:r>
          </a:p>
          <a:p>
            <a:pPr marL="0" lvl="0" indent="0" algn="just">
              <a:buNone/>
            </a:pPr>
            <a:endParaRPr lang="pt-BR" dirty="0" smtClean="0"/>
          </a:p>
          <a:p>
            <a:pPr marL="0" lvl="0" indent="0" algn="just">
              <a:buNone/>
            </a:pPr>
            <a:r>
              <a:rPr lang="pt-BR" dirty="0" smtClean="0"/>
              <a:t>O </a:t>
            </a:r>
            <a:r>
              <a:rPr lang="pt-BR" dirty="0"/>
              <a:t>desenvolvimento dos módulos será baseado em processos metodológicos de desenvolvimento YP(</a:t>
            </a:r>
            <a:r>
              <a:rPr lang="pt-BR" dirty="0" err="1"/>
              <a:t>easYProcess</a:t>
            </a:r>
            <a:r>
              <a:rPr lang="pt-BR" dirty="0"/>
              <a:t>).</a:t>
            </a:r>
          </a:p>
          <a:p>
            <a:pPr lvl="0" algn="just"/>
            <a:endParaRPr lang="pt-BR" dirty="0" smtClean="0"/>
          </a:p>
          <a:p>
            <a:pPr lvl="0"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4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6214" y="1803042"/>
            <a:ext cx="8087931" cy="4855335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99916"/>
              </p:ext>
            </p:extLst>
          </p:nvPr>
        </p:nvGraphicFramePr>
        <p:xfrm>
          <a:off x="296214" y="1803044"/>
          <a:ext cx="8466784" cy="4715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0480"/>
                <a:gridCol w="610184"/>
                <a:gridCol w="624575"/>
                <a:gridCol w="679262"/>
                <a:gridCol w="610184"/>
                <a:gridCol w="680221"/>
                <a:gridCol w="680221"/>
                <a:gridCol w="614021"/>
                <a:gridCol w="610184"/>
                <a:gridCol w="613063"/>
                <a:gridCol w="610184"/>
                <a:gridCol w="614021"/>
                <a:gridCol w="610184"/>
              </a:tblGrid>
              <a:tr h="197273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ATIVIDADE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SETEMBRO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OUTUBRO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NOVEMBRO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DEZEMBRO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JANEIRO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FEVEREIRO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MARÇO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ABRIL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MAIO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JUNHO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JULHO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AGOSTO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</a:tr>
              <a:tr h="5069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X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X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X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69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X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X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69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X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X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69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X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69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A5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X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X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X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X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X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3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401060" cy="910107"/>
          </a:xfrm>
        </p:spPr>
        <p:txBody>
          <a:bodyPr/>
          <a:lstStyle/>
          <a:p>
            <a:pPr algn="ctr"/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841680"/>
            <a:ext cx="7890457" cy="419968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Viviane de F. </a:t>
            </a:r>
            <a:r>
              <a:rPr lang="pt-BR" dirty="0" err="1"/>
              <a:t>Bartholo</a:t>
            </a:r>
            <a:r>
              <a:rPr lang="pt-BR" dirty="0"/>
              <a:t>; Marília A. Amaral; Maria I. </a:t>
            </a:r>
            <a:r>
              <a:rPr lang="pt-BR" dirty="0" err="1"/>
              <a:t>Cagnin</a:t>
            </a:r>
            <a:r>
              <a:rPr lang="pt-BR" dirty="0"/>
              <a:t> (2009). </a:t>
            </a:r>
            <a:r>
              <a:rPr lang="pt-BR" b="1" dirty="0"/>
              <a:t>M-AVA: Modelo de Adaptabilidade para Ambientes Virtuais Móveis de Aprendizagem.</a:t>
            </a:r>
            <a:r>
              <a:rPr lang="pt-BR" dirty="0"/>
              <a:t> XX Simpósio Brasileiro de Informática na Educação.</a:t>
            </a:r>
          </a:p>
          <a:p>
            <a:pPr algn="just"/>
            <a:r>
              <a:rPr lang="pt-BR" dirty="0"/>
              <a:t>Behar, P. A.; Batista, S. C. F. </a:t>
            </a:r>
            <a:r>
              <a:rPr lang="pt-BR" b="1" dirty="0"/>
              <a:t>Dispositivos Móveis na Educação. In: Pátio Ensino Fundamental</a:t>
            </a:r>
            <a:r>
              <a:rPr lang="pt-BR" dirty="0"/>
              <a:t>, n. 56, p. 26-29. Nov. 2010 - Jan. 2011. p. 26-29.</a:t>
            </a:r>
          </a:p>
          <a:p>
            <a:pPr algn="just"/>
            <a:r>
              <a:rPr lang="pt-BR" dirty="0"/>
              <a:t>PRETTO, Nelson de Luca, SERPA </a:t>
            </a:r>
            <a:r>
              <a:rPr lang="pt-BR" dirty="0" err="1"/>
              <a:t>Luis</a:t>
            </a:r>
            <a:r>
              <a:rPr lang="pt-BR" dirty="0"/>
              <a:t> </a:t>
            </a:r>
            <a:r>
              <a:rPr lang="pt-BR" dirty="0" err="1"/>
              <a:t>Felippe</a:t>
            </a:r>
            <a:r>
              <a:rPr lang="pt-BR" dirty="0"/>
              <a:t>, </a:t>
            </a:r>
            <a:r>
              <a:rPr lang="pt-BR" b="1" dirty="0"/>
              <a:t>A Educação e a Sociedade da Informação, II Conferência Internacional de Tecnologias de Informação e Comunicação na Educação</a:t>
            </a:r>
            <a:r>
              <a:rPr lang="pt-BR" dirty="0"/>
              <a:t>, Universidade Federal da Bahia, Salvador: 2001.</a:t>
            </a:r>
          </a:p>
          <a:p>
            <a:pPr algn="just"/>
            <a:r>
              <a:rPr lang="pt-BR" dirty="0"/>
              <a:t>Barbosa, D. N. F. (2007), </a:t>
            </a:r>
            <a:r>
              <a:rPr lang="pt-BR" b="1" dirty="0"/>
              <a:t>Um modelo de educação ubíqua orientado à consciência do contexto do aprendiz</a:t>
            </a:r>
            <a:r>
              <a:rPr lang="pt-BR" dirty="0"/>
              <a:t>. Tese Doutorado. Universidade Federal do Rio Grande do Sul. Porto Alegre.</a:t>
            </a:r>
          </a:p>
          <a:p>
            <a:pPr algn="just"/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8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401060" cy="910107"/>
          </a:xfrm>
        </p:spPr>
        <p:txBody>
          <a:bodyPr/>
          <a:lstStyle/>
          <a:p>
            <a:pPr algn="ctr"/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648496"/>
            <a:ext cx="7890457" cy="477806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err="1"/>
              <a:t>GraziolA</a:t>
            </a:r>
            <a:r>
              <a:rPr lang="pt-BR" dirty="0"/>
              <a:t> JR, P. G. (2008), </a:t>
            </a:r>
            <a:r>
              <a:rPr lang="pt-BR" b="1" dirty="0"/>
              <a:t>Aprendizagem com Mobilidade (M-</a:t>
            </a:r>
            <a:r>
              <a:rPr lang="pt-BR" b="1" dirty="0" err="1"/>
              <a:t>learning</a:t>
            </a:r>
            <a:r>
              <a:rPr lang="pt-BR" b="1" dirty="0"/>
              <a:t>): Novas Possibilidades para as Práticas Pedagógicas e a Formação Docente?</a:t>
            </a:r>
            <a:r>
              <a:rPr lang="pt-BR" dirty="0"/>
              <a:t> Mestrado em Práticas Pedagógicas e a Formação Docente </a:t>
            </a:r>
            <a:r>
              <a:rPr lang="pt-BR" dirty="0" err="1"/>
              <a:t>Unisinos</a:t>
            </a:r>
            <a:r>
              <a:rPr lang="pt-BR" dirty="0"/>
              <a:t> / Bolsa CNPq Profa. Dra. Eliane </a:t>
            </a:r>
            <a:r>
              <a:rPr lang="pt-BR" dirty="0" err="1"/>
              <a:t>Schlemmer</a:t>
            </a:r>
            <a:r>
              <a:rPr lang="pt-BR" dirty="0"/>
              <a:t> – </a:t>
            </a:r>
            <a:r>
              <a:rPr lang="pt-BR" dirty="0" err="1"/>
              <a:t>Unisinos</a:t>
            </a:r>
            <a:r>
              <a:rPr lang="pt-BR" dirty="0"/>
              <a:t>.</a:t>
            </a:r>
          </a:p>
          <a:p>
            <a:pPr algn="just"/>
            <a:r>
              <a:rPr lang="pt-BR" dirty="0" err="1"/>
              <a:t>Schlemmer</a:t>
            </a:r>
            <a:r>
              <a:rPr lang="pt-BR" dirty="0"/>
              <a:t>, E.; </a:t>
            </a:r>
            <a:r>
              <a:rPr lang="pt-BR" dirty="0" err="1"/>
              <a:t>Zanela</a:t>
            </a:r>
            <a:r>
              <a:rPr lang="pt-BR" dirty="0"/>
              <a:t>, S. A.; Barbosa, J.; Reinhard, N. (2007), </a:t>
            </a:r>
            <a:r>
              <a:rPr lang="pt-BR" b="1" dirty="0"/>
              <a:t>M-Learning ou Aprendizagem com Mobilidade: Casos no contexto Brasileiro</a:t>
            </a:r>
            <a:r>
              <a:rPr lang="pt-BR" dirty="0"/>
              <a:t>. 13º Congresso Internacional de Educação à Distância. Curitiba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dirty="0" err="1"/>
              <a:t>Castilo</a:t>
            </a:r>
            <a:r>
              <a:rPr lang="pt-BR" dirty="0"/>
              <a:t>, S., Ayala, G.: ARMOLEO (2008) </a:t>
            </a:r>
            <a:r>
              <a:rPr lang="pt-BR" b="1" dirty="0"/>
              <a:t>“</a:t>
            </a:r>
            <a:r>
              <a:rPr lang="pt-BR" b="1" dirty="0" err="1"/>
              <a:t>An</a:t>
            </a:r>
            <a:r>
              <a:rPr lang="pt-BR" b="1" dirty="0"/>
              <a:t> </a:t>
            </a:r>
            <a:r>
              <a:rPr lang="pt-BR" b="1" dirty="0" err="1"/>
              <a:t>Architecture</a:t>
            </a:r>
            <a:r>
              <a:rPr lang="pt-BR" b="1" dirty="0"/>
              <a:t> for Mobile Learning </a:t>
            </a:r>
            <a:r>
              <a:rPr lang="pt-BR" b="1" dirty="0" err="1"/>
              <a:t>Object</a:t>
            </a:r>
            <a:r>
              <a:rPr lang="pt-BR" b="1" dirty="0"/>
              <a:t>”, In: 18th </a:t>
            </a:r>
            <a:r>
              <a:rPr lang="pt-BR" b="1" dirty="0" err="1"/>
              <a:t>International</a:t>
            </a:r>
            <a:r>
              <a:rPr lang="pt-BR" b="1" dirty="0"/>
              <a:t> </a:t>
            </a:r>
            <a:r>
              <a:rPr lang="pt-BR" b="1" dirty="0" err="1"/>
              <a:t>Conference</a:t>
            </a:r>
            <a:r>
              <a:rPr lang="pt-BR" b="1" dirty="0"/>
              <a:t>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b="1" dirty="0" err="1"/>
              <a:t>Electronics</a:t>
            </a:r>
            <a:r>
              <a:rPr lang="pt-BR" b="1" dirty="0"/>
              <a:t>, Communications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Computers</a:t>
            </a:r>
            <a:r>
              <a:rPr lang="pt-BR" b="1" dirty="0"/>
              <a:t> </a:t>
            </a:r>
            <a:r>
              <a:rPr lang="pt-BR" dirty="0"/>
              <a:t>(CONIELECOMP), p. 53-58, IEEE Computer </a:t>
            </a:r>
            <a:r>
              <a:rPr lang="pt-BR" dirty="0" err="1"/>
              <a:t>Society</a:t>
            </a:r>
            <a:r>
              <a:rPr lang="pt-BR" dirty="0"/>
              <a:t>, Los </a:t>
            </a:r>
            <a:r>
              <a:rPr lang="pt-BR" dirty="0" err="1"/>
              <a:t>Alamitos</a:t>
            </a:r>
            <a:r>
              <a:rPr lang="pt-BR" dirty="0"/>
              <a:t>.</a:t>
            </a:r>
          </a:p>
          <a:p>
            <a:pPr algn="just"/>
            <a:r>
              <a:rPr lang="pt-BR" dirty="0" smtClean="0"/>
              <a:t>OLIVEIRA</a:t>
            </a:r>
            <a:r>
              <a:rPr lang="pt-BR" dirty="0"/>
              <a:t>, L. R. </a:t>
            </a:r>
            <a:r>
              <a:rPr lang="pt-BR" b="1" dirty="0"/>
              <a:t>Desenvolvimento de objetos de aprendizagem para dispositivos móveis: iniciação ao m-</a:t>
            </a:r>
            <a:r>
              <a:rPr lang="pt-BR" b="1" dirty="0" err="1"/>
              <a:t>learning</a:t>
            </a:r>
            <a:r>
              <a:rPr lang="pt-BR" b="1" dirty="0"/>
              <a:t>.</a:t>
            </a:r>
            <a:r>
              <a:rPr lang="pt-BR" dirty="0"/>
              <a:t> 2008. 63 f. Monografia (Trabalho de Conclusão do Curso de Ciência da Computação) – Centro de Tecnologia, Universidade Federal de Santa Maria, Santa Maria, 2008. PILETTI, C. Didática Geral. 21.ed. São Paulo: Ática, 1997. 258 p</a:t>
            </a:r>
          </a:p>
          <a:p>
            <a:pPr algn="just"/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1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864700" cy="794197"/>
          </a:xfrm>
        </p:spPr>
        <p:txBody>
          <a:bodyPr/>
          <a:lstStyle/>
          <a:p>
            <a:pPr algn="ctr"/>
            <a:r>
              <a:rPr lang="pt-BR" dirty="0" smtClean="0"/>
              <a:t>Roteiro de 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5661" y="1828248"/>
            <a:ext cx="7864700" cy="447014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 Introdução</a:t>
            </a:r>
            <a:endParaRPr lang="pt-BR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Motivação</a:t>
            </a:r>
            <a:endParaRPr lang="pt-BR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Objetivo </a:t>
            </a:r>
            <a:r>
              <a:rPr lang="pt-BR" sz="2400" dirty="0" smtClean="0"/>
              <a:t>Geral </a:t>
            </a:r>
            <a:r>
              <a:rPr lang="pt-BR" sz="2400" dirty="0"/>
              <a:t>e </a:t>
            </a:r>
            <a:r>
              <a:rPr lang="pt-BR" sz="2400" dirty="0" smtClean="0"/>
              <a:t>Específicos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Fundamentação Teórica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Metodologia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sz="2400" dirty="0"/>
              <a:t>Atividades</a:t>
            </a:r>
            <a:endParaRPr lang="pt-BR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Cronograma</a:t>
            </a:r>
            <a:endParaRPr lang="pt-BR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Referências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11" y="4063318"/>
            <a:ext cx="2280294" cy="1978046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7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706450" y="513287"/>
            <a:ext cx="684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Instituto Federal de Educação, Ciência e Tecnologia da Paraíba -</a:t>
            </a:r>
          </a:p>
          <a:p>
            <a:r>
              <a:rPr lang="pt-BR" i="1" dirty="0" smtClean="0"/>
              <a:t>Campus </a:t>
            </a:r>
            <a:r>
              <a:rPr lang="pt-BR" dirty="0" smtClean="0"/>
              <a:t>Cajazeiras</a:t>
            </a:r>
          </a:p>
          <a:p>
            <a:endParaRPr lang="pt-BR" i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53038" y="3065172"/>
            <a:ext cx="7125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EDUCAÇÃO MOBILE – APRENDER SEMPRE, EM QUALQUER LUGAR, </a:t>
            </a:r>
            <a:endParaRPr lang="pt-BR" b="1" dirty="0" smtClean="0"/>
          </a:p>
          <a:p>
            <a:pPr algn="ctr"/>
            <a:r>
              <a:rPr lang="pt-BR" b="1" dirty="0" smtClean="0"/>
              <a:t>COM </a:t>
            </a:r>
            <a:r>
              <a:rPr lang="pt-BR" b="1" dirty="0"/>
              <a:t>QUALQUER DISPOSITIVO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418535" y="5617057"/>
            <a:ext cx="6194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Aluna:</a:t>
            </a:r>
            <a:r>
              <a:rPr lang="pt-BR" dirty="0"/>
              <a:t> </a:t>
            </a:r>
            <a:r>
              <a:rPr lang="pt-BR" dirty="0" smtClean="0"/>
              <a:t>Fátima Ferreira de Sousa</a:t>
            </a:r>
            <a:endParaRPr lang="pt-BR" dirty="0"/>
          </a:p>
          <a:p>
            <a:pPr algn="ctr"/>
            <a:r>
              <a:rPr lang="pt-BR" b="1" dirty="0"/>
              <a:t>Orientador</a:t>
            </a:r>
            <a:r>
              <a:rPr lang="pt-BR" b="1" dirty="0" smtClean="0"/>
              <a:t>: </a:t>
            </a:r>
            <a:r>
              <a:rPr lang="pt-BR" b="1" dirty="0" err="1" smtClean="0"/>
              <a:t>Profº</a:t>
            </a:r>
            <a:r>
              <a:rPr lang="pt-BR" b="1" dirty="0" smtClean="0"/>
              <a:t>. Esp. </a:t>
            </a:r>
            <a:r>
              <a:rPr lang="pt-BR" dirty="0" smtClean="0"/>
              <a:t>Janderson Ferreira Dutra</a:t>
            </a:r>
            <a:endParaRPr lang="pt-BR" dirty="0"/>
          </a:p>
        </p:txBody>
      </p:sp>
      <p:pic>
        <p:nvPicPr>
          <p:cNvPr id="1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1" y="513287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5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06367" cy="794197"/>
          </a:xfrm>
        </p:spPr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803042"/>
            <a:ext cx="7903336" cy="4238321"/>
          </a:xfrm>
        </p:spPr>
        <p:txBody>
          <a:bodyPr/>
          <a:lstStyle/>
          <a:p>
            <a:pPr algn="just"/>
            <a:r>
              <a:rPr lang="pt-BR" sz="2000" dirty="0"/>
              <a:t>“As tecnologias de computação móvel encontram-se atualmente em franca evolução e parecem destinadas a transformar-se no novo paradigma dominante da computação” (Myers et al., 2003). 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 educação, assim como as outras áreas de conhecimento, faz uso dessas novas tecnologias para melhorar suas práticas e abordagens. 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i="1" dirty="0" smtClean="0"/>
              <a:t>Mobile Learning;</a:t>
            </a:r>
            <a:endParaRPr lang="pt-BR" sz="2000" dirty="0" smtClean="0"/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0" y="4514745"/>
            <a:ext cx="2283431" cy="2236155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7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903336" cy="871470"/>
          </a:xfrm>
        </p:spPr>
        <p:txBody>
          <a:bodyPr/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661376"/>
            <a:ext cx="7813184" cy="437998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informática revolucionou a forma de processar e transmitir conhecimento. Todos os dias um demasiado volume de informações está sendo colocado a nossa </a:t>
            </a:r>
            <a:r>
              <a:rPr lang="pt-BR" dirty="0" smtClean="0"/>
              <a:t>frente;</a:t>
            </a:r>
          </a:p>
          <a:p>
            <a:pPr algn="just"/>
            <a:r>
              <a:rPr lang="pt-BR" dirty="0" smtClean="0"/>
              <a:t>Como transformar </a:t>
            </a:r>
            <a:r>
              <a:rPr lang="pt-BR" dirty="0"/>
              <a:t>esse grande volume de informação em </a:t>
            </a:r>
            <a:r>
              <a:rPr lang="pt-BR" dirty="0" smtClean="0"/>
              <a:t>conhecimento? </a:t>
            </a:r>
          </a:p>
          <a:p>
            <a:pPr algn="just"/>
            <a:r>
              <a:rPr lang="pt-BR" dirty="0" smtClean="0"/>
              <a:t>Mecanismos </a:t>
            </a:r>
            <a:r>
              <a:rPr lang="pt-BR" dirty="0"/>
              <a:t>tradicionais de ensino se tornam estressantes tantos para </a:t>
            </a:r>
            <a:r>
              <a:rPr lang="pt-BR" dirty="0" smtClean="0"/>
              <a:t>alunos</a:t>
            </a:r>
            <a:r>
              <a:rPr lang="pt-BR" dirty="0"/>
              <a:t>, quanto para os professores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S</a:t>
            </a:r>
            <a:r>
              <a:rPr lang="pt-BR" dirty="0" smtClean="0"/>
              <a:t>urge </a:t>
            </a:r>
            <a:r>
              <a:rPr lang="pt-BR" dirty="0"/>
              <a:t>o desafio de apresentar melhorias que possam ajudar na construção do </a:t>
            </a:r>
            <a:r>
              <a:rPr lang="pt-BR" dirty="0" smtClean="0"/>
              <a:t>conhecimento de forma contextualizada e dinâmica;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8" y="4725010"/>
            <a:ext cx="2310350" cy="2042837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9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375302" cy="1320800"/>
          </a:xfrm>
        </p:spPr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468192"/>
            <a:ext cx="7890457" cy="4573171"/>
          </a:xfrm>
        </p:spPr>
        <p:txBody>
          <a:bodyPr/>
          <a:lstStyle/>
          <a:p>
            <a:endParaRPr lang="pt-BR" dirty="0" smtClean="0"/>
          </a:p>
          <a:p>
            <a:r>
              <a:rPr lang="pt-BR" sz="2400" dirty="0" smtClean="0">
                <a:solidFill>
                  <a:srgbClr val="90C226"/>
                </a:solidFill>
              </a:rPr>
              <a:t>Objetivo Geral</a:t>
            </a:r>
          </a:p>
          <a:p>
            <a:endParaRPr lang="pt-BR" dirty="0"/>
          </a:p>
          <a:p>
            <a:pPr marL="0" indent="0" algn="just">
              <a:buNone/>
            </a:pPr>
            <a:r>
              <a:rPr lang="pt-BR" sz="2000" dirty="0" smtClean="0"/>
              <a:t>Desenvolver </a:t>
            </a:r>
            <a:r>
              <a:rPr lang="pt-BR" sz="2000" dirty="0"/>
              <a:t>um aplicativo que auxilie no processo de ensino-aprendizagem, através da consulta e troca de informações agregado a mobilidade dos dispositivos computacionais móveis apoiados pelo </a:t>
            </a:r>
            <a:r>
              <a:rPr lang="pt-BR" sz="2000" i="1" dirty="0"/>
              <a:t>M-Learning</a:t>
            </a:r>
            <a:r>
              <a:rPr lang="pt-BR" sz="2000" dirty="0"/>
              <a:t>. Tornando esse processo mais dinâmico e completo, e proporcionando aos alunos um ambiente informal de aprendizagem.</a:t>
            </a:r>
          </a:p>
          <a:p>
            <a:pPr lvl="1"/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3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8" y="506569"/>
            <a:ext cx="8006366" cy="858592"/>
          </a:xfrm>
        </p:spPr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571224"/>
            <a:ext cx="8006367" cy="4906850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solidFill>
                  <a:srgbClr val="90C226"/>
                </a:solidFill>
              </a:rPr>
              <a:t>Objetivos Específicos</a:t>
            </a:r>
          </a:p>
          <a:p>
            <a:pPr lvl="1" algn="just"/>
            <a:endParaRPr lang="pt-BR" dirty="0">
              <a:solidFill>
                <a:srgbClr val="90C226"/>
              </a:solidFill>
            </a:endParaRPr>
          </a:p>
          <a:p>
            <a:pPr lvl="1" algn="just"/>
            <a:r>
              <a:rPr lang="pt-BR" dirty="0" smtClean="0"/>
              <a:t>Apoiar </a:t>
            </a:r>
            <a:r>
              <a:rPr lang="pt-BR" dirty="0"/>
              <a:t>o uso de tecnologia digital na educação por meio do objeto </a:t>
            </a:r>
            <a:r>
              <a:rPr lang="pt-BR" dirty="0" smtClean="0"/>
              <a:t>desenvolvido;</a:t>
            </a:r>
          </a:p>
          <a:p>
            <a:pPr lvl="1" algn="just"/>
            <a:r>
              <a:rPr lang="pt-BR" dirty="0" smtClean="0"/>
              <a:t>Maximizar </a:t>
            </a:r>
            <a:r>
              <a:rPr lang="pt-BR" dirty="0"/>
              <a:t>os recursos de aprendizagem dos alunos, permitindo aos mesmos contar com apoio de dispositivos computacionais para execução de tarefas, anotações de ideias, consulta e compartilhamento de informações via </a:t>
            </a:r>
            <a:r>
              <a:rPr lang="pt-BR" dirty="0" smtClean="0"/>
              <a:t>Internet;</a:t>
            </a:r>
          </a:p>
          <a:p>
            <a:pPr lvl="1" algn="just"/>
            <a:r>
              <a:rPr lang="pt-BR" dirty="0" smtClean="0"/>
              <a:t>Prover </a:t>
            </a:r>
            <a:r>
              <a:rPr lang="pt-BR" dirty="0"/>
              <a:t>acesso ao conteúdo didático de forma dinâmica, incremental, fazendo uso de dispositivos móveis, de acordo com a conectividade do </a:t>
            </a:r>
            <a:r>
              <a:rPr lang="pt-BR" dirty="0" smtClean="0"/>
              <a:t>dispositivo.</a:t>
            </a:r>
          </a:p>
          <a:p>
            <a:pPr lvl="1" algn="just"/>
            <a:r>
              <a:rPr lang="pt-BR" dirty="0" smtClean="0"/>
              <a:t>Expandir </a:t>
            </a:r>
            <a:r>
              <a:rPr lang="pt-BR" dirty="0"/>
              <a:t>a aprendizagem fora do ambiente </a:t>
            </a:r>
            <a:r>
              <a:rPr lang="pt-BR" dirty="0" smtClean="0"/>
              <a:t>escolar.</a:t>
            </a:r>
          </a:p>
          <a:p>
            <a:pPr lvl="1" algn="just"/>
            <a:r>
              <a:rPr lang="pt-BR" dirty="0" smtClean="0"/>
              <a:t>Fornecer </a:t>
            </a:r>
            <a:r>
              <a:rPr lang="pt-BR" dirty="0"/>
              <a:t>meios para o desenvolvimento de métodos inovadores de ensino, através dos novos recursos da computação móvel. </a:t>
            </a:r>
          </a:p>
          <a:p>
            <a:pPr algn="just"/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826063" cy="1026017"/>
          </a:xfrm>
        </p:spPr>
        <p:txBody>
          <a:bodyPr/>
          <a:lstStyle/>
          <a:p>
            <a:pPr algn="ctr"/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826064" cy="3880773"/>
          </a:xfrm>
        </p:spPr>
        <p:txBody>
          <a:bodyPr/>
          <a:lstStyle/>
          <a:p>
            <a:pPr algn="just"/>
            <a:r>
              <a:rPr lang="pt-BR" sz="2000" dirty="0" smtClean="0"/>
              <a:t>Principais Conceitos teóricos necessários para o desenvolvimento deste trabalho:</a:t>
            </a:r>
          </a:p>
          <a:p>
            <a:endParaRPr lang="pt-BR" i="1" dirty="0" smtClean="0"/>
          </a:p>
          <a:p>
            <a:pPr lvl="1"/>
            <a:r>
              <a:rPr lang="pt-BR" sz="1800" dirty="0" smtClean="0"/>
              <a:t>Computação Móvel;</a:t>
            </a:r>
          </a:p>
          <a:p>
            <a:pPr lvl="1"/>
            <a:r>
              <a:rPr lang="pt-BR" sz="1800" dirty="0"/>
              <a:t>Computação </a:t>
            </a:r>
            <a:r>
              <a:rPr lang="pt-BR" sz="1800" dirty="0" smtClean="0"/>
              <a:t>Pervasiva;</a:t>
            </a:r>
          </a:p>
          <a:p>
            <a:pPr lvl="1"/>
            <a:r>
              <a:rPr lang="pt-BR" sz="1800" dirty="0" smtClean="0"/>
              <a:t>Computação Ubíqua;</a:t>
            </a:r>
          </a:p>
          <a:p>
            <a:pPr lvl="1"/>
            <a:r>
              <a:rPr lang="pt-BR" sz="1800" dirty="0" smtClean="0"/>
              <a:t>Mobile Learning;</a:t>
            </a:r>
          </a:p>
          <a:p>
            <a:pPr lvl="1"/>
            <a:endParaRPr lang="pt-BR" i="1" dirty="0" smtClean="0"/>
          </a:p>
          <a:p>
            <a:pPr lvl="1"/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7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362424" cy="845713"/>
          </a:xfrm>
        </p:spPr>
        <p:txBody>
          <a:bodyPr/>
          <a:lstStyle/>
          <a:p>
            <a:pPr algn="ctr"/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2160590"/>
            <a:ext cx="7362424" cy="388077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Computação Móvel</a:t>
            </a:r>
          </a:p>
          <a:p>
            <a:endParaRPr lang="pt-BR" dirty="0"/>
          </a:p>
          <a:p>
            <a:pPr marL="0" indent="0" algn="just">
              <a:buNone/>
            </a:pPr>
            <a:r>
              <a:rPr lang="pt-BR" i="1" dirty="0" smtClean="0"/>
              <a:t>A </a:t>
            </a:r>
            <a:r>
              <a:rPr lang="pt-BR" i="1" dirty="0"/>
              <a:t>computação móvel baseia-se no aumento da nossa capacidade de mover fisicamente </a:t>
            </a:r>
            <a:r>
              <a:rPr lang="pt-BR" i="1" dirty="0" smtClean="0"/>
              <a:t>serviços </a:t>
            </a:r>
            <a:r>
              <a:rPr lang="pt-BR" i="1" dirty="0"/>
              <a:t>computacionais conosco, ou seja, o computador torna-se um dispositivo sempre </a:t>
            </a:r>
            <a:r>
              <a:rPr lang="pt-BR" i="1" dirty="0" smtClean="0"/>
              <a:t>presente </a:t>
            </a:r>
            <a:r>
              <a:rPr lang="pt-BR" i="1" dirty="0"/>
              <a:t>que expande a capacidade de um usuário utilizar os serviços que um computador </a:t>
            </a:r>
            <a:r>
              <a:rPr lang="pt-BR" i="1" dirty="0" smtClean="0"/>
              <a:t>oferece</a:t>
            </a:r>
            <a:r>
              <a:rPr lang="pt-BR" i="1" dirty="0"/>
              <a:t>, independentemente de sua localização. Combinada com a capacidade de acesso, a </a:t>
            </a:r>
            <a:r>
              <a:rPr lang="pt-BR" i="1" dirty="0" smtClean="0"/>
              <a:t> computação </a:t>
            </a:r>
            <a:r>
              <a:rPr lang="pt-BR" i="1" dirty="0"/>
              <a:t>móvel tem transformado a computação numa atividade que pode ser carregada </a:t>
            </a:r>
            <a:r>
              <a:rPr lang="pt-BR" i="1" dirty="0" smtClean="0"/>
              <a:t>para </a:t>
            </a:r>
            <a:r>
              <a:rPr lang="pt-BR" i="1" dirty="0"/>
              <a:t>qualquer </a:t>
            </a:r>
            <a:r>
              <a:rPr lang="pt-BR" i="1" dirty="0" smtClean="0"/>
              <a:t>lugar.</a:t>
            </a:r>
            <a:endParaRPr lang="pt-BR" i="1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4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413939" cy="3880773"/>
          </a:xfrm>
        </p:spPr>
        <p:txBody>
          <a:bodyPr>
            <a:normAutofit/>
          </a:bodyPr>
          <a:lstStyle/>
          <a:p>
            <a:r>
              <a:rPr lang="pt-BR" sz="2400" dirty="0"/>
              <a:t>C</a:t>
            </a:r>
            <a:r>
              <a:rPr lang="pt-BR" sz="2400" dirty="0" smtClean="0"/>
              <a:t>omputação Pervasiva</a:t>
            </a:r>
          </a:p>
          <a:p>
            <a:endParaRPr lang="pt-BR" dirty="0" smtClean="0"/>
          </a:p>
          <a:p>
            <a:pPr marL="0" indent="0" algn="just">
              <a:buNone/>
            </a:pPr>
            <a:r>
              <a:rPr lang="pt-BR" i="1" dirty="0"/>
              <a:t>O conceito de computação pervasiva implica que o computador está embarcado no ambiente </a:t>
            </a:r>
            <a:r>
              <a:rPr lang="pt-BR" i="1" dirty="0" smtClean="0"/>
              <a:t>de </a:t>
            </a:r>
            <a:r>
              <a:rPr lang="pt-BR" i="1" dirty="0"/>
              <a:t>forma invisível para o usuário. Nesta concepção, o computador tem a capacidade de obter </a:t>
            </a:r>
            <a:r>
              <a:rPr lang="pt-BR" i="1" dirty="0" smtClean="0"/>
              <a:t>informação </a:t>
            </a:r>
            <a:r>
              <a:rPr lang="pt-BR" i="1" dirty="0"/>
              <a:t>do ambiente no qual ele está embarcado e utilizá-la para dinamicamente construir </a:t>
            </a:r>
            <a:r>
              <a:rPr lang="pt-BR" i="1" dirty="0" smtClean="0"/>
              <a:t>modelos </a:t>
            </a:r>
            <a:r>
              <a:rPr lang="pt-BR" i="1" dirty="0"/>
              <a:t>computacionais, ou seja, controlar, configurar e ajustar a aplicação para melhor </a:t>
            </a:r>
            <a:r>
              <a:rPr lang="pt-BR" i="1" dirty="0" smtClean="0"/>
              <a:t>atender </a:t>
            </a:r>
            <a:r>
              <a:rPr lang="pt-BR" i="1" dirty="0"/>
              <a:t>as necessidades do dispositivo ou usuário. 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1667-DEA2-48B7-9DAA-AF32BCC3E65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1342</Words>
  <Application>Microsoft Office PowerPoint</Application>
  <PresentationFormat>Apresentação na tela (4:3)</PresentationFormat>
  <Paragraphs>217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Wingdings 3</vt:lpstr>
      <vt:lpstr>Facetado</vt:lpstr>
      <vt:lpstr>Apresentação do PowerPoint</vt:lpstr>
      <vt:lpstr>Roteiro de Apresentação</vt:lpstr>
      <vt:lpstr>Introdução</vt:lpstr>
      <vt:lpstr>Motivação</vt:lpstr>
      <vt:lpstr>Objetivos</vt:lpstr>
      <vt:lpstr>Objetivos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Trabalho Referente</vt:lpstr>
      <vt:lpstr>Características do Sistema</vt:lpstr>
      <vt:lpstr>Características do Sistema</vt:lpstr>
      <vt:lpstr>Características do Sistema</vt:lpstr>
      <vt:lpstr>Atividades</vt:lpstr>
      <vt:lpstr>Cronograma</vt:lpstr>
      <vt:lpstr>Referências Bibliográficas</vt:lpstr>
      <vt:lpstr>Referências Bibliográficas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Fatinha de Sousa</dc:creator>
  <cp:lastModifiedBy>Fatinha de Sousa</cp:lastModifiedBy>
  <cp:revision>133</cp:revision>
  <dcterms:created xsi:type="dcterms:W3CDTF">2014-11-14T20:19:22Z</dcterms:created>
  <dcterms:modified xsi:type="dcterms:W3CDTF">2014-11-18T22:11:51Z</dcterms:modified>
</cp:coreProperties>
</file>