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39"/>
  </p:notesMasterIdLst>
  <p:sldIdLst>
    <p:sldId id="256" r:id="rId2"/>
    <p:sldId id="296" r:id="rId3"/>
    <p:sldId id="257" r:id="rId4"/>
    <p:sldId id="258" r:id="rId5"/>
    <p:sldId id="272" r:id="rId6"/>
    <p:sldId id="260" r:id="rId7"/>
    <p:sldId id="261" r:id="rId8"/>
    <p:sldId id="26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59" r:id="rId18"/>
    <p:sldId id="279" r:id="rId19"/>
    <p:sldId id="295" r:id="rId20"/>
    <p:sldId id="280" r:id="rId21"/>
    <p:sldId id="281" r:id="rId22"/>
    <p:sldId id="282" r:id="rId23"/>
    <p:sldId id="286" r:id="rId24"/>
    <p:sldId id="292" r:id="rId25"/>
    <p:sldId id="287" r:id="rId26"/>
    <p:sldId id="288" r:id="rId27"/>
    <p:sldId id="289" r:id="rId28"/>
    <p:sldId id="293" r:id="rId29"/>
    <p:sldId id="290" r:id="rId30"/>
    <p:sldId id="291" r:id="rId31"/>
    <p:sldId id="298" r:id="rId32"/>
    <p:sldId id="299" r:id="rId33"/>
    <p:sldId id="300" r:id="rId34"/>
    <p:sldId id="301" r:id="rId35"/>
    <p:sldId id="302" r:id="rId36"/>
    <p:sldId id="294" r:id="rId37"/>
    <p:sldId id="297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69" autoAdjust="0"/>
  </p:normalViewPr>
  <p:slideViewPr>
    <p:cSldViewPr snapToGrid="0">
      <p:cViewPr varScale="1">
        <p:scale>
          <a:sx n="66" d="100"/>
          <a:sy n="66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EA0E-AC5B-493B-AE49-9B2E89F447F7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15E-2321-4ADE-93F1-4D8E0FB1B10B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A52-86BE-4D2A-A213-86DF1E5BA73F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2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D2A-D4CB-4927-9384-A8AB2F08480E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1F4F-08AE-422E-8960-09ECB7BBCDCA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2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223-6D04-480D-B9D3-409C9F95CEBE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2ED0-FF1F-4338-823B-71E104B67108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2DA-F4C1-4E1E-98D5-8DE72D706FEB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5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B44C-13FD-45F5-82DB-6C03DB506B88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10/03/2015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F656-8E28-4497-B6E9-830DFFF04BA2}" type="datetime1">
              <a:rPr lang="pt-BR" smtClean="0"/>
              <a:t>10/03/2015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4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10/03/2015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7" y="2472744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  <a:effectLst/>
              </a:rPr>
              <a:t>Educação  mobile  –  aprender  sempre,  em qualquer  lugar, com  qualquer  dispositivo</a:t>
            </a:r>
            <a:r>
              <a:rPr lang="pt-BR" sz="2000" dirty="0">
                <a:solidFill>
                  <a:schemeClr val="tx1"/>
                </a:solidFill>
                <a:effectLst/>
              </a:rPr>
              <a:t/>
            </a:r>
            <a:br>
              <a:rPr lang="pt-BR" sz="2000" dirty="0">
                <a:solidFill>
                  <a:schemeClr val="tx1"/>
                </a:solidFill>
                <a:effectLst/>
              </a:rPr>
            </a:b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Instituto Federal de Educação, Ciência e Tecnologia da Paraíba </a:t>
            </a:r>
          </a:p>
          <a:p>
            <a:r>
              <a:rPr lang="pt-BR" i="1" dirty="0" smtClean="0"/>
              <a:t>Campus </a:t>
            </a:r>
            <a:r>
              <a:rPr lang="pt-BR" dirty="0" smtClean="0"/>
              <a:t>Cajazeiras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</a:t>
            </a:r>
            <a:r>
              <a:rPr lang="pt-BR" dirty="0" smtClean="0"/>
              <a:t>Fátima Ferreira de Sousa</a:t>
            </a:r>
            <a:endParaRPr lang="pt-BR" dirty="0"/>
          </a:p>
          <a:p>
            <a:pPr algn="ctr"/>
            <a:r>
              <a:rPr lang="pt-BR" b="1" dirty="0"/>
              <a:t>Orientador</a:t>
            </a:r>
            <a:r>
              <a:rPr lang="pt-BR" b="1" dirty="0" smtClean="0"/>
              <a:t>: Prof. Esp. Janderson Ferreira Dutra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5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Metodologia de Desenvolvimento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 smtClean="0"/>
          </a:p>
          <a:p>
            <a:pPr algn="just"/>
            <a:r>
              <a:rPr lang="pt-BR" dirty="0"/>
              <a:t>A metodologia de </a:t>
            </a:r>
            <a:r>
              <a:rPr lang="pt-BR" dirty="0" smtClean="0"/>
              <a:t>desenvolvimento </a:t>
            </a:r>
            <a:r>
              <a:rPr lang="pt-BR" dirty="0"/>
              <a:t>utilizada nesse trabalho se fundamenta principalmente na pesquisa bibliográfica.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 seguida será </a:t>
            </a:r>
            <a:r>
              <a:rPr lang="pt-BR" dirty="0"/>
              <a:t>desenvolvido uma ferramenta que englobe todos os conceitos até então discutidos, e alcance o objetivo inicial dessa </a:t>
            </a:r>
            <a:r>
              <a:rPr lang="pt-BR" dirty="0" smtClean="0"/>
              <a:t>pesquisa.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 smtClean="0"/>
          </a:p>
          <a:p>
            <a:pPr algn="just"/>
            <a:r>
              <a:rPr lang="pt-BR" sz="2800" b="1" i="1" dirty="0" smtClean="0"/>
              <a:t>Ferramentas</a:t>
            </a:r>
            <a:endParaRPr lang="pt-BR" b="1" i="1" dirty="0" smtClean="0"/>
          </a:p>
          <a:p>
            <a:pPr algn="just"/>
            <a:endParaRPr lang="pt-BR" b="1" dirty="0" smtClean="0"/>
          </a:p>
          <a:p>
            <a:pPr lvl="1"/>
            <a:r>
              <a:rPr lang="pt-BR" sz="2400" b="1" dirty="0" err="1" smtClean="0"/>
              <a:t>Netbeans</a:t>
            </a:r>
            <a:r>
              <a:rPr lang="pt-BR" sz="2400" b="1" dirty="0" smtClean="0"/>
              <a:t> 8.2</a:t>
            </a:r>
            <a:endParaRPr lang="pt-BR" sz="2400" b="1" dirty="0"/>
          </a:p>
          <a:p>
            <a:pPr lvl="1"/>
            <a:r>
              <a:rPr lang="pt-BR" sz="2400" b="1" dirty="0" smtClean="0"/>
              <a:t>SGBD POSTEGRESQL</a:t>
            </a:r>
            <a:endParaRPr lang="pt-BR" sz="2400" b="1" dirty="0"/>
          </a:p>
          <a:p>
            <a:pPr lvl="1"/>
            <a:r>
              <a:rPr lang="pt-BR" sz="2400" b="1" dirty="0" err="1" smtClean="0"/>
              <a:t>BrModelo</a:t>
            </a:r>
            <a:endParaRPr lang="pt-BR" sz="2400" b="1" dirty="0" smtClean="0"/>
          </a:p>
          <a:p>
            <a:pPr lvl="1"/>
            <a:r>
              <a:rPr lang="pt-BR" sz="2400" b="1" dirty="0" err="1" smtClean="0"/>
              <a:t>Astah</a:t>
            </a:r>
            <a:r>
              <a:rPr lang="pt-BR" sz="2400" b="1" dirty="0" smtClean="0"/>
              <a:t> </a:t>
            </a:r>
            <a:endParaRPr lang="pt-BR" sz="2400" b="1" dirty="0"/>
          </a:p>
          <a:p>
            <a:pPr lvl="1"/>
            <a:r>
              <a:rPr lang="pt-BR" sz="2400" b="1" dirty="0" err="1" smtClean="0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Metodologia de Desenvolvimento (2) - </a:t>
            </a:r>
            <a:br>
              <a:rPr lang="pt-BR" sz="3600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Ferramentas, Tecnologias e Linguagens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7425" y="609600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Metodologia de Desenvolvimento (3) -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 smtClean="0"/>
          </a:p>
          <a:p>
            <a:pPr algn="just"/>
            <a:r>
              <a:rPr lang="pt-BR" sz="2800" b="1" i="1" dirty="0" smtClean="0"/>
              <a:t>Linguagens</a:t>
            </a:r>
            <a:endParaRPr lang="pt-BR" b="1" i="1" dirty="0" smtClean="0"/>
          </a:p>
          <a:p>
            <a:pPr algn="just"/>
            <a:endParaRPr lang="pt-BR" b="1" dirty="0" smtClean="0"/>
          </a:p>
          <a:p>
            <a:pPr lvl="1"/>
            <a:r>
              <a:rPr lang="pt-BR" sz="2400" b="1" dirty="0"/>
              <a:t>Java</a:t>
            </a:r>
            <a:endParaRPr lang="pt-BR" sz="2400" dirty="0"/>
          </a:p>
          <a:p>
            <a:pPr lvl="1"/>
            <a:r>
              <a:rPr lang="pt-BR" sz="2400" b="1" i="1" dirty="0"/>
              <a:t>Java </a:t>
            </a:r>
            <a:r>
              <a:rPr lang="pt-BR" sz="2400" b="1" i="1" dirty="0" err="1"/>
              <a:t>Entreprise</a:t>
            </a:r>
            <a:r>
              <a:rPr lang="pt-BR" sz="2400" b="1" i="1" dirty="0"/>
              <a:t> </a:t>
            </a:r>
            <a:r>
              <a:rPr lang="pt-BR" sz="2400" b="1" i="1" dirty="0" err="1"/>
              <a:t>Edition</a:t>
            </a:r>
            <a:r>
              <a:rPr lang="pt-BR" sz="2400" b="1" i="1" dirty="0"/>
              <a:t> </a:t>
            </a:r>
            <a:r>
              <a:rPr lang="pt-BR" sz="2400" b="1" dirty="0"/>
              <a:t>– Java EE</a:t>
            </a:r>
            <a:endParaRPr lang="pt-BR" sz="2400" dirty="0"/>
          </a:p>
          <a:p>
            <a:pPr lvl="1"/>
            <a:r>
              <a:rPr lang="pt-BR" sz="2400" b="1" dirty="0" err="1"/>
              <a:t>JavaScript</a:t>
            </a:r>
            <a:endParaRPr lang="pt-BR" sz="2400" dirty="0"/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Metodologia de Desenvolvimento (4) -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 smtClean="0"/>
          </a:p>
          <a:p>
            <a:pPr algn="just"/>
            <a:r>
              <a:rPr lang="pt-BR" sz="2800" b="1" i="1" dirty="0" smtClean="0"/>
              <a:t>Tecnologias</a:t>
            </a:r>
          </a:p>
          <a:p>
            <a:pPr algn="just"/>
            <a:endParaRPr lang="pt-BR" b="1" dirty="0" smtClean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 smtClean="0"/>
              <a:t>Hibernate</a:t>
            </a:r>
          </a:p>
          <a:p>
            <a:pPr lvl="1"/>
            <a:r>
              <a:rPr lang="pt-BR" sz="2400" b="1" dirty="0" err="1" smtClean="0"/>
              <a:t>Android</a:t>
            </a:r>
            <a:endParaRPr lang="pt-BR" sz="2400" dirty="0"/>
          </a:p>
          <a:p>
            <a:pPr lvl="1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 smtClean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 smtClean="0"/>
          </a:p>
          <a:p>
            <a:pPr algn="just"/>
            <a:r>
              <a:rPr lang="pt-BR" sz="2800" b="1" i="1" dirty="0" err="1" smtClean="0"/>
              <a:t>easYProcess</a:t>
            </a:r>
            <a:r>
              <a:rPr lang="pt-BR" sz="2800" b="1" i="1" dirty="0" smtClean="0"/>
              <a:t> </a:t>
            </a:r>
            <a:r>
              <a:rPr lang="pt-BR" sz="2800" b="1" i="1" dirty="0"/>
              <a:t>– </a:t>
            </a:r>
            <a:r>
              <a:rPr lang="pt-BR" sz="2800" b="1" i="1" dirty="0" smtClean="0"/>
              <a:t>YP</a:t>
            </a:r>
          </a:p>
          <a:p>
            <a:pPr lvl="1" algn="just"/>
            <a:r>
              <a:rPr lang="pt-BR" dirty="0"/>
              <a:t>M</a:t>
            </a:r>
            <a:r>
              <a:rPr lang="pt-BR" dirty="0" smtClean="0"/>
              <a:t>etodologia </a:t>
            </a:r>
            <a:r>
              <a:rPr lang="pt-BR" dirty="0"/>
              <a:t>de desenvolvimento de software ágil criada pelo grupo PET </a:t>
            </a:r>
            <a:r>
              <a:rPr lang="pt-BR" dirty="0" smtClean="0"/>
              <a:t>UFCG.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Simples </a:t>
            </a:r>
            <a:r>
              <a:rPr lang="pt-BR" dirty="0"/>
              <a:t>e </a:t>
            </a:r>
            <a:r>
              <a:rPr lang="pt-BR" dirty="0" smtClean="0"/>
              <a:t>eficiente;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Auxilia </a:t>
            </a:r>
            <a:r>
              <a:rPr lang="pt-BR" dirty="0"/>
              <a:t>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 smtClean="0">
                <a:solidFill>
                  <a:schemeClr val="tx1"/>
                </a:solidFill>
              </a:rPr>
              <a:t>Apresentação Do Projeto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Apresentação do sistema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828800"/>
            <a:ext cx="7504091" cy="4212564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sistema está organizado em quatro módulos básicos</a:t>
            </a:r>
            <a:r>
              <a:rPr lang="pt-BR" sz="2400" dirty="0" smtClean="0"/>
              <a:t>.</a:t>
            </a:r>
          </a:p>
          <a:p>
            <a:pPr algn="just"/>
            <a:endParaRPr lang="pt-BR" sz="2600" b="1" dirty="0" smtClean="0"/>
          </a:p>
          <a:p>
            <a:pPr lvl="1" algn="just"/>
            <a:r>
              <a:rPr lang="pt-BR" b="1" dirty="0" smtClean="0"/>
              <a:t>Módulo de Exercício;</a:t>
            </a:r>
          </a:p>
          <a:p>
            <a:pPr lvl="1" algn="just"/>
            <a:r>
              <a:rPr lang="pt-BR" b="1" dirty="0" smtClean="0"/>
              <a:t>Módulo de transferência de arquivos;</a:t>
            </a:r>
          </a:p>
          <a:p>
            <a:pPr lvl="1" algn="just"/>
            <a:r>
              <a:rPr lang="pt-BR" b="1" dirty="0" smtClean="0"/>
              <a:t>Módulo de criação de grupos;</a:t>
            </a:r>
          </a:p>
          <a:p>
            <a:pPr lvl="1" algn="just"/>
            <a:r>
              <a:rPr lang="pt-BR" b="1" dirty="0" smtClean="0"/>
              <a:t>Módulo de envio de mensagens;</a:t>
            </a:r>
            <a:endParaRPr lang="pt-BR" b="1" dirty="0"/>
          </a:p>
          <a:p>
            <a:pPr marL="342900" lvl="1" indent="0" algn="just">
              <a:buNone/>
            </a:pPr>
            <a:endParaRPr lang="pt-BR" sz="2400" b="1" dirty="0"/>
          </a:p>
          <a:p>
            <a:pPr lvl="1" algn="just"/>
            <a:endParaRPr lang="pt-BR" sz="2400" b="1" dirty="0"/>
          </a:p>
          <a:p>
            <a:pPr lvl="1" algn="just"/>
            <a:endParaRPr lang="pt-BR" sz="2200" b="1" dirty="0" smtClean="0"/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0" y="5357009"/>
            <a:ext cx="819954" cy="8199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53" y="5284029"/>
            <a:ext cx="892934" cy="8929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06" y="5357009"/>
            <a:ext cx="988621" cy="8254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46" y="5272699"/>
            <a:ext cx="775147" cy="904264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321972" y="2597678"/>
            <a:ext cx="8113690" cy="1692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69826" y="2855610"/>
            <a:ext cx="1856287" cy="10209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Módulo de transferência de arquivos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820617" y="2855446"/>
            <a:ext cx="2886079" cy="10618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Módulo de exercícios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70758" y="90152"/>
            <a:ext cx="4027837" cy="12365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454518" y="5546111"/>
            <a:ext cx="3944078" cy="11955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317852" y="1535923"/>
            <a:ext cx="1599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de arquivos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00569" y="5331119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arquivos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146770" y="2016136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141357" y="4583204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3499211" y="1966636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atividades e</a:t>
            </a:r>
          </a:p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Recebimento de dados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1481261" y="1825521"/>
            <a:ext cx="1080000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2867795" y="1888661"/>
            <a:ext cx="926012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 para cima 59"/>
          <p:cNvSpPr/>
          <p:nvPr/>
        </p:nvSpPr>
        <p:spPr>
          <a:xfrm>
            <a:off x="3033168" y="1520262"/>
            <a:ext cx="180000" cy="92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6134477" y="1832908"/>
            <a:ext cx="1080000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915090" y="4921474"/>
            <a:ext cx="1080000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 para cima 64"/>
          <p:cNvSpPr/>
          <p:nvPr/>
        </p:nvSpPr>
        <p:spPr>
          <a:xfrm rot="19180996">
            <a:off x="1526258" y="4335235"/>
            <a:ext cx="180000" cy="108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2895510" y="4789843"/>
            <a:ext cx="926012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cima 66"/>
          <p:cNvSpPr/>
          <p:nvPr/>
        </p:nvSpPr>
        <p:spPr>
          <a:xfrm>
            <a:off x="3073762" y="4408565"/>
            <a:ext cx="180000" cy="92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6340811" y="4796452"/>
            <a:ext cx="1080000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cima 68"/>
          <p:cNvSpPr/>
          <p:nvPr/>
        </p:nvSpPr>
        <p:spPr>
          <a:xfrm rot="2582273">
            <a:off x="6997600" y="4465028"/>
            <a:ext cx="180000" cy="108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89" y="239037"/>
            <a:ext cx="828783" cy="828783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2820617" y="1034280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2" y="269399"/>
            <a:ext cx="781157" cy="778906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4269750" y="1028222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14" y="5643412"/>
            <a:ext cx="781157" cy="778906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3783110" y="6455442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4989997" y="1912044"/>
            <a:ext cx="926012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cima 32"/>
          <p:cNvSpPr/>
          <p:nvPr/>
        </p:nvSpPr>
        <p:spPr>
          <a:xfrm>
            <a:off x="5155370" y="1530766"/>
            <a:ext cx="180000" cy="92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5024758" y="4789843"/>
            <a:ext cx="926012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cima 34"/>
          <p:cNvSpPr/>
          <p:nvPr/>
        </p:nvSpPr>
        <p:spPr>
          <a:xfrm>
            <a:off x="5190131" y="4408565"/>
            <a:ext cx="180000" cy="92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549144" y="479515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de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e</a:t>
            </a:r>
          </a:p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Recebimento de dados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295801" y="1873464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295801" y="5196346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201200" y="2884268"/>
            <a:ext cx="2004141" cy="102704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923456" y="1305144"/>
            <a:ext cx="166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Criar fórum, criar e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comentar tópicos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973" y="609600"/>
            <a:ext cx="7997780" cy="13208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Apresentação do sistema - Especificação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dirty="0" smtClean="0"/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Requisitos Funcionais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Requisitos Não-Funcionais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  <a:p>
            <a:pPr marL="342900" lvl="1" indent="0" algn="just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56" y="4174415"/>
            <a:ext cx="2377794" cy="200254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19910"/>
              </p:ext>
            </p:extLst>
          </p:nvPr>
        </p:nvGraphicFramePr>
        <p:xfrm>
          <a:off x="736969" y="1113665"/>
          <a:ext cx="750650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253"/>
                <a:gridCol w="375325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professor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aluno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disciplina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questão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Responder</a:t>
                      </a:r>
                      <a:r>
                        <a:rPr lang="pt-BR" sz="13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xercícios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resultado dos exercícios.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</a:t>
                      </a:r>
                      <a:r>
                        <a:rPr lang="pt-BR" sz="135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</a:t>
                      </a:r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arquivos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</a:t>
                      </a:r>
                      <a:r>
                        <a:rPr lang="pt-BR" sz="135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 </a:t>
                      </a:r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arquivos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 fóruns de discursão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tópicos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Comentar tópicos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RF13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Exercício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18615" y="449619"/>
            <a:ext cx="4030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Requisitos Funcionais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1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Roteiro da apresentação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Introdução</a:t>
            </a: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Motivação</a:t>
            </a: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Objetivo Geral </a:t>
            </a:r>
            <a:r>
              <a:rPr lang="pt-BR" sz="2400" dirty="0"/>
              <a:t>e </a:t>
            </a:r>
            <a:r>
              <a:rPr lang="pt-BR" sz="2400" dirty="0" smtClean="0"/>
              <a:t>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Apresentação do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Considerações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455054"/>
            <a:ext cx="7671516" cy="13208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Apresentação do sistema - Especificação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8251066" cy="3880773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Requisitos Não-Funcionais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  <a:p>
            <a:pPr marL="342900" lvl="1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64598"/>
              </p:ext>
            </p:extLst>
          </p:nvPr>
        </p:nvGraphicFramePr>
        <p:xfrm>
          <a:off x="840000" y="2659130"/>
          <a:ext cx="75065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253"/>
                <a:gridCol w="375325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mtClean="0"/>
                        <a:t>RNF2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Perspectiva do usuário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Confiabilidade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Usuários simultâneos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69240" cy="38807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A implementação </a:t>
            </a:r>
            <a:r>
              <a:rPr lang="pt-BR" dirty="0"/>
              <a:t>será dividida 4 em releases.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 primeiro release contemplara o desenvolvimento do </a:t>
            </a:r>
            <a:r>
              <a:rPr lang="pt-BR" dirty="0" smtClean="0"/>
              <a:t>módulo </a:t>
            </a:r>
            <a:r>
              <a:rPr lang="pt-BR" dirty="0"/>
              <a:t>de exercícios, e incluirá o desenvolvimento dos requisitos funcionais:  RF01, RF02, RF03, RF04, RF06, RF07, RF13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segundo release contemplara o desenvolvimento de módulo de transferência de arquivos, e incluirá o desenvolvimento dos requisitos funcionais: RF05, RF08, RF09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terceiro release contemplara o desenvolvimento de módulo de criação de fóruns de discursões e incluirá o desenvolvimento dos requisitos funcionais: RF10, RF11, RF12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quarto release contemplara o desenvolvimento do módulo de envio de mensagens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Desenvolvimento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01815" cy="388077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Análise de Projeto</a:t>
            </a:r>
          </a:p>
          <a:p>
            <a:pPr lvl="1" algn="just"/>
            <a:r>
              <a:rPr lang="pt-BR" dirty="0"/>
              <a:t>O sistema é constituído por três camadas lógicas: </a:t>
            </a:r>
            <a:endParaRPr lang="pt-BR" dirty="0" smtClean="0"/>
          </a:p>
          <a:p>
            <a:pPr lvl="1" algn="just"/>
            <a:endParaRPr lang="pt-BR" i="1" dirty="0"/>
          </a:p>
          <a:p>
            <a:pPr lvl="1" algn="just"/>
            <a:r>
              <a:rPr lang="pt-BR" i="1" dirty="0"/>
              <a:t>C</a:t>
            </a:r>
            <a:r>
              <a:rPr lang="pt-BR" i="1" dirty="0" smtClean="0"/>
              <a:t>amada </a:t>
            </a:r>
            <a:r>
              <a:rPr lang="pt-BR" i="1" dirty="0"/>
              <a:t>de </a:t>
            </a:r>
            <a:r>
              <a:rPr lang="pt-BR" i="1" dirty="0" smtClean="0"/>
              <a:t>apresentação </a:t>
            </a:r>
          </a:p>
          <a:p>
            <a:pPr lvl="1" algn="just"/>
            <a:r>
              <a:rPr lang="pt-BR" i="1" dirty="0"/>
              <a:t>C</a:t>
            </a:r>
            <a:r>
              <a:rPr lang="pt-BR" i="1" dirty="0" smtClean="0"/>
              <a:t>amada </a:t>
            </a:r>
            <a:r>
              <a:rPr lang="pt-BR" i="1" dirty="0"/>
              <a:t>de negócio </a:t>
            </a:r>
            <a:endParaRPr lang="pt-BR" i="1" dirty="0" smtClean="0"/>
          </a:p>
          <a:p>
            <a:pPr lvl="1" algn="just"/>
            <a:r>
              <a:rPr lang="pt-BR" i="1" dirty="0" smtClean="0"/>
              <a:t> </a:t>
            </a:r>
            <a:r>
              <a:rPr lang="pt-BR" i="1" dirty="0"/>
              <a:t>C</a:t>
            </a:r>
            <a:r>
              <a:rPr lang="pt-BR" i="1" dirty="0" smtClean="0"/>
              <a:t>amada </a:t>
            </a:r>
            <a:r>
              <a:rPr lang="pt-BR" i="1" dirty="0"/>
              <a:t>de </a:t>
            </a:r>
            <a:r>
              <a:rPr lang="pt-BR" i="1" dirty="0" smtClean="0"/>
              <a:t>persistência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3" y="4203195"/>
            <a:ext cx="2037277" cy="184674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Desenvolvimento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33960"/>
            <a:ext cx="8199549" cy="4047144"/>
          </a:xfrm>
        </p:spPr>
      </p:pic>
      <p:sp>
        <p:nvSpPr>
          <p:cNvPr id="5" name="CaixaDeTexto 4"/>
          <p:cNvSpPr txBox="1"/>
          <p:nvPr/>
        </p:nvSpPr>
        <p:spPr>
          <a:xfrm>
            <a:off x="888642" y="1841679"/>
            <a:ext cx="294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Arquitetura Geral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253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Desenvolvimento - Diagramas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 smtClean="0"/>
              <a:t> Para </a:t>
            </a:r>
            <a:r>
              <a:rPr lang="pt-BR" sz="2800" dirty="0"/>
              <a:t>representação da modelagem do sistema foram escolhidos os </a:t>
            </a:r>
            <a:r>
              <a:rPr lang="pt-BR" sz="2800" dirty="0" smtClean="0"/>
              <a:t>seguintes:</a:t>
            </a:r>
          </a:p>
          <a:p>
            <a:pPr algn="just"/>
            <a:endParaRPr lang="pt-BR" sz="2800" dirty="0" smtClean="0"/>
          </a:p>
          <a:p>
            <a:pPr lvl="1" algn="just"/>
            <a:r>
              <a:rPr lang="pt-BR" sz="2400" dirty="0" smtClean="0"/>
              <a:t> Diagramas </a:t>
            </a:r>
            <a:r>
              <a:rPr lang="pt-BR" sz="2400" dirty="0"/>
              <a:t>de casos de </a:t>
            </a:r>
            <a:r>
              <a:rPr lang="pt-BR" sz="2400" dirty="0" smtClean="0"/>
              <a:t>uso</a:t>
            </a:r>
          </a:p>
          <a:p>
            <a:pPr lvl="1" algn="just"/>
            <a:r>
              <a:rPr lang="pt-BR" sz="2400" dirty="0" smtClean="0"/>
              <a:t> Diagrama de classes </a:t>
            </a:r>
          </a:p>
          <a:p>
            <a:pPr lvl="1" algn="just"/>
            <a:r>
              <a:rPr lang="pt-BR" sz="2400" dirty="0" smtClean="0"/>
              <a:t> Diagrama de </a:t>
            </a:r>
            <a:r>
              <a:rPr lang="pt-BR" sz="2400" dirty="0"/>
              <a:t>componentes.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147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- Diagramas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73467"/>
            <a:ext cx="7684394" cy="4265970"/>
          </a:xfrm>
        </p:spPr>
      </p:pic>
      <p:sp>
        <p:nvSpPr>
          <p:cNvPr id="5" name="CaixaDeTexto 4"/>
          <p:cNvSpPr txBox="1"/>
          <p:nvPr/>
        </p:nvSpPr>
        <p:spPr>
          <a:xfrm>
            <a:off x="798490" y="1581518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18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- Diagramas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2160588"/>
            <a:ext cx="6838682" cy="4304606"/>
          </a:xfrm>
        </p:spPr>
      </p:pic>
      <p:sp>
        <p:nvSpPr>
          <p:cNvPr id="5" name="CaixaDeTexto 4"/>
          <p:cNvSpPr txBox="1"/>
          <p:nvPr/>
        </p:nvSpPr>
        <p:spPr>
          <a:xfrm>
            <a:off x="798490" y="1581518"/>
            <a:ext cx="21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9116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Desenvolvimento - Diagramas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2339"/>
            <a:ext cx="7529848" cy="3878542"/>
          </a:xfrm>
        </p:spPr>
      </p:pic>
      <p:sp>
        <p:nvSpPr>
          <p:cNvPr id="5" name="CaixaDeTexto 4"/>
          <p:cNvSpPr txBox="1"/>
          <p:nvPr/>
        </p:nvSpPr>
        <p:spPr>
          <a:xfrm>
            <a:off x="798490" y="1581518"/>
            <a:ext cx="279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Componentes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2681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Desenvolvimento 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>
                <a:solidFill>
                  <a:schemeClr val="tx1"/>
                </a:solidFill>
              </a:rPr>
              <a:t>Projeto de Banco de Dados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sz="3200" dirty="0" smtClean="0"/>
              <a:t> </a:t>
            </a:r>
            <a:r>
              <a:rPr lang="pt-BR" sz="2400" dirty="0" smtClean="0"/>
              <a:t>Diagrama Entidade-Relacionamento;</a:t>
            </a:r>
          </a:p>
          <a:p>
            <a:pPr lvl="1" algn="just"/>
            <a:r>
              <a:rPr lang="pt-BR" sz="2400" dirty="0" smtClean="0"/>
              <a:t> Diagrama Lógico de Dados;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4613302"/>
            <a:ext cx="1563661" cy="156366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24542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Projeto de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05286"/>
            <a:ext cx="7285150" cy="3881437"/>
          </a:xfrm>
        </p:spPr>
      </p:pic>
      <p:sp>
        <p:nvSpPr>
          <p:cNvPr id="5" name="CaixaDeTexto 4"/>
          <p:cNvSpPr txBox="1"/>
          <p:nvPr/>
        </p:nvSpPr>
        <p:spPr>
          <a:xfrm>
            <a:off x="927280" y="1930400"/>
            <a:ext cx="39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Entidade-Relacionamento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“As tecnologias de computação móvel encontram-se atualmente em franca evolução e parecem destinadas a transformar-se no novo paradigma dominante da computação” (Myers et al., 2003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algn="just"/>
            <a:r>
              <a:rPr lang="pt-BR" dirty="0"/>
              <a:t>A educação, assim como as outras áreas </a:t>
            </a:r>
            <a:r>
              <a:rPr lang="pt-BR" dirty="0" smtClean="0"/>
              <a:t>do </a:t>
            </a:r>
            <a:r>
              <a:rPr lang="pt-BR" dirty="0"/>
              <a:t>conhecimento, faz uso dessas novas tecnologias para melhorar suas práticas e abordagens. </a:t>
            </a:r>
            <a:endParaRPr lang="pt-BR" dirty="0" smtClean="0"/>
          </a:p>
          <a:p>
            <a:pPr algn="just"/>
            <a:endParaRPr lang="pt-BR" i="1" dirty="0" smtClean="0"/>
          </a:p>
          <a:p>
            <a:pPr algn="just"/>
            <a:r>
              <a:rPr lang="pt-BR" i="1" dirty="0" smtClean="0"/>
              <a:t>Mobile Learning;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4272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Projeto de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43924"/>
            <a:ext cx="7330494" cy="3881437"/>
          </a:xfrm>
        </p:spPr>
      </p:pic>
      <p:sp>
        <p:nvSpPr>
          <p:cNvPr id="5" name="CaixaDeTexto 4"/>
          <p:cNvSpPr txBox="1"/>
          <p:nvPr/>
        </p:nvSpPr>
        <p:spPr>
          <a:xfrm>
            <a:off x="834712" y="1817830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Lógico dos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118" y="2824766"/>
            <a:ext cx="6347714" cy="60101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4101"/>
            <a:ext cx="7787425" cy="4752305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Configurações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1109"/>
            <a:ext cx="7787425" cy="4378288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r>
              <a:rPr lang="pt-BR" dirty="0" smtClean="0"/>
              <a:t>Tela de cadastro de disciplina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71109"/>
            <a:ext cx="7787423" cy="4378288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r>
              <a:rPr lang="pt-BR" dirty="0" smtClean="0"/>
              <a:t>Tela de cadastro de Exercício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71109"/>
            <a:ext cx="7787423" cy="437828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9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Considerações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sistema proposto neste trabalho objetiva transmitir ao usuário informações de caráter enriquecedor no processo de ensino/aprendizagem aliados as tecnologias </a:t>
            </a:r>
            <a:r>
              <a:rPr lang="pt-BR" dirty="0" smtClean="0"/>
              <a:t>móveis.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7" y="2253803"/>
            <a:ext cx="6858000" cy="1485923"/>
          </a:xfrm>
        </p:spPr>
        <p:txBody>
          <a:bodyPr>
            <a:noAutofit/>
          </a:bodyPr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effectLst/>
              </a:rPr>
              <a:t>Educação  mobile  –  aprender  sempre,  em qualquer  lugar, com  qualquer  dispositivo</a:t>
            </a:r>
            <a:r>
              <a:rPr lang="pt-BR" sz="2000" dirty="0">
                <a:effectLst/>
              </a:rPr>
              <a:t/>
            </a:r>
            <a:br>
              <a:rPr lang="pt-BR" sz="2000" dirty="0">
                <a:effectLst/>
              </a:rPr>
            </a:br>
            <a:endParaRPr lang="pt-BR" sz="20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Instituto Federal de Educação, Ciência e Tecnologia da Paraíba </a:t>
            </a:r>
          </a:p>
          <a:p>
            <a:r>
              <a:rPr lang="pt-BR" i="1" dirty="0" smtClean="0"/>
              <a:t>Campus </a:t>
            </a:r>
            <a:r>
              <a:rPr lang="pt-BR" dirty="0" smtClean="0"/>
              <a:t>Cajazeiras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</a:t>
            </a:r>
            <a:r>
              <a:rPr lang="pt-BR" dirty="0" smtClean="0"/>
              <a:t>Fátima Ferreira de Sousa</a:t>
            </a:r>
            <a:endParaRPr lang="pt-BR" dirty="0"/>
          </a:p>
          <a:p>
            <a:pPr algn="ctr"/>
            <a:r>
              <a:rPr lang="pt-BR" b="1" dirty="0"/>
              <a:t>Orientador</a:t>
            </a:r>
            <a:r>
              <a:rPr lang="pt-BR" b="1" dirty="0" smtClean="0"/>
              <a:t>: Prof. Esp. Janderson Ferreira Dutra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Motivação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9499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informática revolucionou a forma de processar e transmitir conhecimento. Todos os dias um demasiado volume de informações está sendo colocado a nossa frente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transformar esse grande volume de informação em conhecimento?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Mecanismos tradicionais de ensino se tornam estressantes </a:t>
            </a:r>
            <a:r>
              <a:rPr lang="pt-BR" dirty="0" smtClean="0"/>
              <a:t>tanto </a:t>
            </a:r>
            <a:r>
              <a:rPr lang="pt-BR" dirty="0"/>
              <a:t>para alunos, quanto para os professores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das tecnologias de aprendizagem interativas mediadas pelo uso de </a:t>
            </a:r>
            <a:r>
              <a:rPr lang="pt-BR" dirty="0" smtClean="0"/>
              <a:t>computadores;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Objetivos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Objetivos (2)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64406"/>
            <a:ext cx="7027574" cy="4276957"/>
          </a:xfrm>
        </p:spPr>
        <p:txBody>
          <a:bodyPr/>
          <a:lstStyle/>
          <a:p>
            <a:pPr lvl="0" algn="just"/>
            <a:r>
              <a:rPr lang="pt-BR" dirty="0" smtClean="0"/>
              <a:t>Objetivo Geral</a:t>
            </a:r>
          </a:p>
          <a:p>
            <a:pPr lvl="1" algn="just"/>
            <a:r>
              <a:rPr lang="pt-BR" dirty="0" smtClean="0"/>
              <a:t>Desenvolver </a:t>
            </a:r>
            <a:r>
              <a:rPr lang="pt-BR" dirty="0"/>
              <a:t>um aplicativo que auxilie no processo de ensino-aprendizagem, através da consulta e troca de informações agregado a mobilidade dos dispositivos computacionais móveis apoiados pelo </a:t>
            </a:r>
            <a:r>
              <a:rPr lang="pt-BR" i="1" dirty="0"/>
              <a:t>M-Learning</a:t>
            </a:r>
            <a:r>
              <a:rPr lang="pt-BR" dirty="0"/>
              <a:t>. Tornando esse processo mais dinâmico e completo, e proporcionando aos alunos um ambiente informal de aprendizagem.</a:t>
            </a:r>
          </a:p>
          <a:p>
            <a:pPr algn="just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Objetivos (3)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000" dirty="0" smtClean="0"/>
              <a:t>Objetivo Específicos</a:t>
            </a:r>
          </a:p>
          <a:p>
            <a:pPr marL="0" lvl="0" indent="0" algn="just">
              <a:buNone/>
            </a:pPr>
            <a:endParaRPr lang="pt-BR" sz="2000" dirty="0" smtClean="0"/>
          </a:p>
          <a:p>
            <a:pPr lvl="1" algn="just"/>
            <a:r>
              <a:rPr lang="pt-BR" dirty="0"/>
              <a:t>Apoiar o uso de tecnologia digital na educação por meio do objeto desenvolvido</a:t>
            </a:r>
            <a:r>
              <a:rPr lang="pt-BR" dirty="0" smtClean="0"/>
              <a:t>;</a:t>
            </a:r>
            <a:endParaRPr lang="pt-BR" dirty="0"/>
          </a:p>
          <a:p>
            <a:pPr lvl="1" algn="just"/>
            <a:r>
              <a:rPr lang="pt-BR" dirty="0"/>
              <a:t>Maximizar os recursos de aprendizagem dos alunos, permitindo aos mesmos contar com apoio de dispositivos computacionais para execução de tarefas, anotações de ideias, consulta e compartilhamento de informações via Internet</a:t>
            </a:r>
            <a:r>
              <a:rPr lang="pt-BR" dirty="0" smtClean="0"/>
              <a:t>;</a:t>
            </a:r>
            <a:endParaRPr lang="pt-BR" dirty="0"/>
          </a:p>
          <a:p>
            <a:pPr lvl="1" algn="just"/>
            <a:r>
              <a:rPr lang="pt-BR" dirty="0"/>
              <a:t>Prover acesso ao conteúdo didático de forma dinâmica, incremental, fazendo uso de dispositivos móveis, de acordo com a conectividade do dispositivo</a:t>
            </a:r>
            <a:r>
              <a:rPr lang="pt-BR" dirty="0" smtClean="0"/>
              <a:t>.</a:t>
            </a:r>
            <a:endParaRPr lang="pt-BR" dirty="0"/>
          </a:p>
          <a:p>
            <a:pPr lvl="1" algn="just"/>
            <a:r>
              <a:rPr lang="pt-BR" dirty="0"/>
              <a:t>Expandir a aprendizagem fora do ambiente escolar</a:t>
            </a:r>
            <a:r>
              <a:rPr lang="pt-BR" dirty="0" smtClean="0"/>
              <a:t>.</a:t>
            </a:r>
            <a:endParaRPr lang="pt-BR" dirty="0"/>
          </a:p>
          <a:p>
            <a:pPr lvl="1" algn="just"/>
            <a:r>
              <a:rPr lang="pt-BR" dirty="0"/>
              <a:t>Fornecer meios para o desenvolvimento de métodos inovadores de ensino, através dos novos recursos da computação móvel.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80" y="208521"/>
            <a:ext cx="1721879" cy="172187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fundamentação teórica desse trabalho está centrada </a:t>
            </a:r>
            <a:r>
              <a:rPr lang="pt-BR" dirty="0" smtClean="0"/>
              <a:t>nos seguintes conceitos:</a:t>
            </a:r>
          </a:p>
          <a:p>
            <a:pPr lvl="1" algn="just"/>
            <a:endParaRPr lang="pt-BR" b="1" dirty="0" smtClean="0"/>
          </a:p>
          <a:p>
            <a:pPr lvl="1" algn="just"/>
            <a:r>
              <a:rPr lang="pt-BR" b="1" dirty="0" smtClean="0"/>
              <a:t>Computação ubíqua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 lvl="1" algn="just"/>
            <a:r>
              <a:rPr lang="pt-BR" b="1" i="1" dirty="0" smtClean="0"/>
              <a:t>Mobile Learning;</a:t>
            </a:r>
          </a:p>
          <a:p>
            <a:pPr lvl="1" algn="just"/>
            <a:r>
              <a:rPr lang="pt-BR" b="1" dirty="0" smtClean="0"/>
              <a:t>Objetos </a:t>
            </a:r>
            <a:r>
              <a:rPr lang="pt-BR" b="1" dirty="0"/>
              <a:t>de </a:t>
            </a:r>
            <a:r>
              <a:rPr lang="pt-BR" b="1" dirty="0" smtClean="0"/>
              <a:t>aprendizagem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Metodologia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1027</Words>
  <Application>Microsoft Office PowerPoint</Application>
  <PresentationFormat>Apresentação na tela (4:3)</PresentationFormat>
  <Paragraphs>261</Paragraphs>
  <Slides>37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Educação  mobile  –  aprender  sempre,  em qualquer  lugar, com  qualquer  dispositivo </vt:lpstr>
      <vt:lpstr>Roteiro da apresentação</vt:lpstr>
      <vt:lpstr>Introdução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Apresentação do PowerPoint</vt:lpstr>
      <vt:lpstr>Metodologia de Desenvolvimento (3) -  Ferramentas, Tecnologias e Linguagens</vt:lpstr>
      <vt:lpstr>Metodologia de Desenvolvimento (4) -  Ferramentas, Tecnologias e Linguagens</vt:lpstr>
      <vt:lpstr>Metodologia de Desenvolvimento (5) – Processo de Desenvolvimento</vt:lpstr>
      <vt:lpstr>Apresentação Do Projeto</vt:lpstr>
      <vt:lpstr>Apresentação do sistema</vt:lpstr>
      <vt:lpstr>Apresentação do PowerPoint</vt:lpstr>
      <vt:lpstr>Apresentação do sistema - Especificação</vt:lpstr>
      <vt:lpstr>Apresentação do PowerPoint</vt:lpstr>
      <vt:lpstr>Apresentação do sistema - Especificação</vt:lpstr>
      <vt:lpstr>Apresentação do sistema - Especificação</vt:lpstr>
      <vt:lpstr>Desenvolvimento</vt:lpstr>
      <vt:lpstr>Desenvolvimento</vt:lpstr>
      <vt:lpstr>Desenvolvimento - Diagramas</vt:lpstr>
      <vt:lpstr>Desenvolvimento - Diagramas</vt:lpstr>
      <vt:lpstr>Desenvolvimento - Diagramas</vt:lpstr>
      <vt:lpstr>Desenvolvimento - Diagramas</vt:lpstr>
      <vt:lpstr>Desenvolvimento  Projeto de Banco de Dados</vt:lpstr>
      <vt:lpstr>Desenvolvimento  Projeto de Banco de Dados</vt:lpstr>
      <vt:lpstr>Desenvolvimento  Projeto de Banco de Dados</vt:lpstr>
      <vt:lpstr>Protótipos </vt:lpstr>
      <vt:lpstr>Tela Inicial</vt:lpstr>
      <vt:lpstr>Tela de Configurações</vt:lpstr>
      <vt:lpstr>Tela de cadastro de disciplina</vt:lpstr>
      <vt:lpstr>Tela de cadastro de Exercício</vt:lpstr>
      <vt:lpstr>Considerações</vt:lpstr>
      <vt:lpstr>Educação  mobile  –  aprender  sempre,  em qualquer  lugar, com  qualquer  dispositivo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95</cp:revision>
  <dcterms:created xsi:type="dcterms:W3CDTF">2015-02-22T11:46:47Z</dcterms:created>
  <dcterms:modified xsi:type="dcterms:W3CDTF">2015-03-10T19:52:44Z</dcterms:modified>
</cp:coreProperties>
</file>