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33"/>
  </p:notesMasterIdLst>
  <p:sldIdLst>
    <p:sldId id="25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305" r:id="rId18"/>
    <p:sldId id="304" r:id="rId19"/>
    <p:sldId id="306" r:id="rId20"/>
    <p:sldId id="281" r:id="rId21"/>
    <p:sldId id="282" r:id="rId22"/>
    <p:sldId id="286" r:id="rId23"/>
    <p:sldId id="292" r:id="rId24"/>
    <p:sldId id="293" r:id="rId25"/>
    <p:sldId id="298" r:id="rId26"/>
    <p:sldId id="299" r:id="rId27"/>
    <p:sldId id="300" r:id="rId28"/>
    <p:sldId id="301" r:id="rId29"/>
    <p:sldId id="302" r:id="rId30"/>
    <p:sldId id="294" r:id="rId31"/>
    <p:sldId id="297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869" autoAdjust="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20/04/2016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20/04/2016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20/04/2016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20/04/2016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20/04/2016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20/04/2016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20/04/2016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20/04/2016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20/04/2016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Instituto Federal de Educação, Ciência e Tecnologia da Paraíba </a:t>
            </a:r>
          </a:p>
          <a:p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50450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4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Metodologia de Desenvolvimento (2) - </a:t>
            </a:r>
            <a:br>
              <a:rPr lang="pt-BR" sz="36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Ferramentas, Tecnologias e Linguagens</a:t>
            </a:r>
            <a:endParaRPr lang="pt-BR" sz="3600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67425" y="609600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 de Desenvolvimento (3) -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  <a:endParaRPr lang="pt-BR" sz="2400" dirty="0"/>
          </a:p>
          <a:p>
            <a:pPr lvl="1"/>
            <a:r>
              <a:rPr lang="pt-BR" sz="2400" b="1" i="1" dirty="0"/>
              <a:t>Java </a:t>
            </a:r>
            <a:r>
              <a:rPr lang="pt-BR" sz="2400" b="1" i="1" dirty="0" err="1"/>
              <a:t>Entreprise</a:t>
            </a:r>
            <a:r>
              <a:rPr lang="pt-BR" sz="2400" b="1" i="1" dirty="0"/>
              <a:t> </a:t>
            </a:r>
            <a:r>
              <a:rPr lang="pt-BR" sz="2400" b="1" i="1" dirty="0" err="1"/>
              <a:t>Edition</a:t>
            </a:r>
            <a:r>
              <a:rPr lang="pt-BR" sz="2400" b="1" i="1" dirty="0"/>
              <a:t> </a:t>
            </a:r>
            <a:r>
              <a:rPr lang="pt-BR" sz="2400" b="1" dirty="0"/>
              <a:t>– Java EE</a:t>
            </a:r>
            <a:endParaRPr lang="pt-BR" sz="2400" dirty="0"/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 de Desenvolvimento (4) -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84" y="609600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Metodologia de Desenvolvimento (5) – </a:t>
            </a:r>
            <a:r>
              <a:rPr lang="pt-BR" sz="3200" dirty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dirty="0"/>
              <a:t>Metodologia de desenvolvimento de software ágil criada pelo grupo PET UFCG.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Simples e eficiente;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 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736924"/>
            <a:ext cx="7811206" cy="439380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3" y="609600"/>
            <a:ext cx="7070501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Apresentação do sistema -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169240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implementação será dividida 4 em releases. 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O primeiro release contemplara o desenvolvimento do módulo de exercícios, e incluirá o desenvolvimento dos requisitos funcionais:  RF01, RF02, RF03, RF04, RF06, RF07, RF13.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O segundo release contemplara o desenvolvimento de módulo de transferência de arquivos, e incluirá o desenvolvimento dos requisitos funcionais: RF05, RF08, RF09.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O terceiro release contemplara o desenvolvimento de módulo de criação de fóruns de discursões e incluirá o desenvolvimento dos requisitos funcionais: RF10, RF11, RF12.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O quarto release contemplara o desenvolvimento do módulo de envio de mensagens.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01815" cy="388077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Projeto</a:t>
            </a:r>
          </a:p>
          <a:p>
            <a:pPr lvl="1" algn="just"/>
            <a:r>
              <a:rPr lang="pt-BR" dirty="0"/>
              <a:t>O sistema é constituído por três camadas lógicas: </a:t>
            </a:r>
          </a:p>
          <a:p>
            <a:pPr lvl="1" algn="just"/>
            <a:endParaRPr lang="pt-BR" i="1" dirty="0"/>
          </a:p>
          <a:p>
            <a:pPr lvl="1" algn="just"/>
            <a:r>
              <a:rPr lang="pt-BR" i="1" dirty="0"/>
              <a:t>Camada de apresentação </a:t>
            </a:r>
          </a:p>
          <a:p>
            <a:pPr lvl="1" algn="just"/>
            <a:r>
              <a:rPr lang="pt-BR" i="1" dirty="0"/>
              <a:t>Camada de negócio </a:t>
            </a:r>
          </a:p>
          <a:p>
            <a:pPr lvl="1" algn="just"/>
            <a:r>
              <a:rPr lang="pt-BR" i="1" dirty="0"/>
              <a:t> Camada de persistência</a:t>
            </a: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3" y="4203195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Desenvolvimento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16" y="2421876"/>
            <a:ext cx="6346767" cy="3158836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888642" y="1841679"/>
            <a:ext cx="294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Arquitetura Geral do Sistema</a:t>
            </a:r>
          </a:p>
        </p:txBody>
      </p:sp>
    </p:spTree>
    <p:extLst>
      <p:ext uri="{BB962C8B-B14F-4D97-AF65-F5344CB8AC3E}">
        <p14:creationId xmlns:p14="http://schemas.microsoft.com/office/powerpoint/2010/main" val="42793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253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Desenvolvimento - Diagramas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/>
              <a:t> Para representação da modelagem do sistema foram escolhidos os seguintes:</a:t>
            </a:r>
          </a:p>
          <a:p>
            <a:pPr algn="just"/>
            <a:endParaRPr lang="pt-BR" sz="2800" dirty="0"/>
          </a:p>
          <a:p>
            <a:pPr lvl="1" algn="just"/>
            <a:r>
              <a:rPr lang="pt-BR" sz="2400" dirty="0"/>
              <a:t> Diagramas de casos de uso</a:t>
            </a:r>
          </a:p>
          <a:p>
            <a:pPr lvl="1" algn="just"/>
            <a:r>
              <a:rPr lang="pt-BR" sz="2400" dirty="0"/>
              <a:t> Diagrama de classes </a:t>
            </a:r>
          </a:p>
          <a:p>
            <a:pPr lvl="1" algn="just"/>
            <a:r>
              <a:rPr lang="pt-BR" sz="2400" dirty="0"/>
              <a:t> Diagrama de componentes.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426818" cy="132080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Desenvolvimento 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Projeto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sz="3200" dirty="0"/>
              <a:t> </a:t>
            </a:r>
            <a:r>
              <a:rPr lang="pt-BR" sz="2400" dirty="0"/>
              <a:t>Diagrama Entidade-Relacionamento;</a:t>
            </a:r>
          </a:p>
          <a:p>
            <a:pPr lvl="1" algn="just"/>
            <a:r>
              <a:rPr lang="pt-BR" sz="2400" dirty="0"/>
              <a:t> Diagrama Lógico de Dados;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4613302"/>
            <a:ext cx="1563661" cy="15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6118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Protótipos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Inicial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4101"/>
            <a:ext cx="7787425" cy="4752305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de Configurações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1109"/>
            <a:ext cx="7787425" cy="4378288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r>
              <a:rPr lang="pt-BR" dirty="0"/>
              <a:t>Tela de cadastro de disciplina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71109"/>
            <a:ext cx="7787423" cy="4378288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47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r>
              <a:rPr lang="pt-BR" dirty="0"/>
              <a:t>Tela de cadastro de Exercício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771109"/>
            <a:ext cx="7787423" cy="437828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9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“As tecnologias de computação móvel encontram-se atualmente em franca evolução e parecem destinadas a transformar-se no novo paradigma dominante da computação” (Myers et al., 2003).</a:t>
            </a:r>
          </a:p>
          <a:p>
            <a:pPr marL="0" indent="0" algn="just">
              <a:buNone/>
            </a:pPr>
            <a:r>
              <a:rPr lang="pt-BR" dirty="0"/>
              <a:t> </a:t>
            </a:r>
          </a:p>
          <a:p>
            <a:pPr algn="just"/>
            <a:r>
              <a:rPr lang="pt-BR" dirty="0"/>
              <a:t>A educação, assim como as outras áreas do conhecimento, faz uso dessas novas tecnologias para melhorar suas práticas e abordagens. </a:t>
            </a:r>
          </a:p>
          <a:p>
            <a:pPr algn="just"/>
            <a:endParaRPr lang="pt-BR" i="1" dirty="0"/>
          </a:p>
          <a:p>
            <a:pPr algn="just"/>
            <a:r>
              <a:rPr lang="pt-BR" i="1" dirty="0"/>
              <a:t>Mobile Learning;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Considerações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/>
            <a:r>
              <a:rPr lang="pt-BR" dirty="0"/>
              <a:t>O sistema proposto neste trabalho objetiva transmitir ao usuário informações de caráter enriquecedor no processo de ensino/aprendizagem aliados as tecnologias móveis.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7" y="2253803"/>
            <a:ext cx="6858000" cy="1485923"/>
          </a:xfrm>
        </p:spPr>
        <p:txBody>
          <a:bodyPr>
            <a:noAutofit/>
          </a:bodyPr>
          <a:lstStyle/>
          <a:p>
            <a:pPr algn="ctr"/>
            <a:r>
              <a:rPr lang="pt-BR" sz="1800" b="1" dirty="0">
                <a:solidFill>
                  <a:schemeClr val="tx1"/>
                </a:solidFill>
                <a:effectLst/>
              </a:rPr>
              <a:t>Educação  mobile  –  aprender  sempre,  em qualquer  lugar, com  qualquer  dispositivo</a:t>
            </a:r>
            <a:br>
              <a:rPr lang="pt-BR" sz="2000" dirty="0">
                <a:effectLst/>
              </a:rPr>
            </a:br>
            <a:endParaRPr lang="pt-BR" sz="20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Instituto Federal de Educação, Ciência e Tecnologia da Paraíba </a:t>
            </a:r>
          </a:p>
          <a:p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Prof. Esp. Janderson Ferreira Dutra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2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dirty="0"/>
              <a:t>O uso dos meios de comunicação no dia-a-dia de alunos e professores não são uma questão nova;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Necessidade de locomoção de alunos e professores;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Ausência de estudos voltados para a compreensão sobre o uso das </a:t>
            </a:r>
            <a:r>
              <a:rPr lang="pt-BR" dirty="0" err="1"/>
              <a:t>TIC’s</a:t>
            </a:r>
            <a:r>
              <a:rPr lang="pt-BR" dirty="0"/>
              <a:t> na educação.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19499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 informática revolucionou a forma de processar e transmitir conhecimento. Todos os dias um demasiado volume de informações está sendo colocado a nossa frente;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transformar esse grande volume de informação em conhecimento?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Mecanismos tradicionais de ensino se tornam estressantes tanto para alunos, quanto para os professores.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Uso das tecnologias de aprendizagem interativas mediadas pelo uso de computadores;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764406"/>
            <a:ext cx="7027574" cy="4276957"/>
          </a:xfrm>
        </p:spPr>
        <p:txBody>
          <a:bodyPr/>
          <a:lstStyle/>
          <a:p>
            <a:pPr lvl="0" algn="just"/>
            <a:r>
              <a:rPr lang="pt-BR" dirty="0"/>
              <a:t>Objetivo Geral</a:t>
            </a:r>
          </a:p>
          <a:p>
            <a:pPr lvl="1" algn="just"/>
            <a:r>
              <a:rPr lang="pt-BR" sz="2100" dirty="0"/>
              <a:t>Desenvolver um aplicativo que auxilie no processo de ensino-aprendizagem agregado a mobilidade dos dispositivos móveis apoiados pelo </a:t>
            </a:r>
            <a:r>
              <a:rPr lang="pt-BR" sz="2100" i="1" dirty="0"/>
              <a:t>M-Learning</a:t>
            </a:r>
            <a:r>
              <a:rPr lang="pt-BR" sz="2100" dirty="0"/>
              <a:t>.</a:t>
            </a:r>
            <a:endParaRPr lang="pt-BR" sz="1700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0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dirty="0"/>
              <a:t>Apoiar o uso de tecnologia digital na educação por meio do objeto desenvolvido;</a:t>
            </a:r>
          </a:p>
          <a:p>
            <a:pPr lvl="1" algn="just"/>
            <a:r>
              <a:rPr lang="pt-BR" dirty="0"/>
              <a:t>Maximizar os recursos de aprendizagem dos alunos, permitindo aos mesmos contar com apoio de dispositivos computacionais para execução de tarefas, anotações de ideias, consulta e compartilhamento de informações via Internet;</a:t>
            </a:r>
          </a:p>
          <a:p>
            <a:pPr lvl="1" algn="just"/>
            <a:r>
              <a:rPr lang="pt-BR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r>
              <a:rPr lang="pt-BR" dirty="0"/>
              <a:t>Expandir a aprendizagem fora do ambiente escolar.</a:t>
            </a:r>
          </a:p>
          <a:p>
            <a:pPr lvl="1" algn="just"/>
            <a:r>
              <a:rPr lang="pt-BR" dirty="0"/>
              <a:t>Fornecer meios para o desenvolvimento de métodos inovadores de ensino, através dos novos recursos da computação móvel. </a:t>
            </a:r>
          </a:p>
          <a:p>
            <a:pPr lvl="1" algn="just"/>
            <a:r>
              <a:rPr lang="pt-BR" dirty="0"/>
              <a:t>Tornar o processo de aprendizagem mais dinâmico e completo, proporcionando aos alunos um ambiente informal de aprendizagem. 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80" y="208521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fundamentação teórica desse trabalho está centrada nos seguintes conceitos:</a:t>
            </a:r>
          </a:p>
          <a:p>
            <a:pPr lvl="1" algn="just"/>
            <a:endParaRPr lang="pt-BR" b="1" dirty="0"/>
          </a:p>
          <a:p>
            <a:pPr lvl="1" algn="just"/>
            <a:r>
              <a:rPr lang="pt-BR" b="1" dirty="0"/>
              <a:t>Computação móvel</a:t>
            </a:r>
            <a:r>
              <a:rPr lang="pt-BR" dirty="0"/>
              <a:t>; </a:t>
            </a:r>
          </a:p>
          <a:p>
            <a:pPr lvl="1" algn="just"/>
            <a:r>
              <a:rPr lang="pt-BR" b="1" dirty="0"/>
              <a:t>Aplicações móveis</a:t>
            </a:r>
          </a:p>
          <a:p>
            <a:pPr lvl="1" algn="just"/>
            <a:r>
              <a:rPr lang="pt-BR" b="1" dirty="0"/>
              <a:t>Web design responsivo</a:t>
            </a:r>
            <a:endParaRPr lang="pt-BR" dirty="0"/>
          </a:p>
          <a:p>
            <a:pPr lvl="1" algn="just"/>
            <a:r>
              <a:rPr lang="pt-BR" b="1" i="1" dirty="0"/>
              <a:t>Mobile Learning;</a:t>
            </a:r>
          </a:p>
          <a:p>
            <a:pPr lvl="1" algn="just"/>
            <a:r>
              <a:rPr lang="pt-BR" b="1" dirty="0"/>
              <a:t>Objetos de aprendizagem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887</Words>
  <Application>Microsoft Office PowerPoint</Application>
  <PresentationFormat>Apresentação na tela (4:3)</PresentationFormat>
  <Paragraphs>223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Apresentação do PowerPoint</vt:lpstr>
      <vt:lpstr>Metodologia de Desenvolvimento (3) -  Ferramentas, Tecnologias e Linguagens</vt:lpstr>
      <vt:lpstr>Metodologia de Desenvolvimento (4) -  Ferramentas, Tecnologias e Linguagens</vt:lpstr>
      <vt:lpstr>Metodologia de Desenvolvimento (5) – Processo de Desenvolvimento</vt:lpstr>
      <vt:lpstr>Mobile-Edu</vt:lpstr>
      <vt:lpstr>Trabalhos Relacionados</vt:lpstr>
      <vt:lpstr>Trabalhos Relacionados (1)</vt:lpstr>
      <vt:lpstr>Contextualização</vt:lpstr>
      <vt:lpstr>Apresentação do sistema - Especificação</vt:lpstr>
      <vt:lpstr>Desenvolvimento</vt:lpstr>
      <vt:lpstr>Desenvolvimento</vt:lpstr>
      <vt:lpstr>Desenvolvimento - Diagramas</vt:lpstr>
      <vt:lpstr>Desenvolvimento  Projeto de Banco de Dados</vt:lpstr>
      <vt:lpstr>Protótipos </vt:lpstr>
      <vt:lpstr>Tela Inicial</vt:lpstr>
      <vt:lpstr>Tela de Configurações</vt:lpstr>
      <vt:lpstr>Tela de cadastro de disciplina</vt:lpstr>
      <vt:lpstr>Tela de cadastro de Exercício</vt:lpstr>
      <vt:lpstr>Considerações</vt:lpstr>
      <vt:lpstr>Educação  mobile  –  aprender  sempre,  em qualquer  lugar, com  qualquer  dispositivo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103</cp:revision>
  <dcterms:created xsi:type="dcterms:W3CDTF">2015-02-22T11:46:47Z</dcterms:created>
  <dcterms:modified xsi:type="dcterms:W3CDTF">2016-04-20T15:18:25Z</dcterms:modified>
</cp:coreProperties>
</file>