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3" r:id="rId1"/>
  </p:sldMasterIdLst>
  <p:notesMasterIdLst>
    <p:notesMasterId r:id="rId40"/>
  </p:notesMasterIdLst>
  <p:sldIdLst>
    <p:sldId id="326" r:id="rId2"/>
    <p:sldId id="296" r:id="rId3"/>
    <p:sldId id="257" r:id="rId4"/>
    <p:sldId id="303" r:id="rId5"/>
    <p:sldId id="258" r:id="rId6"/>
    <p:sldId id="272" r:id="rId7"/>
    <p:sldId id="260" r:id="rId8"/>
    <p:sldId id="261" r:id="rId9"/>
    <p:sldId id="262" r:id="rId10"/>
    <p:sldId id="273" r:id="rId11"/>
    <p:sldId id="266" r:id="rId12"/>
    <p:sldId id="270" r:id="rId13"/>
    <p:sldId id="271" r:id="rId14"/>
    <p:sldId id="305" r:id="rId15"/>
    <p:sldId id="304" r:id="rId16"/>
    <p:sldId id="306" r:id="rId17"/>
    <p:sldId id="281" r:id="rId18"/>
    <p:sldId id="282" r:id="rId19"/>
    <p:sldId id="308" r:id="rId20"/>
    <p:sldId id="309" r:id="rId21"/>
    <p:sldId id="292" r:id="rId22"/>
    <p:sldId id="310" r:id="rId23"/>
    <p:sldId id="311" r:id="rId24"/>
    <p:sldId id="312" r:id="rId25"/>
    <p:sldId id="268" r:id="rId26"/>
    <p:sldId id="269" r:id="rId27"/>
    <p:sldId id="267" r:id="rId28"/>
    <p:sldId id="298" r:id="rId29"/>
    <p:sldId id="299" r:id="rId30"/>
    <p:sldId id="315" r:id="rId31"/>
    <p:sldId id="300" r:id="rId32"/>
    <p:sldId id="318" r:id="rId33"/>
    <p:sldId id="319" r:id="rId34"/>
    <p:sldId id="320" r:id="rId35"/>
    <p:sldId id="321" r:id="rId36"/>
    <p:sldId id="294" r:id="rId37"/>
    <p:sldId id="324" r:id="rId38"/>
    <p:sldId id="325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nha de Sousa" initials="FdS" lastIdx="1" clrIdx="0">
    <p:extLst>
      <p:ext uri="{19B8F6BF-5375-455C-9EA6-DF929625EA0E}">
        <p15:presenceInfo xmlns:p15="http://schemas.microsoft.com/office/powerpoint/2012/main" userId="2c940b7df9449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869" autoAdjust="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9BDBE-59CB-4EDC-B99C-C69B3C658301}" type="datetimeFigureOut">
              <a:rPr lang="pt-BR" smtClean="0"/>
              <a:t>15/05/2016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0876-9FE3-4D4D-96BA-0B10C601B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70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entidades digitais projetadas para auxiliar o aluno a atingir um determinado objetivo pedagógico e que podem ser reutilizadas em outros contextos para apoiar a aprendizagem”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7029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8201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0192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70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6752-3A49-4DED-A458-533FF250ADCD}" type="datetime1">
              <a:rPr lang="pt-BR" smtClean="0"/>
              <a:t>15/05/2016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6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A00-4E86-479F-9465-756E750E2C7A}" type="datetime1">
              <a:rPr lang="pt-BR" smtClean="0"/>
              <a:t>15/05/2016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FEF-7C51-4A89-B41D-DB87D80AB99C}" type="datetime1">
              <a:rPr lang="pt-BR" smtClean="0"/>
              <a:t>15/05/2016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15/05/2016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225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B31F-1CF9-4A63-87FE-A0BE9289F539}" type="datetime1">
              <a:rPr lang="pt-BR" smtClean="0"/>
              <a:t>15/05/2016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1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AFD-A5E2-4174-BC85-B3C41449EF2B}" type="datetime1">
              <a:rPr lang="pt-BR" smtClean="0"/>
              <a:t>15/05/2016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3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219-104B-453B-9627-7BD4B22A4025}" type="datetime1">
              <a:rPr lang="pt-BR" smtClean="0"/>
              <a:t>15/05/2016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3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8B99-A17D-4E1D-BB0B-67D1381AC551}" type="datetime1">
              <a:rPr lang="pt-BR" smtClean="0"/>
              <a:t>15/05/2016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2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6" y="2508910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>
                <a:latin typeface="+mn-lt"/>
                <a:cs typeface="Times New Roman" panose="02020603050405020304" pitchFamily="18" charset="0"/>
              </a:rPr>
              <a:t>MOBILE-EDU:  UMA FERRAMENTA PARA SUPORTE APRENDIZAGEM EM MOBILE LEARNING</a:t>
            </a:r>
            <a:endParaRPr lang="pt-BR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Times New Roman" panose="02020603050405020304" pitchFamily="18" charset="0"/>
              </a:rPr>
              <a:t>Instituto Federal de Educação, Ciência e Tecnologia da Paraíba </a:t>
            </a:r>
          </a:p>
          <a:p>
            <a:pPr algn="ctr"/>
            <a:r>
              <a:rPr lang="pt-BR" i="1" dirty="0">
                <a:cs typeface="Times New Roman" panose="02020603050405020304" pitchFamily="18" charset="0"/>
              </a:rPr>
              <a:t>Campus </a:t>
            </a:r>
            <a:r>
              <a:rPr lang="pt-BR" dirty="0">
                <a:cs typeface="Times New Roman" panose="02020603050405020304" pitchFamily="18" charset="0"/>
              </a:rPr>
              <a:t>Cajazeiras</a:t>
            </a:r>
          </a:p>
          <a:p>
            <a:pPr algn="ctr"/>
            <a:r>
              <a:rPr lang="pt-BR" dirty="0">
                <a:cs typeface="Times New Roman" panose="02020603050405020304" pitchFamily="18" charset="0"/>
              </a:rPr>
              <a:t>Curso Superior de Tecnologia em Análise e Desenvolvimento de Sistemas</a:t>
            </a:r>
          </a:p>
          <a:p>
            <a:endParaRPr lang="pt-BR" i="1" dirty="0"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cs typeface="Times New Roman" panose="02020603050405020304" pitchFamily="18" charset="0"/>
              </a:rPr>
              <a:t>Aluna:</a:t>
            </a:r>
            <a:r>
              <a:rPr lang="pt-BR" dirty="0">
                <a:cs typeface="Times New Roman" panose="02020603050405020304" pitchFamily="18" charset="0"/>
              </a:rPr>
              <a:t> Fátima Ferreira de Sousa</a:t>
            </a:r>
          </a:p>
          <a:p>
            <a:pPr algn="ctr"/>
            <a:r>
              <a:rPr lang="pt-BR" b="1" dirty="0">
                <a:cs typeface="Times New Roman" panose="02020603050405020304" pitchFamily="18" charset="0"/>
              </a:rPr>
              <a:t>Orientador: </a:t>
            </a:r>
            <a:r>
              <a:rPr lang="pt-BR" dirty="0">
                <a:cs typeface="Times New Roman" panose="02020603050405020304" pitchFamily="18" charset="0"/>
              </a:rPr>
              <a:t>Prof. Esp. Janderson Ferreira Dutra</a:t>
            </a:r>
          </a:p>
        </p:txBody>
      </p:sp>
    </p:spTree>
    <p:extLst>
      <p:ext uri="{BB962C8B-B14F-4D97-AF65-F5344CB8AC3E}">
        <p14:creationId xmlns:p14="http://schemas.microsoft.com/office/powerpoint/2010/main" val="18079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771" y="2696202"/>
            <a:ext cx="78867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21" y="4021765"/>
            <a:ext cx="2724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66" y="609600"/>
            <a:ext cx="8242813" cy="89166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Metodologia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15921"/>
            <a:ext cx="7675350" cy="4361042"/>
          </a:xfrm>
        </p:spPr>
        <p:txBody>
          <a:bodyPr/>
          <a:lstStyle/>
          <a:p>
            <a:pPr marL="0" indent="0" algn="just">
              <a:buNone/>
            </a:pPr>
            <a:endParaRPr lang="pt-BR" i="1" dirty="0"/>
          </a:p>
          <a:p>
            <a:pPr algn="just"/>
            <a:r>
              <a:rPr lang="pt-BR" sz="2800" dirty="0"/>
              <a:t>A metodologia de desenvolvimento utilizada neste trabalho se fundamenta na pesquisa descritiva e exploratória com estudo de caso.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11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5304649"/>
            <a:ext cx="1017766" cy="11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184" y="609600"/>
            <a:ext cx="7997780" cy="13208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Metodologia de Desenvolvimento (5) – </a:t>
            </a:r>
            <a:r>
              <a:rPr lang="pt-BR" sz="3200" dirty="0">
                <a:solidFill>
                  <a:schemeClr val="tx1"/>
                </a:solidFill>
              </a:rPr>
              <a:t>Processo de Desenvolvimento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091967" cy="3880773"/>
          </a:xfrm>
        </p:spPr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 err="1"/>
              <a:t>easYProcess</a:t>
            </a:r>
            <a:r>
              <a:rPr lang="pt-BR" sz="2800" b="1" i="1" dirty="0"/>
              <a:t> – YP</a:t>
            </a:r>
          </a:p>
          <a:p>
            <a:pPr lvl="1" algn="just"/>
            <a:r>
              <a:rPr lang="pt-BR" sz="2200" dirty="0"/>
              <a:t>Metodologia de desenvolvimento de software ágil criada pelo grupo PET UFCG.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Simples e eficiente;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Auxilia na gerência e no desenvolvimento de aplicações de pequeno e médio porte.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34" y="5328732"/>
            <a:ext cx="1425261" cy="14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166" y="2657565"/>
            <a:ext cx="7886700" cy="1325563"/>
          </a:xfrm>
        </p:spPr>
        <p:txBody>
          <a:bodyPr>
            <a:normAutofit/>
          </a:bodyPr>
          <a:lstStyle/>
          <a:p>
            <a:pPr lvl="0" algn="ctr"/>
            <a:r>
              <a:rPr lang="pt-BR" sz="4000" b="1" dirty="0">
                <a:solidFill>
                  <a:schemeClr val="tx1"/>
                </a:solidFill>
              </a:rPr>
              <a:t>Mobile-Edu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30" y="4515051"/>
            <a:ext cx="2219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b="1" dirty="0"/>
          </a:p>
          <a:p>
            <a:r>
              <a:rPr lang="pt-BR" sz="2800" b="1" dirty="0" err="1"/>
              <a:t>Edmodo</a:t>
            </a:r>
            <a:endParaRPr lang="pt-BR" sz="2800" b="1" dirty="0"/>
          </a:p>
          <a:p>
            <a:endParaRPr lang="pt-BR" sz="2800" b="1" dirty="0"/>
          </a:p>
          <a:p>
            <a:r>
              <a:rPr lang="pt-BR" sz="2800" b="1" dirty="0" err="1"/>
              <a:t>Remind</a:t>
            </a:r>
            <a:r>
              <a:rPr lang="pt-BR" sz="2800" b="1" dirty="0"/>
              <a:t> </a:t>
            </a:r>
          </a:p>
          <a:p>
            <a:endParaRPr lang="pt-BR" sz="2800" b="1" dirty="0"/>
          </a:p>
          <a:p>
            <a:r>
              <a:rPr lang="pt-BR" sz="2800" b="1" dirty="0" err="1"/>
              <a:t>Schoology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2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Trabalhos Relacionados (1)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15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08556"/>
              </p:ext>
            </p:extLst>
          </p:nvPr>
        </p:nvGraphicFramePr>
        <p:xfrm>
          <a:off x="628648" y="1828799"/>
          <a:ext cx="7886701" cy="4257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234">
                  <a:extLst>
                    <a:ext uri="{9D8B030D-6E8A-4147-A177-3AD203B41FA5}">
                      <a16:colId xmlns:a16="http://schemas.microsoft.com/office/drawing/2014/main" val="1252238393"/>
                    </a:ext>
                  </a:extLst>
                </a:gridCol>
                <a:gridCol w="878235">
                  <a:extLst>
                    <a:ext uri="{9D8B030D-6E8A-4147-A177-3AD203B41FA5}">
                      <a16:colId xmlns:a16="http://schemas.microsoft.com/office/drawing/2014/main" val="3369471951"/>
                    </a:ext>
                  </a:extLst>
                </a:gridCol>
                <a:gridCol w="1565851">
                  <a:extLst>
                    <a:ext uri="{9D8B030D-6E8A-4147-A177-3AD203B41FA5}">
                      <a16:colId xmlns:a16="http://schemas.microsoft.com/office/drawing/2014/main" val="3857717670"/>
                    </a:ext>
                  </a:extLst>
                </a:gridCol>
                <a:gridCol w="1650280">
                  <a:extLst>
                    <a:ext uri="{9D8B030D-6E8A-4147-A177-3AD203B41FA5}">
                      <a16:colId xmlns:a16="http://schemas.microsoft.com/office/drawing/2014/main" val="2056841000"/>
                    </a:ext>
                  </a:extLst>
                </a:gridCol>
                <a:gridCol w="1329101">
                  <a:extLst>
                    <a:ext uri="{9D8B030D-6E8A-4147-A177-3AD203B41FA5}">
                      <a16:colId xmlns:a16="http://schemas.microsoft.com/office/drawing/2014/main" val="3227510560"/>
                    </a:ext>
                  </a:extLst>
                </a:gridCol>
              </a:tblGrid>
              <a:tr h="5108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Edmodo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Remind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Schoology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Mobile-Edu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888287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Criação de grupos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63999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Disponibilizar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440392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Correção automática de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46854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Criar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95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   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619321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Comentar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34787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Registrar faltas dos alunos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629220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Multiplataforma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87619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Suporte a envio de arquivos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72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7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Contextualização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736924"/>
            <a:ext cx="7811206" cy="439380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5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093" y="609600"/>
            <a:ext cx="7070501" cy="1320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Apresentação do sistema - 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736035"/>
            <a:ext cx="7905751" cy="4784035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A implementação do sistema foi dividida 4 em releases. </a:t>
            </a:r>
          </a:p>
          <a:p>
            <a:pPr marL="0" indent="0" algn="just">
              <a:buNone/>
            </a:pPr>
            <a:endParaRPr lang="pt-BR" sz="20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 O primeiro release contemplara o desenvolvimento do modulo de testes, e incluirá o desenvolvimento do módulo de testes.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segundo release contemplara o desenvolvimento de módulo de transferência de arquivos, e incluirá o desenvolvimento do módulo de transferência de arquivos.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terceiro release contemplara o desenvolvimento de módulo de criação de grupos de discussões e incluirá o desenvolvimento do módulo de criação de grupos.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quarto release contemplara o desenvolvimento do módulo de criação de turmas e incluirá o desenvolvimento do módulo de criação de turmas.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17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86" y="80830"/>
            <a:ext cx="1401519" cy="24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89529"/>
            <a:ext cx="4916559" cy="3880773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sz="2800" dirty="0"/>
              <a:t>Visão de Tecnologias</a:t>
            </a:r>
          </a:p>
          <a:p>
            <a:pPr lvl="1" algn="just"/>
            <a:r>
              <a:rPr lang="pt-BR" sz="2200" dirty="0"/>
              <a:t>Apresenta as tecnologias utilizadas na implementação do sistema em um modelo de arquitetura em três camadas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800" dirty="0"/>
              <a:t>Visão de Componentes</a:t>
            </a:r>
          </a:p>
          <a:p>
            <a:pPr lvl="1" algn="just"/>
            <a:r>
              <a:rPr lang="pt-BR" sz="2200" dirty="0"/>
              <a:t>Apresenta as partes do sistema organizada em módulos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11" y="2921778"/>
            <a:ext cx="2037277" cy="1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 – Visão de Tecnologias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40" y="1897039"/>
            <a:ext cx="7375160" cy="4099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24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Roteiro da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/>
        </p:nvSpPr>
        <p:spPr>
          <a:xfrm>
            <a:off x="650650" y="1593175"/>
            <a:ext cx="4977418" cy="447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Introdução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Justificativa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Motivação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Objetivo Geral e Específicos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Fundamentação Teórica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Metodologia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Mobile-Edu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Considerações Finais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Trabalhos Futuros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67" y="3828245"/>
            <a:ext cx="1974941" cy="20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 – Visão de Componentes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98" y="1897039"/>
            <a:ext cx="6572443" cy="4099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0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Desenvolvimento – Modelo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930400"/>
            <a:ext cx="7411156" cy="4110963"/>
          </a:xfrm>
        </p:spPr>
        <p:txBody>
          <a:bodyPr/>
          <a:lstStyle/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21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12" y="1577118"/>
            <a:ext cx="4858997" cy="4328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Análise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930400"/>
            <a:ext cx="7411156" cy="4110963"/>
          </a:xfrm>
        </p:spPr>
        <p:txBody>
          <a:bodyPr/>
          <a:lstStyle/>
          <a:p>
            <a:pPr algn="just"/>
            <a:r>
              <a:rPr lang="pt-BR" sz="2800" dirty="0"/>
              <a:t> Para representação da modelagem do sistema foram escolhidos os seguintes diagramas:</a:t>
            </a:r>
          </a:p>
          <a:p>
            <a:pPr algn="just"/>
            <a:endParaRPr lang="pt-BR" sz="3200" dirty="0"/>
          </a:p>
          <a:p>
            <a:pPr lvl="1" algn="just"/>
            <a:r>
              <a:rPr lang="pt-BR" sz="2800" dirty="0"/>
              <a:t> </a:t>
            </a:r>
            <a:r>
              <a:rPr lang="pt-BR" sz="2400" dirty="0"/>
              <a:t>Diagrama de classes </a:t>
            </a:r>
          </a:p>
          <a:p>
            <a:pPr lvl="1" algn="just"/>
            <a:r>
              <a:rPr lang="pt-BR" sz="2400" dirty="0"/>
              <a:t> Diagrama de Sequência.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22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38" y="3879760"/>
            <a:ext cx="2070717" cy="20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Análise de Projeto (1)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930400"/>
            <a:ext cx="3034749" cy="4110963"/>
          </a:xfrm>
        </p:spPr>
        <p:txBody>
          <a:bodyPr/>
          <a:lstStyle/>
          <a:p>
            <a:pPr algn="just"/>
            <a:r>
              <a:rPr lang="pt-BR" sz="2800" dirty="0"/>
              <a:t>Diagrama de  Classes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06" y="1345440"/>
            <a:ext cx="4927600" cy="492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13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Análise de Projeto (1)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577118"/>
            <a:ext cx="8084025" cy="4464245"/>
          </a:xfrm>
        </p:spPr>
        <p:txBody>
          <a:bodyPr/>
          <a:lstStyle/>
          <a:p>
            <a:pPr algn="just"/>
            <a:r>
              <a:rPr lang="pt-BR" sz="2800" dirty="0"/>
              <a:t>Diagrama de Sequência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674962"/>
            <a:ext cx="8038531" cy="3366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7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1594" y="545171"/>
            <a:ext cx="8100811" cy="1280454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Linguagens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Java</a:t>
            </a:r>
          </a:p>
          <a:p>
            <a:pPr lvl="1"/>
            <a:r>
              <a:rPr lang="pt-BR" sz="2400" b="1" dirty="0"/>
              <a:t>JavaScript</a:t>
            </a:r>
          </a:p>
          <a:p>
            <a:pPr lvl="1"/>
            <a:r>
              <a:rPr lang="pt-BR" sz="2400" b="1" dirty="0"/>
              <a:t>AngularJS</a:t>
            </a:r>
          </a:p>
          <a:p>
            <a:pPr lvl="1"/>
            <a:r>
              <a:rPr lang="pt-BR" sz="2400" b="1" dirty="0"/>
              <a:t>Ionic Framework</a:t>
            </a:r>
          </a:p>
          <a:p>
            <a:pPr lvl="1"/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8" y="3938967"/>
            <a:ext cx="2372932" cy="23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125" y="609600"/>
            <a:ext cx="7972022" cy="1320800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Tecnologias</a:t>
            </a:r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EJB</a:t>
            </a:r>
            <a:endParaRPr lang="pt-BR" sz="2400" dirty="0"/>
          </a:p>
          <a:p>
            <a:pPr lvl="1"/>
            <a:r>
              <a:rPr lang="pt-BR" sz="2400" b="1" dirty="0"/>
              <a:t>JSF</a:t>
            </a:r>
            <a:endParaRPr lang="pt-BR" sz="2400" dirty="0"/>
          </a:p>
          <a:p>
            <a:pPr lvl="1"/>
            <a:r>
              <a:rPr lang="pt-BR" sz="2400" b="1" dirty="0"/>
              <a:t>JPA</a:t>
            </a:r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8" y="4125225"/>
            <a:ext cx="2217581" cy="21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b="1" i="1" dirty="0"/>
          </a:p>
          <a:p>
            <a:pPr algn="just"/>
            <a:r>
              <a:rPr lang="pt-BR" sz="2800" b="1" i="1" dirty="0"/>
              <a:t>Ferramentas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 err="1"/>
              <a:t>Netbeans</a:t>
            </a:r>
            <a:r>
              <a:rPr lang="pt-BR" sz="2400" b="1" dirty="0"/>
              <a:t> 8.2</a:t>
            </a:r>
          </a:p>
          <a:p>
            <a:pPr lvl="1"/>
            <a:r>
              <a:rPr lang="pt-BR" sz="2400" b="1" dirty="0"/>
              <a:t>SGBD POSTEGRESQL</a:t>
            </a:r>
          </a:p>
          <a:p>
            <a:pPr lvl="1"/>
            <a:r>
              <a:rPr lang="pt-BR" sz="2400" b="1" dirty="0" err="1">
                <a:ea typeface="Calibri" panose="020F0502020204030204" pitchFamily="34" charset="0"/>
              </a:rPr>
              <a:t>PGAdminIII</a:t>
            </a:r>
            <a:endParaRPr lang="pt-BR" sz="2400" b="1" dirty="0"/>
          </a:p>
          <a:p>
            <a:pPr lvl="1"/>
            <a:r>
              <a:rPr lang="pt-BR" sz="2400" b="1" dirty="0" err="1"/>
              <a:t>BrModelo</a:t>
            </a:r>
            <a:endParaRPr lang="pt-BR" sz="2400" b="1" dirty="0"/>
          </a:p>
          <a:p>
            <a:pPr lvl="1"/>
            <a:r>
              <a:rPr lang="pt-BR" sz="2400" b="1" dirty="0" err="1"/>
              <a:t>Astah</a:t>
            </a:r>
            <a:r>
              <a:rPr lang="pt-BR" sz="2400" b="1" dirty="0"/>
              <a:t> </a:t>
            </a:r>
          </a:p>
          <a:p>
            <a:pPr lvl="1"/>
            <a:r>
              <a:rPr lang="pt-BR" sz="2400" b="1" dirty="0" err="1"/>
              <a:t>Git</a:t>
            </a:r>
            <a:endParaRPr lang="pt-BR" sz="2400" b="1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27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6366" y="517526"/>
            <a:ext cx="8281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60" y="4237149"/>
            <a:ext cx="1939814" cy="19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4733" y="2824766"/>
            <a:ext cx="6347714" cy="601014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Aspecto Visual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088584"/>
            <a:ext cx="2795787" cy="21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4662"/>
            <a:ext cx="7787425" cy="3691182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800" dirty="0"/>
          </a:p>
          <a:p>
            <a:pPr algn="just"/>
            <a:r>
              <a:rPr lang="pt-BR" sz="2800" dirty="0"/>
              <a:t>Educação baseada na mobilidade </a:t>
            </a:r>
          </a:p>
          <a:p>
            <a:pPr lvl="1" algn="just"/>
            <a:r>
              <a:rPr lang="pt-BR" sz="2400" i="1" dirty="0"/>
              <a:t>Mobile Learning;</a:t>
            </a:r>
          </a:p>
          <a:p>
            <a:pPr lvl="1" algn="just"/>
            <a:endParaRPr lang="pt-BR" sz="2400" i="1" dirty="0"/>
          </a:p>
          <a:p>
            <a:pPr algn="just"/>
            <a:r>
              <a:rPr lang="pt-BR" sz="2800" dirty="0"/>
              <a:t>Aprendizagem sem hora e local pré-estabelecido</a:t>
            </a:r>
            <a:r>
              <a:rPr lang="pt-BR" sz="2400" dirty="0"/>
              <a:t>;</a:t>
            </a:r>
          </a:p>
          <a:p>
            <a:pPr lvl="1" algn="just"/>
            <a:r>
              <a:rPr lang="pt-BR" sz="2400" i="1" dirty="0"/>
              <a:t>Flexibilidade;</a:t>
            </a:r>
          </a:p>
          <a:p>
            <a:pPr lvl="1" algn="just"/>
            <a:r>
              <a:rPr lang="pt-BR" sz="2400" i="1" dirty="0"/>
              <a:t>Liberdade;</a:t>
            </a:r>
            <a:endParaRPr lang="pt-BR" i="1" dirty="0"/>
          </a:p>
          <a:p>
            <a:pPr lvl="1" algn="just"/>
            <a:endParaRPr lang="pt-BR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4" y="4670168"/>
            <a:ext cx="2281975" cy="19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57" y="1800764"/>
            <a:ext cx="2458219" cy="3691182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37" y="1800764"/>
            <a:ext cx="2450626" cy="36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Inicial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5" y="1970873"/>
            <a:ext cx="7787425" cy="3678510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Inicial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6" y="1501254"/>
            <a:ext cx="2871315" cy="4162567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32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40" y="1501254"/>
            <a:ext cx="2772147" cy="41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Inicial do Grupo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7" y="1931396"/>
            <a:ext cx="7787423" cy="3656951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9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Inicial do Grupo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1" y="1930400"/>
            <a:ext cx="2673732" cy="3883546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34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4" y="1930400"/>
            <a:ext cx="2586328" cy="388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de Resolução de Testes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33" y="1930400"/>
            <a:ext cx="2586328" cy="3883546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35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4" y="1930400"/>
            <a:ext cx="2586328" cy="3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dirty="0"/>
              <a:t> </a:t>
            </a:r>
            <a:r>
              <a:rPr lang="pt-BR" sz="2800" dirty="0"/>
              <a:t>Incentivo ao uso de dispositivos móveis na educação;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 Incentivo ao M-Learning;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 Construção de aplicações móveis para uso educacional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Projetos Futuros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Criação de um Chat;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Sala de Aula Virtual;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Permitir a realização de Vídeo-aulas;</a:t>
            </a:r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7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6" y="2508910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MOBILE-EDU:  UMA FERRAMENTA PARA SUPORTE APRENDIZAGEM EM MOBILE LEARNING</a:t>
            </a:r>
            <a:endParaRPr lang="pt-BR" sz="2400" dirty="0"/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Instituto Federal de Educação, Ciência e Tecnologia da Paraíba </a:t>
            </a:r>
          </a:p>
          <a:p>
            <a:pPr algn="ctr"/>
            <a:r>
              <a:rPr lang="pt-BR" i="1" dirty="0"/>
              <a:t>Campus </a:t>
            </a:r>
            <a:r>
              <a:rPr lang="pt-BR" dirty="0"/>
              <a:t>Cajazeiras</a:t>
            </a:r>
          </a:p>
          <a:p>
            <a:pPr algn="ctr"/>
            <a:r>
              <a:rPr lang="pt-BR" dirty="0"/>
              <a:t>Curso Superior de Tecnologia em Análise e Desenvolvimento de Sistemas</a:t>
            </a:r>
          </a:p>
          <a:p>
            <a:endParaRPr lang="pt-BR" i="1" dirty="0"/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Aluna:</a:t>
            </a:r>
            <a:r>
              <a:rPr lang="pt-BR" dirty="0"/>
              <a:t> Fátima Ferreira de Sousa</a:t>
            </a:r>
          </a:p>
          <a:p>
            <a:pPr algn="ctr"/>
            <a:r>
              <a:rPr lang="pt-BR" b="1" dirty="0"/>
              <a:t>Orientador: </a:t>
            </a:r>
            <a:r>
              <a:rPr lang="pt-BR" dirty="0"/>
              <a:t>Prof. Esp. Janderson Ferreira Dutra</a:t>
            </a:r>
          </a:p>
        </p:txBody>
      </p:sp>
    </p:spTree>
    <p:extLst>
      <p:ext uri="{BB962C8B-B14F-4D97-AF65-F5344CB8AC3E}">
        <p14:creationId xmlns:p14="http://schemas.microsoft.com/office/powerpoint/2010/main" val="36254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Revolução nos métodos de ensino-aprendizagem;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Ausência de estudos voltados para o uso das tecnologias móveis na educação;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Criação de ambientes de aprendizagem coerente com o perfil dos estudantes;</a:t>
            </a:r>
          </a:p>
          <a:p>
            <a:pPr lvl="1" algn="just"/>
            <a:r>
              <a:rPr lang="pt-BR" sz="2400" dirty="0"/>
              <a:t>Necessidade de locomoção;</a:t>
            </a:r>
          </a:p>
          <a:p>
            <a:pPr lvl="1" algn="just"/>
            <a:endParaRPr lang="pt-BR" sz="2200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97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90690"/>
            <a:ext cx="8057323" cy="4350674"/>
          </a:xfrm>
        </p:spPr>
        <p:txBody>
          <a:bodyPr>
            <a:normAutofit/>
          </a:bodyPr>
          <a:lstStyle/>
          <a:p>
            <a:pPr algn="just"/>
            <a:r>
              <a:rPr lang="pt-BR" sz="3000" dirty="0"/>
              <a:t>Mecanismos tradicionais de ensino estressantes.</a:t>
            </a:r>
          </a:p>
          <a:p>
            <a:pPr lvl="1" algn="just"/>
            <a:r>
              <a:rPr lang="pt-BR" sz="2600" dirty="0"/>
              <a:t>Educação Mais interativa</a:t>
            </a:r>
          </a:p>
          <a:p>
            <a:pPr lvl="1" algn="just"/>
            <a:endParaRPr lang="pt-BR" sz="2600" dirty="0"/>
          </a:p>
          <a:p>
            <a:pPr algn="just"/>
            <a:r>
              <a:rPr lang="pt-BR" sz="3000" dirty="0"/>
              <a:t>Grande aceitação desses dispositivos por parte dos alunos.</a:t>
            </a:r>
            <a:endParaRPr lang="pt-BR" sz="26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5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82" y="327740"/>
            <a:ext cx="1525251" cy="13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135201"/>
            <a:ext cx="4819114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79" y="2797983"/>
            <a:ext cx="3123809" cy="36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Objetivos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764406"/>
            <a:ext cx="7905751" cy="4276957"/>
          </a:xfrm>
        </p:spPr>
        <p:txBody>
          <a:bodyPr/>
          <a:lstStyle/>
          <a:p>
            <a:pPr lvl="0" algn="just"/>
            <a:r>
              <a:rPr lang="pt-BR" sz="2800" dirty="0"/>
              <a:t>Objetivo Geral</a:t>
            </a:r>
          </a:p>
          <a:p>
            <a:pPr lvl="0" algn="just"/>
            <a:endParaRPr lang="pt-BR" sz="2800" dirty="0"/>
          </a:p>
          <a:p>
            <a:pPr lvl="1" algn="just"/>
            <a:r>
              <a:rPr lang="pt-BR" sz="2400" dirty="0"/>
              <a:t>Desenvolver um aplicativo que auxilie no processo de ensino-aprendizagem agregado a mobilidade dos dispositivos móveis apoiados pelo </a:t>
            </a:r>
            <a:r>
              <a:rPr lang="pt-BR" sz="2400" i="1" dirty="0"/>
              <a:t>M-Learning</a:t>
            </a:r>
            <a:r>
              <a:rPr lang="pt-BR" sz="2400" dirty="0"/>
              <a:t>.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2" y="4665023"/>
            <a:ext cx="1852937" cy="1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 (3)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09860"/>
            <a:ext cx="7349545" cy="4431504"/>
          </a:xfrm>
        </p:spPr>
        <p:txBody>
          <a:bodyPr>
            <a:noAutofit/>
          </a:bodyPr>
          <a:lstStyle/>
          <a:p>
            <a:pPr lvl="0" algn="just"/>
            <a:r>
              <a:rPr lang="pt-BR" sz="2800" dirty="0"/>
              <a:t>Objetivo Específicos</a:t>
            </a:r>
          </a:p>
          <a:p>
            <a:pPr marL="0" lvl="0" indent="0" algn="just">
              <a:buNone/>
            </a:pPr>
            <a:endParaRPr lang="pt-BR" sz="2000" dirty="0"/>
          </a:p>
          <a:p>
            <a:pPr lvl="1" algn="just"/>
            <a:r>
              <a:rPr lang="pt-BR" sz="2400" dirty="0"/>
              <a:t>Apoiar o uso de tecnologia digital na educação por meio do objeto desenvolvido;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Maximizar os recursos de aprendizagem dos alunos;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Prover acesso ao conteúdo didático de forma dinâmica, incremental, fazendo uso de dispositivos móveis, de acordo com a conectividade do dispositivo.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Expandir a aprendizagem fora do ambiente escolar.</a:t>
            </a:r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23" y="365126"/>
            <a:ext cx="1721879" cy="17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A fundamentação teórica desse trabalho está centrada nos seguintes conceitos:</a:t>
            </a:r>
          </a:p>
          <a:p>
            <a:pPr lvl="1" algn="just"/>
            <a:endParaRPr lang="pt-BR" sz="2400" b="1" dirty="0"/>
          </a:p>
          <a:p>
            <a:pPr lvl="1" algn="just"/>
            <a:r>
              <a:rPr lang="pt-BR" sz="2400" b="1" dirty="0"/>
              <a:t>Computação móvel</a:t>
            </a:r>
            <a:r>
              <a:rPr lang="pt-BR" sz="2400" dirty="0"/>
              <a:t>; </a:t>
            </a:r>
          </a:p>
          <a:p>
            <a:pPr lvl="1" algn="just"/>
            <a:r>
              <a:rPr lang="pt-BR" sz="2400" b="1" dirty="0"/>
              <a:t>Aplicações móveis</a:t>
            </a:r>
          </a:p>
          <a:p>
            <a:pPr lvl="1" algn="just"/>
            <a:r>
              <a:rPr lang="pt-BR" sz="2400" b="1" dirty="0"/>
              <a:t>Web design responsivo</a:t>
            </a:r>
            <a:endParaRPr lang="pt-BR" sz="2400" dirty="0"/>
          </a:p>
          <a:p>
            <a:pPr lvl="1" algn="just"/>
            <a:r>
              <a:rPr lang="pt-BR" sz="2400" b="1" i="1" dirty="0"/>
              <a:t>Mobile Learning;</a:t>
            </a:r>
          </a:p>
          <a:p>
            <a:pPr lvl="1" algn="just"/>
            <a:r>
              <a:rPr lang="pt-BR" sz="2400" b="1" dirty="0"/>
              <a:t>Objetos de aprendizagem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4446599"/>
            <a:ext cx="1599395" cy="18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810</Words>
  <Application>Microsoft Office PowerPoint</Application>
  <PresentationFormat>Apresentação na tela (4:3)</PresentationFormat>
  <Paragraphs>243</Paragraphs>
  <Slides>38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Tema do Office</vt:lpstr>
      <vt:lpstr>MOBILE-EDU:  UMA FERRAMENTA PARA SUPORTE APRENDIZAGEM EM MOBILE LEARNING</vt:lpstr>
      <vt:lpstr>Roteiro da apresentação</vt:lpstr>
      <vt:lpstr>Introdução</vt:lpstr>
      <vt:lpstr>Justificativa</vt:lpstr>
      <vt:lpstr>Motivação</vt:lpstr>
      <vt:lpstr>Objetivos</vt:lpstr>
      <vt:lpstr>Objetivos (2)</vt:lpstr>
      <vt:lpstr>Objetivos (3)</vt:lpstr>
      <vt:lpstr>Fundamentação Teórica</vt:lpstr>
      <vt:lpstr>Metodologia</vt:lpstr>
      <vt:lpstr>Metodologia de Desenvolvimento</vt:lpstr>
      <vt:lpstr>Metodologia de Desenvolvimento (5) – Processo de Desenvolvimento</vt:lpstr>
      <vt:lpstr>Mobile-Edu</vt:lpstr>
      <vt:lpstr>Trabalhos Relacionados</vt:lpstr>
      <vt:lpstr>Trabalhos Relacionados (1)</vt:lpstr>
      <vt:lpstr>Contextualização</vt:lpstr>
      <vt:lpstr>Apresentação do sistema - Especificação</vt:lpstr>
      <vt:lpstr>Arquitetura</vt:lpstr>
      <vt:lpstr>Arquitetura – Visão de Tecnologias</vt:lpstr>
      <vt:lpstr>Arquitetura – Visão de Componentes</vt:lpstr>
      <vt:lpstr>Desenvolvimento – Modelo de Casos de Uso</vt:lpstr>
      <vt:lpstr>Análise de Projeto</vt:lpstr>
      <vt:lpstr>Análise de Projeto (1)</vt:lpstr>
      <vt:lpstr>Análise de Projeto (1)</vt:lpstr>
      <vt:lpstr>Ferramentas, Tecnologias e Linguagens</vt:lpstr>
      <vt:lpstr>Ferramentas, Tecnologias e Linguagens</vt:lpstr>
      <vt:lpstr>Apresentação do PowerPoint</vt:lpstr>
      <vt:lpstr>Aspecto Visual </vt:lpstr>
      <vt:lpstr>Tela de Login (Professor)</vt:lpstr>
      <vt:lpstr>Tela de Login (Aluno)</vt:lpstr>
      <vt:lpstr>Tela Inicial (Professor)</vt:lpstr>
      <vt:lpstr>Tela Inicial (Aluno)</vt:lpstr>
      <vt:lpstr>Tela Inicial do Grupo (Professor)</vt:lpstr>
      <vt:lpstr>Tela Inicial do Grupo (Aluno)</vt:lpstr>
      <vt:lpstr>Tela de Resolução de Testes</vt:lpstr>
      <vt:lpstr>Considerações Finais</vt:lpstr>
      <vt:lpstr>Projetos Futuros</vt:lpstr>
      <vt:lpstr>MOBILE-EDU:  UMA FERRAMENTA PARA SUPORTE APRENDIZAGEM EM MOBILE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EDUCAÇÃO  MOBILE – APRENDER  SEMPRE,  EM QUALQUER  LUGAR,  COM  QUALQUER  DISPOSITIVO</dc:title>
  <dc:creator>Fatinha de Sousa</dc:creator>
  <cp:lastModifiedBy>Fatinha de Sousa</cp:lastModifiedBy>
  <cp:revision>150</cp:revision>
  <dcterms:created xsi:type="dcterms:W3CDTF">2015-02-22T11:46:47Z</dcterms:created>
  <dcterms:modified xsi:type="dcterms:W3CDTF">2016-05-15T13:13:30Z</dcterms:modified>
</cp:coreProperties>
</file>