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0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4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D50C2D-9357-4BA0-BD3A-E575071E23E3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704BC6-F995-4934-AAE3-F535A4B032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097D-298D-6173-EA55-DB0B7A8F0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362268"/>
            <a:ext cx="7543800" cy="3566160"/>
          </a:xfrm>
        </p:spPr>
        <p:txBody>
          <a:bodyPr>
            <a:normAutofit/>
          </a:bodyPr>
          <a:lstStyle/>
          <a:p>
            <a:r>
              <a:rPr lang="en-US" b="1" dirty="0"/>
              <a:t>Parch &amp; Posey: Database EDA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0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28A1-D9DF-B09C-3134-5FA12558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1B900-712F-140B-F5FD-11D028F4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267" y="2646728"/>
            <a:ext cx="8149466" cy="998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9CF3D-E3EE-33D6-A9E7-A0EA44904AFD}"/>
              </a:ext>
            </a:extLst>
          </p:cNvPr>
          <p:cNvSpPr txBox="1"/>
          <p:nvPr/>
        </p:nvSpPr>
        <p:spPr>
          <a:xfrm>
            <a:off x="292230" y="657693"/>
            <a:ext cx="376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ORDER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FF6-4D5A-1A9B-456E-EC1CFC0D1A9F}"/>
              </a:ext>
            </a:extLst>
          </p:cNvPr>
          <p:cNvSpPr txBox="1"/>
          <p:nvPr/>
        </p:nvSpPr>
        <p:spPr>
          <a:xfrm>
            <a:off x="1101288" y="4004779"/>
            <a:ext cx="694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Wide range of order values with high standard deviation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0EC97-CCB9-C425-3271-47A2E80A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93" y="1463524"/>
            <a:ext cx="5781414" cy="2637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66F1B7-5F04-205C-40EF-C7108AB532A2}"/>
              </a:ext>
            </a:extLst>
          </p:cNvPr>
          <p:cNvSpPr txBox="1"/>
          <p:nvPr/>
        </p:nvSpPr>
        <p:spPr>
          <a:xfrm>
            <a:off x="292230" y="657693"/>
            <a:ext cx="309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9A576-92D2-C68E-63CC-B7BAB0227A5C}"/>
              </a:ext>
            </a:extLst>
          </p:cNvPr>
          <p:cNvSpPr txBox="1"/>
          <p:nvPr/>
        </p:nvSpPr>
        <p:spPr>
          <a:xfrm>
            <a:off x="919112" y="4628562"/>
            <a:ext cx="736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Shows all tables with their row counts – Web Events is largest table.</a:t>
            </a:r>
          </a:p>
        </p:txBody>
      </p:sp>
    </p:spTree>
    <p:extLst>
      <p:ext uri="{BB962C8B-B14F-4D97-AF65-F5344CB8AC3E}">
        <p14:creationId xmlns:p14="http://schemas.microsoft.com/office/powerpoint/2010/main" val="260625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49B46-3503-CCE0-99E0-765B5325C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6FCB0-EC7C-C223-F6F7-0060C21C8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18" y="2436766"/>
            <a:ext cx="8599364" cy="992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FA8494-205F-59B7-BDB8-C7ABBA95F32F}"/>
              </a:ext>
            </a:extLst>
          </p:cNvPr>
          <p:cNvSpPr txBox="1"/>
          <p:nvPr/>
        </p:nvSpPr>
        <p:spPr>
          <a:xfrm>
            <a:off x="292231" y="657693"/>
            <a:ext cx="344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ORDERS DATE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12EC1-CFFF-6A06-F174-98BF0BA7DCA8}"/>
              </a:ext>
            </a:extLst>
          </p:cNvPr>
          <p:cNvSpPr txBox="1"/>
          <p:nvPr/>
        </p:nvSpPr>
        <p:spPr>
          <a:xfrm>
            <a:off x="826774" y="3949831"/>
            <a:ext cx="73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Insight: Complete date range of all orders showing business duration</a:t>
            </a:r>
          </a:p>
        </p:txBody>
      </p:sp>
    </p:spTree>
    <p:extLst>
      <p:ext uri="{BB962C8B-B14F-4D97-AF65-F5344CB8AC3E}">
        <p14:creationId xmlns:p14="http://schemas.microsoft.com/office/powerpoint/2010/main" val="185260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77370-58A4-8EDC-7B23-46A373392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9DC5A-B691-9AE2-B244-CA11218D6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265" y="2625300"/>
            <a:ext cx="8505446" cy="1201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E056B-DF3C-E510-0751-556BA2D7D55D}"/>
              </a:ext>
            </a:extLst>
          </p:cNvPr>
          <p:cNvSpPr txBox="1"/>
          <p:nvPr/>
        </p:nvSpPr>
        <p:spPr>
          <a:xfrm>
            <a:off x="245097" y="676547"/>
            <a:ext cx="344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 BY PAPER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444A-8CE0-CCAE-7E03-D0E538455EAA}"/>
              </a:ext>
            </a:extLst>
          </p:cNvPr>
          <p:cNvSpPr txBox="1"/>
          <p:nvPr/>
        </p:nvSpPr>
        <p:spPr>
          <a:xfrm>
            <a:off x="826774" y="3949831"/>
            <a:ext cx="731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Standard paper dominates sales, gloss and poster are smaller segments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3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4C320-CF46-2225-2DE5-2361D9D1B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D6B47-DEE7-1C19-D64B-480A34F0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5253" y="1937207"/>
            <a:ext cx="5355276" cy="2637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3C180-E92E-E075-5BBC-FA3D407DCADA}"/>
              </a:ext>
            </a:extLst>
          </p:cNvPr>
          <p:cNvSpPr txBox="1"/>
          <p:nvPr/>
        </p:nvSpPr>
        <p:spPr>
          <a:xfrm>
            <a:off x="292230" y="657693"/>
            <a:ext cx="410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ACCOUNTS BY SPEND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4D9C9-F866-DF00-057F-218308126234}"/>
              </a:ext>
            </a:extLst>
          </p:cNvPr>
          <p:cNvSpPr txBox="1"/>
          <p:nvPr/>
        </p:nvSpPr>
        <p:spPr>
          <a:xfrm>
            <a:off x="292230" y="4920793"/>
            <a:ext cx="876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EOG Resources is the top customer that contributes significantly to total revenue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6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A3979-C603-944F-3204-82EEFA945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4B6D3-EB21-3BD9-58FD-59C685D4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3464" y="1826444"/>
            <a:ext cx="6291484" cy="2595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54F76-8CCD-FE9D-9741-F40C9354433F}"/>
              </a:ext>
            </a:extLst>
          </p:cNvPr>
          <p:cNvSpPr txBox="1"/>
          <p:nvPr/>
        </p:nvSpPr>
        <p:spPr>
          <a:xfrm>
            <a:off x="292230" y="657693"/>
            <a:ext cx="451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CHANNEL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E6377-FC43-3546-594F-75FBE8DB7054}"/>
              </a:ext>
            </a:extLst>
          </p:cNvPr>
          <p:cNvSpPr txBox="1"/>
          <p:nvPr/>
        </p:nvSpPr>
        <p:spPr>
          <a:xfrm>
            <a:off x="1283464" y="4759276"/>
            <a:ext cx="62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Direct and Facebook channels drive most web traffic.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19BAB-FC6B-9BB5-E3A7-8DE96D860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48AB4-29B3-8767-244E-B4BE2A6F0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3464" y="1919394"/>
            <a:ext cx="6291484" cy="2409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3C4A07-4061-5D4A-BF81-7ECCFBD847CF}"/>
              </a:ext>
            </a:extLst>
          </p:cNvPr>
          <p:cNvSpPr txBox="1"/>
          <p:nvPr/>
        </p:nvSpPr>
        <p:spPr>
          <a:xfrm>
            <a:off x="292230" y="657693"/>
            <a:ext cx="355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6A488-FD7E-6F7F-8510-8E1F6255A318}"/>
              </a:ext>
            </a:extLst>
          </p:cNvPr>
          <p:cNvSpPr txBox="1"/>
          <p:nvPr/>
        </p:nvSpPr>
        <p:spPr>
          <a:xfrm>
            <a:off x="1283464" y="4759276"/>
            <a:ext cx="62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Northeast region has most accounts and sales reps.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1FD55-FE72-55E3-71DF-82EF603EC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11898-9B22-5720-A92D-C4C903F0E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3464" y="2233887"/>
            <a:ext cx="6291484" cy="1780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ED788D-902F-3355-FA45-B8A1D6AB6527}"/>
              </a:ext>
            </a:extLst>
          </p:cNvPr>
          <p:cNvSpPr txBox="1"/>
          <p:nvPr/>
        </p:nvSpPr>
        <p:spPr>
          <a:xfrm>
            <a:off x="292230" y="657693"/>
            <a:ext cx="376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SIZE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86D3E-054B-1DBD-7C64-6F4E56526455}"/>
              </a:ext>
            </a:extLst>
          </p:cNvPr>
          <p:cNvSpPr txBox="1"/>
          <p:nvPr/>
        </p:nvSpPr>
        <p:spPr>
          <a:xfrm>
            <a:off x="2094169" y="4438765"/>
            <a:ext cx="40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Majority of orders size are Small.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B1EFC-7CB1-5A09-E2D0-DB2134DBB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C24BE-B075-B299-7A11-C5BD61FB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8738" y="1311095"/>
            <a:ext cx="4440024" cy="3919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B216D-8623-0D53-A734-1AD70399BBA2}"/>
              </a:ext>
            </a:extLst>
          </p:cNvPr>
          <p:cNvSpPr txBox="1"/>
          <p:nvPr/>
        </p:nvSpPr>
        <p:spPr>
          <a:xfrm>
            <a:off x="292230" y="657693"/>
            <a:ext cx="376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MONTHLY ORDER 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5DADE-B5E0-8E19-04D9-AA603D1A4962}"/>
              </a:ext>
            </a:extLst>
          </p:cNvPr>
          <p:cNvSpPr txBox="1"/>
          <p:nvPr/>
        </p:nvSpPr>
        <p:spPr>
          <a:xfrm>
            <a:off x="1319753" y="5362239"/>
            <a:ext cx="694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Shows monthly orders and revenue with the highest revenue form 2013-12 but the highest order from 2014-08.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994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154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Parch &amp; Posey: Database EDA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GeeOc</dc:creator>
  <cp:lastModifiedBy>GeeOc</cp:lastModifiedBy>
  <cp:revision>1</cp:revision>
  <dcterms:created xsi:type="dcterms:W3CDTF">2025-09-05T21:23:27Z</dcterms:created>
  <dcterms:modified xsi:type="dcterms:W3CDTF">2025-09-05T21:53:11Z</dcterms:modified>
</cp:coreProperties>
</file>