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d0aeac75b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7d0aeac75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cfca729c5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7cfca729c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cfca729c5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7cfca729c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7d0aeac75b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7d0aeac75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Parch &amp; Posey Dataset Analysis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CDE Circle 7</a:t>
            </a:r>
            <a:endParaRPr b="1" sz="2400"/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2542675" y="3846625"/>
            <a:ext cx="6331500" cy="7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Fatima Idris</a:t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Temitope Fafure</a:t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Ayodeji Agunbiade</a:t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Godsgift Olomu</a:t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Keletso Ntseno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0" name="Google Shape;80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Overview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aleway"/>
                <a:ea typeface="Raleway"/>
                <a:cs typeface="Raleway"/>
                <a:sym typeface="Raleway"/>
              </a:rPr>
              <a:t>CoreDataEngineers is diversifying into the sales of goods and services. To understand the competitive landscape, we analyzed </a:t>
            </a:r>
            <a:r>
              <a:rPr b="1" lang="en" sz="900">
                <a:latin typeface="Raleway"/>
                <a:ea typeface="Raleway"/>
                <a:cs typeface="Raleway"/>
                <a:sym typeface="Raleway"/>
              </a:rPr>
              <a:t>Parch and Posey,</a:t>
            </a:r>
            <a:r>
              <a:rPr lang="en" sz="900">
                <a:latin typeface="Raleway"/>
                <a:ea typeface="Raleway"/>
                <a:cs typeface="Raleway"/>
                <a:sym typeface="Raleway"/>
              </a:rPr>
              <a:t> a major competitor. Using PostgreSQL, we explored their sales, accounts, sales representatives, regions, and web events data to answer key business questions and uncover insights.</a:t>
            </a:r>
            <a:endParaRPr sz="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ccounts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– </a:t>
            </a:r>
            <a:r>
              <a:rPr lang="en" sz="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company accounts with details of sales representatives</a:t>
            </a:r>
            <a:endParaRPr sz="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orders – </a:t>
            </a:r>
            <a:r>
              <a:rPr lang="en" sz="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all product orders with quantities and revenue</a:t>
            </a:r>
            <a:endParaRPr sz="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region – </a:t>
            </a:r>
            <a:r>
              <a:rPr lang="en" sz="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sales regions</a:t>
            </a:r>
            <a:endParaRPr sz="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sales_reps – </a:t>
            </a:r>
            <a:r>
              <a:rPr lang="en" sz="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sales representatives assigned to accounts and regions</a:t>
            </a:r>
            <a:endParaRPr sz="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web_events –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customer interactions across web channels</a:t>
            </a:r>
            <a:endParaRPr sz="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Fatima Idris</a:t>
            </a:r>
            <a:endParaRPr sz="3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>
                <a:solidFill>
                  <a:srgbClr val="000000"/>
                </a:solidFill>
              </a:rPr>
              <a:t>Regional Revenue Analysis: Northeast led with $7.74M, followed by Southeast ($6.45M), West ($5.92M), and Midwest ($3.01M).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>
                <a:solidFill>
                  <a:srgbClr val="000000"/>
                </a:solidFill>
              </a:rPr>
              <a:t>Web Engagement vs Orders Analysis: Accounts with more web events generated higher revenue; e.g., account 4211 had 89 events → $382K.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>
                <a:solidFill>
                  <a:srgbClr val="000000"/>
                </a:solidFill>
              </a:rPr>
              <a:t>Monthly Revenue Trend Analysis: Revenue peaked at $377K (Dec 2013), $682K (Nov 2015), and $1.77M (Dec 2016), then dropped in Jan 2017 ($78K).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>
                <a:solidFill>
                  <a:srgbClr val="000000"/>
                </a:solidFill>
              </a:rPr>
              <a:t>Top Sales Representatives Analysis: Earlie Schleusner (Southeast) led with $1.09M, followed by Tia Amato (Northeast) with $1.01M, and Vernita Plump (Southeast) with $934K.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>
                <a:solidFill>
                  <a:srgbClr val="000000"/>
                </a:solidFill>
              </a:rPr>
              <a:t>Top Accounts by Orders Analysis: Leucadia National had the most orders (71), followed by Sysco (68), Supervalu (68), Arrow Electronics (67), and Archer Daniels Midland (66).</a:t>
            </a:r>
            <a:endParaRPr sz="1000">
              <a:solidFill>
                <a:srgbClr val="000000"/>
              </a:solidFill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 rotWithShape="1">
          <a:blip r:embed="rId3">
            <a:alphaModFix/>
          </a:blip>
          <a:srcRect b="0" l="25028" r="25023" t="0"/>
          <a:stretch/>
        </p:blipFill>
        <p:spPr>
          <a:xfrm>
            <a:off x="0" y="0"/>
            <a:ext cx="45671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5"/>
          <p:cNvGrpSpPr/>
          <p:nvPr/>
        </p:nvGrpSpPr>
        <p:grpSpPr>
          <a:xfrm>
            <a:off x="194938" y="1370400"/>
            <a:ext cx="4033894" cy="2537076"/>
            <a:chOff x="6803275" y="395363"/>
            <a:chExt cx="2212050" cy="2537076"/>
          </a:xfrm>
        </p:grpSpPr>
        <p:pic>
          <p:nvPicPr>
            <p:cNvPr id="90" name="Google Shape;90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91" name="Google Shape;91;p15"/>
            <p:cNvPicPr preferRelativeResize="0"/>
            <p:nvPr/>
          </p:nvPicPr>
          <p:blipFill rotWithShape="1">
            <a:blip r:embed="rId5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2" name="Google Shape;9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3338" y="1825075"/>
            <a:ext cx="2560525" cy="185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" type="subTitle"/>
          </p:nvPr>
        </p:nvSpPr>
        <p:spPr>
          <a:xfrm>
            <a:off x="265500" y="653700"/>
            <a:ext cx="40452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Ayodeji Agunbiade</a:t>
            </a:r>
            <a:endParaRPr b="1" sz="3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Accounts with orders greater than 65 – Leucadia National placed the highest order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Accounts that placed an order in 2016 but not in 2017 – Top 5 accounts didn’t place an order in 2017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Account with the most order amount – EOG Resources (382,783)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Accounts with sales reps from Northeast – 106 accounts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Month of the year with the highest total amount in USD – Top 5 months with highest totals</a:t>
            </a:r>
            <a:endParaRPr sz="1000"/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/>
          </a:blip>
          <a:srcRect b="0" l="24544" r="24544" t="0"/>
          <a:stretch/>
        </p:blipFill>
        <p:spPr>
          <a:xfrm>
            <a:off x="4488725" y="0"/>
            <a:ext cx="4655273" cy="51435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16"/>
          <p:cNvGrpSpPr/>
          <p:nvPr/>
        </p:nvGrpSpPr>
        <p:grpSpPr>
          <a:xfrm>
            <a:off x="4793776" y="1303213"/>
            <a:ext cx="4045176" cy="2537076"/>
            <a:chOff x="6803275" y="395363"/>
            <a:chExt cx="2212050" cy="2537076"/>
          </a:xfrm>
        </p:grpSpPr>
        <p:pic>
          <p:nvPicPr>
            <p:cNvPr id="100" name="Google Shape;100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01" name="Google Shape;101;p16"/>
            <p:cNvPicPr preferRelativeResize="0"/>
            <p:nvPr/>
          </p:nvPicPr>
          <p:blipFill rotWithShape="1">
            <a:blip r:embed="rId5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2" name="Google Shape;10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30750" y="1900475"/>
            <a:ext cx="3371225" cy="143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Godsgift Olomu</a:t>
            </a:r>
            <a:endParaRPr sz="3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>
                <a:solidFill>
                  <a:srgbClr val="000000"/>
                </a:solidFill>
              </a:rPr>
              <a:t>Insight: Standard paper leads overall sales, while gloss and poster make up smaller portions.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>
                <a:solidFill>
                  <a:srgbClr val="000000"/>
                </a:solidFill>
              </a:rPr>
              <a:t>Insight: EOG Resources emerges as the largest revenue-contributing customer.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>
                <a:solidFill>
                  <a:srgbClr val="000000"/>
                </a:solidFill>
              </a:rPr>
              <a:t>Insight: Direct and Facebook remain the strongest drivers of web traffic.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>
                <a:solidFill>
                  <a:srgbClr val="000000"/>
                </a:solidFill>
              </a:rPr>
              <a:t>Insight: The Northeast region holds the highest concentration of accounts and sales reps.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>
                <a:solidFill>
                  <a:srgbClr val="000000"/>
                </a:solidFill>
              </a:rPr>
              <a:t>Insight: Most orders fall under the Small size category.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>
                <a:solidFill>
                  <a:srgbClr val="000000"/>
                </a:solidFill>
              </a:rPr>
              <a:t>Insight: Monthly analysis shows peak revenue in Dec 2013, while peak order volume occurred in Aug 2014.</a:t>
            </a:r>
            <a:endParaRPr sz="1000">
              <a:solidFill>
                <a:srgbClr val="000000"/>
              </a:solidFill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0" l="25028" r="25023" t="0"/>
          <a:stretch/>
        </p:blipFill>
        <p:spPr>
          <a:xfrm>
            <a:off x="0" y="0"/>
            <a:ext cx="45671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17"/>
          <p:cNvGrpSpPr/>
          <p:nvPr/>
        </p:nvGrpSpPr>
        <p:grpSpPr>
          <a:xfrm>
            <a:off x="194938" y="1370400"/>
            <a:ext cx="4033894" cy="2537076"/>
            <a:chOff x="6803275" y="395363"/>
            <a:chExt cx="2212050" cy="2537076"/>
          </a:xfrm>
        </p:grpSpPr>
        <p:pic>
          <p:nvPicPr>
            <p:cNvPr id="110" name="Google Shape;110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11" name="Google Shape;111;p17"/>
            <p:cNvPicPr preferRelativeResize="0"/>
            <p:nvPr/>
          </p:nvPicPr>
          <p:blipFill rotWithShape="1">
            <a:blip r:embed="rId5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2" name="Google Shape;11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425" y="1821700"/>
            <a:ext cx="3528924" cy="18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265500" y="653700"/>
            <a:ext cx="40452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Temitope Fafure</a:t>
            </a:r>
            <a:endParaRPr b="1" sz="3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High-Volume Orders Pattern: Found 14 orders with gloss/poster quantities exceeding 4000 units. These represent bulk purchases from enterprise clients. 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Strategic Customer Segments: 2 companies starting with 'C' or 'W' have contacts with 'ana' pattern. These companies show consistent ordering patterns.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000"/>
              <a:buChar char="●"/>
            </a:pPr>
            <a:r>
              <a:rPr lang="en" sz="1000"/>
              <a:t>Regional Distribution : North east region has highest account concentration with 106 accounts. Total of 351 accounts across 4 regions.</a:t>
            </a:r>
            <a:endParaRPr sz="1000"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24544" r="24544" t="0"/>
          <a:stretch/>
        </p:blipFill>
        <p:spPr>
          <a:xfrm>
            <a:off x="4488725" y="0"/>
            <a:ext cx="4655273" cy="51435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18"/>
          <p:cNvGrpSpPr/>
          <p:nvPr/>
        </p:nvGrpSpPr>
        <p:grpSpPr>
          <a:xfrm>
            <a:off x="4793776" y="1303213"/>
            <a:ext cx="4045176" cy="2537076"/>
            <a:chOff x="6803275" y="395363"/>
            <a:chExt cx="2212050" cy="2537076"/>
          </a:xfrm>
        </p:grpSpPr>
        <p:pic>
          <p:nvPicPr>
            <p:cNvPr id="120" name="Google Shape;120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21" name="Google Shape;121;p18"/>
            <p:cNvPicPr preferRelativeResize="0"/>
            <p:nvPr/>
          </p:nvPicPr>
          <p:blipFill rotWithShape="1">
            <a:blip r:embed="rId5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2" name="Google Shape;12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0600" y="1741925"/>
            <a:ext cx="3391500" cy="19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Keletso Ntseno</a:t>
            </a:r>
            <a:endParaRPr b="1" sz="3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 top 5 customers generate significantly higher revenue compared to others, with the highest-performing customer contributing substantially more than the rest.</a:t>
            </a:r>
            <a:endParaRPr sz="1000"/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 client base shows a highly concentrated geographic distribution, with a few regions accounting for the majority of customers.</a:t>
            </a:r>
            <a:endParaRPr sz="1000"/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Portfolio distribution among sales professionals appears uneven, with a small group managing disproportionately large client portfolios.</a:t>
            </a:r>
            <a:endParaRPr sz="1000"/>
          </a:p>
          <a:p>
            <a:pPr indent="-292100" lvl="0" marL="457200" rtl="0" algn="l">
              <a:spcBef>
                <a:spcPts val="1000"/>
              </a:spcBef>
              <a:spcAft>
                <a:spcPts val="1000"/>
              </a:spcAft>
              <a:buSzPts val="1000"/>
              <a:buChar char="●"/>
            </a:pPr>
            <a:r>
              <a:rPr lang="en" sz="1000"/>
              <a:t>The transaction size distribution shows a pattern where most transactions fall within a moderate range, with fewer very small or very large transactions</a:t>
            </a:r>
            <a:endParaRPr b="1" sz="3000">
              <a:solidFill>
                <a:schemeClr val="dk1"/>
              </a:solidFill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0" l="25028" r="25023" t="0"/>
          <a:stretch/>
        </p:blipFill>
        <p:spPr>
          <a:xfrm>
            <a:off x="0" y="0"/>
            <a:ext cx="45671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19"/>
          <p:cNvGrpSpPr/>
          <p:nvPr/>
        </p:nvGrpSpPr>
        <p:grpSpPr>
          <a:xfrm>
            <a:off x="194938" y="1370400"/>
            <a:ext cx="4033894" cy="2537076"/>
            <a:chOff x="6803275" y="395363"/>
            <a:chExt cx="2212050" cy="2537076"/>
          </a:xfrm>
        </p:grpSpPr>
        <p:pic>
          <p:nvPicPr>
            <p:cNvPr id="130" name="Google Shape;130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31" name="Google Shape;131;p19"/>
            <p:cNvPicPr preferRelativeResize="0"/>
            <p:nvPr/>
          </p:nvPicPr>
          <p:blipFill rotWithShape="1">
            <a:blip r:embed="rId5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2" name="Google Shape;13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525" y="1723600"/>
            <a:ext cx="3240151" cy="20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0"/>
          <p:cNvGrpSpPr/>
          <p:nvPr/>
        </p:nvGrpSpPr>
        <p:grpSpPr>
          <a:xfrm>
            <a:off x="2513687" y="406484"/>
            <a:ext cx="4116625" cy="4330535"/>
            <a:chOff x="6803275" y="395363"/>
            <a:chExt cx="2212050" cy="2537076"/>
          </a:xfrm>
        </p:grpSpPr>
        <p:pic>
          <p:nvPicPr>
            <p:cNvPr id="138" name="Google Shape;13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39" name="Google Shape;139;p20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20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0150" lIns="170150" spcFirstLastPara="1" rIns="170150" wrap="square" tIns="1701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489"/>
                </a:spcAft>
                <a:buClr>
                  <a:schemeClr val="dk2"/>
                </a:buClr>
                <a:buSzPts val="2047"/>
                <a:buFont typeface="Arial"/>
                <a:buNone/>
              </a:pPr>
              <a:r>
                <a:rPr b="1" lang="en" sz="36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Thank you!</a:t>
              </a:r>
              <a:endParaRPr b="1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