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5" r:id="rId4"/>
    <p:sldId id="264" r:id="rId5"/>
    <p:sldId id="260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798896907270285E-2"/>
          <c:y val="0.15926996770597457"/>
          <c:w val="0.87104272005760708"/>
          <c:h val="0.63755329061436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($)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</c:v>
                </c:pt>
                <c:pt idx="9">
                  <c:v>october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21028</c:v>
                </c:pt>
                <c:pt idx="1">
                  <c:v>19451</c:v>
                </c:pt>
                <c:pt idx="2">
                  <c:v>20121</c:v>
                </c:pt>
                <c:pt idx="3">
                  <c:v>23530</c:v>
                </c:pt>
                <c:pt idx="4">
                  <c:v>19935</c:v>
                </c:pt>
                <c:pt idx="5">
                  <c:v>22601</c:v>
                </c:pt>
                <c:pt idx="6">
                  <c:v>20396</c:v>
                </c:pt>
                <c:pt idx="7">
                  <c:v>21460</c:v>
                </c:pt>
                <c:pt idx="8">
                  <c:v>19046</c:v>
                </c:pt>
                <c:pt idx="9">
                  <c:v>22519</c:v>
                </c:pt>
                <c:pt idx="10">
                  <c:v>22696</c:v>
                </c:pt>
                <c:pt idx="11">
                  <c:v>18484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49-4D8B-8349-92F157290E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ROI (%)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</c:v>
                </c:pt>
                <c:pt idx="9">
                  <c:v>october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13</c:v>
                </c:pt>
                <c:pt idx="1">
                  <c:v>29</c:v>
                </c:pt>
                <c:pt idx="2">
                  <c:v>11</c:v>
                </c:pt>
                <c:pt idx="3">
                  <c:v>24</c:v>
                </c:pt>
                <c:pt idx="4">
                  <c:v>15</c:v>
                </c:pt>
                <c:pt idx="5">
                  <c:v>12</c:v>
                </c:pt>
                <c:pt idx="6">
                  <c:v>27</c:v>
                </c:pt>
                <c:pt idx="7">
                  <c:v>17</c:v>
                </c:pt>
                <c:pt idx="8">
                  <c:v>16</c:v>
                </c:pt>
                <c:pt idx="9">
                  <c:v>15</c:v>
                </c:pt>
                <c:pt idx="10">
                  <c:v>16</c:v>
                </c:pt>
                <c:pt idx="1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49-4D8B-8349-92F157290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1670384"/>
        <c:axId val="431663496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</c:v>
                      </c:pt>
                      <c:pt idx="9">
                        <c:v>october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Sheet1!$D$2:$D$14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B49-4D8B-8349-92F157290E0E}"/>
                  </c:ext>
                </c:extLst>
              </c15:ser>
            </c15:filteredBarSeries>
          </c:ext>
        </c:extLst>
      </c:barChart>
      <c:catAx>
        <c:axId val="431670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663496"/>
        <c:crosses val="autoZero"/>
        <c:auto val="1"/>
        <c:lblAlgn val="ctr"/>
        <c:lblOffset val="100"/>
        <c:noMultiLvlLbl val="0"/>
      </c:catAx>
      <c:valAx>
        <c:axId val="431663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67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3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5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9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32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54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2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4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9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5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0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0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5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6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8F09BEC-BC86-4218-BD19-A5CB7013BF2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1E4D955-D6E6-4A67-A28C-6A388176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DB52-13C6-47D5-B266-D1AE13C32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159" y="584791"/>
            <a:ext cx="11174818" cy="292517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400" b="1" dirty="0"/>
              <a:t>A DATA STORY ABOUT THE SALES AND RETURN        ON INVESTMENT ( R O I ) OF A GIVEN DATA</a:t>
            </a:r>
            <a:br>
              <a:rPr lang="en-US" sz="4400" b="1" dirty="0"/>
            </a:br>
            <a:r>
              <a:rPr lang="en-US" sz="4400" dirty="0"/>
              <a:t> 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4C691-6C56-4659-BD69-5071FC3CD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8B5D01-6C01-4B93-A45E-47F1E9B56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96933"/>
              </p:ext>
            </p:extLst>
          </p:nvPr>
        </p:nvGraphicFramePr>
        <p:xfrm>
          <a:off x="2026093" y="1223334"/>
          <a:ext cx="8139813" cy="490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71">
                  <a:extLst>
                    <a:ext uri="{9D8B030D-6E8A-4147-A177-3AD203B41FA5}">
                      <a16:colId xmlns:a16="http://schemas.microsoft.com/office/drawing/2014/main" val="611723904"/>
                    </a:ext>
                  </a:extLst>
                </a:gridCol>
                <a:gridCol w="2713271">
                  <a:extLst>
                    <a:ext uri="{9D8B030D-6E8A-4147-A177-3AD203B41FA5}">
                      <a16:colId xmlns:a16="http://schemas.microsoft.com/office/drawing/2014/main" val="1290072668"/>
                    </a:ext>
                  </a:extLst>
                </a:gridCol>
                <a:gridCol w="2713271">
                  <a:extLst>
                    <a:ext uri="{9D8B030D-6E8A-4147-A177-3AD203B41FA5}">
                      <a16:colId xmlns:a16="http://schemas.microsoft.com/office/drawing/2014/main" val="1803275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ROI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868551"/>
                  </a:ext>
                </a:extLst>
              </a:tr>
              <a:tr h="340321">
                <a:tc>
                  <a:txBody>
                    <a:bodyPr/>
                    <a:lstStyle/>
                    <a:p>
                      <a:r>
                        <a:rPr lang="en-US" dirty="0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74253"/>
                  </a:ext>
                </a:extLst>
              </a:tr>
              <a:tr h="340321"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946650"/>
                  </a:ext>
                </a:extLst>
              </a:tr>
              <a:tr h="340321"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79592"/>
                  </a:ext>
                </a:extLst>
              </a:tr>
              <a:tr h="340321">
                <a:tc>
                  <a:txBody>
                    <a:bodyPr/>
                    <a:lstStyle/>
                    <a:p>
                      <a:r>
                        <a:rPr lang="en-US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206996"/>
                  </a:ext>
                </a:extLst>
              </a:tr>
              <a:tr h="340321"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05289"/>
                  </a:ext>
                </a:extLst>
              </a:tr>
              <a:tr h="340321"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00516"/>
                  </a:ext>
                </a:extLst>
              </a:tr>
              <a:tr h="340321">
                <a:tc>
                  <a:txBody>
                    <a:bodyPr/>
                    <a:lstStyle/>
                    <a:p>
                      <a:r>
                        <a:rPr lang="en-US" dirty="0"/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187744"/>
                  </a:ext>
                </a:extLst>
              </a:tr>
              <a:tr h="340321">
                <a:tc>
                  <a:txBody>
                    <a:bodyPr/>
                    <a:lstStyle/>
                    <a:p>
                      <a:r>
                        <a:rPr lang="en-US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83954"/>
                  </a:ext>
                </a:extLst>
              </a:tr>
              <a:tr h="340321">
                <a:tc>
                  <a:txBody>
                    <a:bodyPr/>
                    <a:lstStyle/>
                    <a:p>
                      <a:r>
                        <a:rPr lang="en-US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54750"/>
                  </a:ext>
                </a:extLst>
              </a:tr>
              <a:tr h="340321">
                <a:tc>
                  <a:txBody>
                    <a:bodyPr/>
                    <a:lstStyle/>
                    <a:p>
                      <a:r>
                        <a:rPr lang="en-US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73943"/>
                  </a:ext>
                </a:extLst>
              </a:tr>
              <a:tr h="340321">
                <a:tc>
                  <a:txBody>
                    <a:bodyPr/>
                    <a:lstStyle/>
                    <a:p>
                      <a:r>
                        <a:rPr lang="en-US" dirty="0"/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78749"/>
                  </a:ext>
                </a:extLst>
              </a:tr>
              <a:tr h="520052">
                <a:tc>
                  <a:txBody>
                    <a:bodyPr/>
                    <a:lstStyle/>
                    <a:p>
                      <a:r>
                        <a:rPr lang="en-US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8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10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DD17-EF42-4D8E-B7FC-63505D8A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805" y="616688"/>
            <a:ext cx="2360428" cy="914399"/>
          </a:xfrm>
        </p:spPr>
        <p:txBody>
          <a:bodyPr/>
          <a:lstStyle/>
          <a:p>
            <a:r>
              <a:rPr lang="en-US" sz="4000" b="1" dirty="0"/>
              <a:t>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935ED8-8D37-4670-932C-29A35B8EC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1295400"/>
            <a:ext cx="5189538" cy="47294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CD3E8-A39F-42CD-AE37-9CB9FBBF1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2503" y="1935126"/>
            <a:ext cx="3402418" cy="408975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222489-9A20-4BAA-AA5D-7FE44482B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871265"/>
              </p:ext>
            </p:extLst>
          </p:nvPr>
        </p:nvGraphicFramePr>
        <p:xfrm>
          <a:off x="988827" y="2211572"/>
          <a:ext cx="3221664" cy="3689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416">
                  <a:extLst>
                    <a:ext uri="{9D8B030D-6E8A-4147-A177-3AD203B41FA5}">
                      <a16:colId xmlns:a16="http://schemas.microsoft.com/office/drawing/2014/main" val="1506011055"/>
                    </a:ext>
                  </a:extLst>
                </a:gridCol>
                <a:gridCol w="805416">
                  <a:extLst>
                    <a:ext uri="{9D8B030D-6E8A-4147-A177-3AD203B41FA5}">
                      <a16:colId xmlns:a16="http://schemas.microsoft.com/office/drawing/2014/main" val="3314226293"/>
                    </a:ext>
                  </a:extLst>
                </a:gridCol>
                <a:gridCol w="805416">
                  <a:extLst>
                    <a:ext uri="{9D8B030D-6E8A-4147-A177-3AD203B41FA5}">
                      <a16:colId xmlns:a16="http://schemas.microsoft.com/office/drawing/2014/main" val="1476283875"/>
                    </a:ext>
                  </a:extLst>
                </a:gridCol>
                <a:gridCol w="805416">
                  <a:extLst>
                    <a:ext uri="{9D8B030D-6E8A-4147-A177-3AD203B41FA5}">
                      <a16:colId xmlns:a16="http://schemas.microsoft.com/office/drawing/2014/main" val="3387694319"/>
                    </a:ext>
                  </a:extLst>
                </a:gridCol>
              </a:tblGrid>
              <a:tr h="23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Months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 ($)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ROI 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9314711"/>
                  </a:ext>
                </a:extLst>
              </a:tr>
              <a:tr h="23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1338961"/>
                  </a:ext>
                </a:extLst>
              </a:tr>
              <a:tr h="23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19451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4582470"/>
                  </a:ext>
                </a:extLst>
              </a:tr>
              <a:tr h="23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6052135"/>
                  </a:ext>
                </a:extLst>
              </a:tr>
              <a:tr h="23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23530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507728"/>
                  </a:ext>
                </a:extLst>
              </a:tr>
              <a:tr h="23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0549194"/>
                  </a:ext>
                </a:extLst>
              </a:tr>
              <a:tr h="23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623758"/>
                  </a:ext>
                </a:extLst>
              </a:tr>
              <a:tr h="23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8779504"/>
                  </a:ext>
                </a:extLst>
              </a:tr>
              <a:tr h="23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August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567467"/>
                  </a:ext>
                </a:extLst>
              </a:tr>
              <a:tr h="23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19046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957500"/>
                  </a:ext>
                </a:extLst>
              </a:tr>
              <a:tr h="23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october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2491591"/>
                  </a:ext>
                </a:extLst>
              </a:tr>
              <a:tr h="23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7407577"/>
                  </a:ext>
                </a:extLst>
              </a:tr>
              <a:tr h="23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5835991"/>
                  </a:ext>
                </a:extLst>
              </a:tr>
              <a:tr h="2305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529077"/>
                  </a:ext>
                </a:extLst>
              </a:tr>
              <a:tr h="2305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960520"/>
                  </a:ext>
                </a:extLst>
              </a:tr>
              <a:tr h="2305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264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50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7F3B0E5-A50C-4A78-88E8-F77662760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663056"/>
              </p:ext>
            </p:extLst>
          </p:nvPr>
        </p:nvGraphicFramePr>
        <p:xfrm>
          <a:off x="1222744" y="595422"/>
          <a:ext cx="9696893" cy="5539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751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A4E9-1402-4D12-BE41-B49B719E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OVERALL SALES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97DA-422E-4FFD-9C9F-EB4451C8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sz="2400" dirty="0"/>
              <a:t>The sales figure vary throughout the year, with the highest sales in April ($23530) and the lowest in December ($18484).</a:t>
            </a:r>
          </a:p>
          <a:p>
            <a:pPr marL="0" indent="0">
              <a:buNone/>
            </a:pPr>
            <a:r>
              <a:rPr lang="en-US" sz="2400" b="1" dirty="0"/>
              <a:t>.</a:t>
            </a:r>
            <a:r>
              <a:rPr lang="en-US" sz="2400" dirty="0"/>
              <a:t> There is a noticeable increase in sales from February to April, followed by a slight dip in may, and a more stable performance in the subsequent months.</a:t>
            </a:r>
          </a:p>
        </p:txBody>
      </p:sp>
    </p:spTree>
    <p:extLst>
      <p:ext uri="{BB962C8B-B14F-4D97-AF65-F5344CB8AC3E}">
        <p14:creationId xmlns:p14="http://schemas.microsoft.com/office/powerpoint/2010/main" val="267517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6493-2A3A-4E19-949E-8BA13855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ROI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6CA8-F269-4371-B268-1621C9842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sz="2400" dirty="0"/>
              <a:t>ROI fluctuates, but generally hovers around 15-17%, with some months experiencing higher ROI (for example February and July).</a:t>
            </a:r>
          </a:p>
          <a:p>
            <a:pPr marL="0" indent="0">
              <a:buNone/>
            </a:pP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sz="2400" dirty="0"/>
              <a:t>The highest ROI is observed in February (29%), indicating a particular profitable month.</a:t>
            </a:r>
          </a:p>
        </p:txBody>
      </p:sp>
    </p:spTree>
    <p:extLst>
      <p:ext uri="{BB962C8B-B14F-4D97-AF65-F5344CB8AC3E}">
        <p14:creationId xmlns:p14="http://schemas.microsoft.com/office/powerpoint/2010/main" val="236902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64C2-ED16-45CC-AB3E-A68105C33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687" y="1122363"/>
            <a:ext cx="10823945" cy="1046679"/>
          </a:xfrm>
        </p:spPr>
        <p:txBody>
          <a:bodyPr>
            <a:normAutofit/>
          </a:bodyPr>
          <a:lstStyle/>
          <a:p>
            <a:r>
              <a:rPr lang="en-US" sz="4000" b="1" dirty="0"/>
              <a:t>  CORRELATION BETWEEN SALES AND ROI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F1C49-3895-4A25-9997-20E79A916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363" y="2783331"/>
            <a:ext cx="10749516" cy="1655762"/>
          </a:xfrm>
        </p:spPr>
        <p:txBody>
          <a:bodyPr/>
          <a:lstStyle/>
          <a:p>
            <a:pPr algn="l"/>
            <a:r>
              <a:rPr lang="en-US" b="1" dirty="0"/>
              <a:t>. </a:t>
            </a:r>
            <a:r>
              <a:rPr lang="en-US" dirty="0"/>
              <a:t>It is essential to investigate if there is a correlation between high sales and high ROI. While April has the highest sales, it also has a relatively high ROI (24%), suggesting efficient resource utilization.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22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264</TotalTime>
  <Words>234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                              A DATA STORY ABOUT THE SALES AND RETURN        ON INVESTMENT ( R O I ) OF A GIVEN DATA   </vt:lpstr>
      <vt:lpstr>PowerPoint Presentation</vt:lpstr>
      <vt:lpstr> RESULTS</vt:lpstr>
      <vt:lpstr>PowerPoint Presentation</vt:lpstr>
      <vt:lpstr>OVERALL SALES TREND</vt:lpstr>
      <vt:lpstr>ROI ANALYSIS</vt:lpstr>
      <vt:lpstr>  CORRELATION BETWEEN SALES AND ROI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STORY ABOUT THE SALES AND RETURN ON  INVESTMENT ( R O I ) OF A GIVEN DATA</dc:title>
  <dc:creator>HP</dc:creator>
  <cp:lastModifiedBy>HP</cp:lastModifiedBy>
  <cp:revision>19</cp:revision>
  <dcterms:created xsi:type="dcterms:W3CDTF">2024-03-25T01:39:04Z</dcterms:created>
  <dcterms:modified xsi:type="dcterms:W3CDTF">2024-03-25T06:23:31Z</dcterms:modified>
</cp:coreProperties>
</file>