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1"/>
  </p:notesMasterIdLst>
  <p:handoutMasterIdLst>
    <p:handoutMasterId r:id="rId12"/>
  </p:handoutMasterIdLst>
  <p:sldIdLst>
    <p:sldId id="350" r:id="rId5"/>
    <p:sldId id="361" r:id="rId6"/>
    <p:sldId id="365" r:id="rId7"/>
    <p:sldId id="366" r:id="rId8"/>
    <p:sldId id="367" r:id="rId9"/>
    <p:sldId id="368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5226" autoAdjust="0"/>
  </p:normalViewPr>
  <p:slideViewPr>
    <p:cSldViewPr snapToGrid="0">
      <p:cViewPr varScale="1">
        <p:scale>
          <a:sx n="123" d="100"/>
          <a:sy n="123" d="100"/>
        </p:scale>
        <p:origin x="13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4728A1A-D670-41C0-87CE-811AE81BF8A1}" type="datetime1">
              <a:rPr lang="pt-BR" noProof="0" smtClean="0"/>
              <a:t>12/04/2023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475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19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.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8" name="Espaço reservado para conteúd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D002ABF2-59A6-4C8B-90A9-C2D7243E4867}" type="datetime4">
              <a:rPr lang="pt-BR" noProof="0" smtClean="0">
                <a:latin typeface="+mn-lt"/>
              </a:rPr>
              <a:t>12 de abril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.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orma Livre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9" name="Forma Livre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40" name="Forma Livre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0" name="Espaço Reservado para Tex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1" name="Espaço Reservado para Conteúd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4" name="Espaço reservado para conteúd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8A4F546E-0691-4510-9A35-C7334DA84076}" type="datetime4">
              <a:rPr lang="pt-BR" noProof="0" smtClean="0">
                <a:latin typeface="+mn-lt"/>
              </a:rPr>
              <a:t>12 de abril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orma Livre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7" name="Forma Livre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8" name="Forma Livre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4" name="Espaço Reservado para Tex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6" name="Espaço Reservado para Tex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8" name="Espaço Reservado para Tex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3DBEA6DC-A0BF-49C7-906E-6E6597662598}" type="datetime4">
              <a:rPr lang="pt-BR" noProof="0" smtClean="0">
                <a:latin typeface="+mn-lt"/>
              </a:rPr>
              <a:t>12 de abril de 2023</a:t>
            </a:fld>
            <a:endParaRPr lang="pt-BR" noProof="0" dirty="0">
              <a:latin typeface="+mn-lt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Tex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ço Reservado para Imagem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orma Liv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2" name="Forma Liv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3" name="Forma Liv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9" name="Forma Liv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spaço Reservado para Tex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5" name="Espaço Reservado para Tex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spaço Reservado para Tex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spaço Reservado para Tex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spaço Reservado para Tex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spaço Reservado para Tex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8" name="Espaço Reservado para Tex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6B0F7DF4-F2CA-42E1-AFA2-97BD8D250ADE}" type="datetime4">
              <a:rPr lang="pt-BR" noProof="0" smtClean="0">
                <a:latin typeface="+mn-lt"/>
              </a:rPr>
              <a:t>12 de abril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6" name="Forma Livre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9" name="Forma Livre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14" name="Espaço Reservado para Imagem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C16A7595-89D9-4258-950C-6AECF9DDF8B8}" type="datetime4">
              <a:rPr lang="pt-BR" noProof="0" smtClean="0">
                <a:latin typeface="+mn-lt"/>
              </a:rPr>
              <a:t>12 de abril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a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Imagem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orma Livre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4" name="Forma Livre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5" name="Forma Livre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Grá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2D0FCFC1-2078-4220-A791-5353C1A85342}" type="datetime4">
              <a:rPr lang="pt-BR" noProof="0" smtClean="0">
                <a:latin typeface="+mn-lt"/>
              </a:rPr>
              <a:t>12 de abril de 2023</a:t>
            </a:fld>
            <a:endParaRPr lang="pt-BR" noProof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9" name="Espaço Reservado para Tabe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tabela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0D672EA7-A5DA-4DCF-A305-17E011B80D62}" type="datetime4">
              <a:rPr lang="pt-BR" noProof="0" smtClean="0">
                <a:latin typeface="+mn-lt"/>
              </a:rPr>
              <a:t>12 de abril de 2023</a:t>
            </a:fld>
            <a:endParaRPr lang="pt-BR" noProof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0" name="Caixa de tex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3" name="Forma Liv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orma Liv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6" name="Forma Liv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7" name="Forma Liv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orma Livre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7" name="Forma Livre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6" name="Forma Livre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38" name="Espaço Reservado para Imagem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61" name="Títu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spaço Reservado para Imagem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72" name="Espaço Reservado para Tex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3" name="Espaço Reservado para Tex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4" name="Espaço Reservado para Tex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5" name="Espaço Reservado para Tex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6" name="Espaço Reservado para Tex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7" name="Espaço Reservado para Tex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8" name="Espaço Reservado para Tex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9" name="Espaço Reservado para Tex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9" name="Forma Livre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0" name="Forma Livre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1" name="Forma livre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2" name="Forma Livre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66" name="Espaço Reservado para Imagem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69" name="Espaço Reservado para Imagem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037ECF49-BE9A-4960-9DAF-BEA0BAF15DBB}" type="datetime4">
              <a:rPr lang="pt-BR" noProof="0" smtClean="0">
                <a:latin typeface="+mn-lt"/>
              </a:rPr>
              <a:t>12 de abril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ítu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96" name="Espaço Reservado para Tex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7" name="Espaço Reservado para Tex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2" name="Espaço Reservado para Tex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3" name="Espaço Reservado para Tex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106" name="Espaço Reservado para Tex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7" name="Espaço Reservado para Tex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108" name="Espaço Reservado para Tex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9" name="Espaço Reservado para Tex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707B6374-D19B-4EAC-B5EF-652507579787}" type="datetime4">
              <a:rPr lang="pt-BR" noProof="0" smtClean="0">
                <a:latin typeface="+mn-lt"/>
              </a:rPr>
              <a:t>12 de abril de 2023</a:t>
            </a:fld>
            <a:endParaRPr lang="pt-BR" noProof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2" name="Espaço Reservado para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0" name="Espaço Reservado para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D94B1CDD-2F73-47CA-A551-F85B4E632EE9}" type="datetime4">
              <a:rPr lang="pt-BR" noProof="0" smtClean="0">
                <a:latin typeface="+mn-lt"/>
              </a:rPr>
              <a:t>12 de abril de 2023</a:t>
            </a:fld>
            <a:endParaRPr lang="pt-BR" noProof="0">
              <a:latin typeface="+mn-lt"/>
            </a:endParaRPr>
          </a:p>
        </p:txBody>
      </p:sp>
      <p:sp>
        <p:nvSpPr>
          <p:cNvPr id="31" name="Espaço Reservado para Rodapé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32" name="Espaço reservado para o número do slid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9200" y="1914981"/>
            <a:ext cx="6829425" cy="1514019"/>
          </a:xfrm>
        </p:spPr>
        <p:txBody>
          <a:bodyPr rtlCol="0"/>
          <a:lstStyle/>
          <a:p>
            <a:pPr rtl="0"/>
            <a:r>
              <a:rPr lang="pt-BR" dirty="0"/>
              <a:t>CURSO DE EXCEL AVANÇADO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Introdução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2"/>
            <a:ext cx="6515101" cy="3689575"/>
          </a:xfrm>
        </p:spPr>
        <p:txBody>
          <a:bodyPr rtlCol="0"/>
          <a:lstStyle/>
          <a:p>
            <a:pPr rtl="0"/>
            <a:r>
              <a:rPr lang="pt-BR" sz="2400" dirty="0"/>
              <a:t>Permitir que os participantes tenham conhecimento necessário para elaborar </a:t>
            </a:r>
            <a:r>
              <a:rPr lang="pt-BR" sz="2400" b="1" dirty="0"/>
              <a:t>PLANILHAS DINÂMICAS </a:t>
            </a:r>
            <a:r>
              <a:rPr lang="pt-BR" sz="2400" dirty="0"/>
              <a:t>com </a:t>
            </a:r>
            <a:r>
              <a:rPr lang="pt-BR" sz="2400" b="1" dirty="0"/>
              <a:t>FORMATAÇÃO</a:t>
            </a:r>
            <a:r>
              <a:rPr lang="pt-BR" sz="2400" dirty="0"/>
              <a:t> e </a:t>
            </a:r>
            <a:r>
              <a:rPr lang="pt-BR" sz="2400" b="1" dirty="0"/>
              <a:t>CÁLCULOS</a:t>
            </a:r>
            <a:r>
              <a:rPr lang="pt-BR" sz="2400" dirty="0"/>
              <a:t> utilizando recursos avançados, podendo gravar </a:t>
            </a:r>
            <a:r>
              <a:rPr lang="pt-BR" sz="2400" b="1" dirty="0"/>
              <a:t>MACROS</a:t>
            </a:r>
            <a:r>
              <a:rPr lang="pt-BR" sz="2400" dirty="0"/>
              <a:t> e processar um considerável volume de </a:t>
            </a:r>
            <a:r>
              <a:rPr lang="pt-BR" sz="2400" b="1" dirty="0"/>
              <a:t>DADOS</a:t>
            </a:r>
            <a:r>
              <a:rPr lang="pt-BR" sz="2400" dirty="0"/>
              <a:t>. É destinado a estudantes e profissionais de quaisquer áreas, com conhecimentos básicos em </a:t>
            </a:r>
            <a:r>
              <a:rPr lang="pt-BR" sz="2400" b="1" dirty="0"/>
              <a:t>EXCEL</a:t>
            </a:r>
            <a:r>
              <a:rPr lang="pt-BR" sz="2400" dirty="0"/>
              <a:t>, que necessitam elaborar </a:t>
            </a:r>
            <a:r>
              <a:rPr lang="pt-BR" sz="2400" b="1" dirty="0"/>
              <a:t>PLANILHAS DINÂMICAS </a:t>
            </a:r>
            <a:r>
              <a:rPr lang="pt-BR" sz="2400" dirty="0"/>
              <a:t>com recursos avançados.</a:t>
            </a:r>
          </a:p>
        </p:txBody>
      </p:sp>
      <p:pic>
        <p:nvPicPr>
          <p:cNvPr id="53" name="Espaço Reservado para Imagem 52" descr="Lâmpadas Deslocadas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32698" y="-22543"/>
            <a:ext cx="4711700" cy="6903086"/>
          </a:xfrm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D0BF9A4-F232-8970-FF90-72CD9450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9D798E-0D92-7994-FCA7-FB2D869FEC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8902701" cy="33113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/>
              <a:t>PLANILHA DINÂMICA </a:t>
            </a:r>
            <a:r>
              <a:rPr lang="pt-BR" sz="2400" dirty="0"/>
              <a:t>com formatação e cálculos com recursos avançados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/>
              <a:t>PLANILHA DINÂMICA </a:t>
            </a:r>
            <a:r>
              <a:rPr lang="pt-BR" sz="2400" dirty="0"/>
              <a:t>com gravação de </a:t>
            </a:r>
            <a:r>
              <a:rPr lang="pt-BR" sz="2400" b="1" dirty="0"/>
              <a:t>MACRO</a:t>
            </a:r>
            <a:r>
              <a:rPr lang="pt-BR" sz="2400" dirty="0"/>
              <a:t> de automação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Planilha processando um volume de dados conectada a um recurso de consulta de dados dinâmicos com recursos dinâmicos.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Planilha com conexão de dados externos a processando dados dinâmicos.</a:t>
            </a:r>
          </a:p>
        </p:txBody>
      </p:sp>
    </p:spTree>
    <p:extLst>
      <p:ext uri="{BB962C8B-B14F-4D97-AF65-F5344CB8AC3E}">
        <p14:creationId xmlns:p14="http://schemas.microsoft.com/office/powerpoint/2010/main" val="313185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D0BF9A4-F232-8970-FF90-72CD9450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1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9D798E-0D92-7994-FCA7-FB2D869FEC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8902701" cy="33113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Funções lógica: SEERRO e 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12 Funções relacionadas a data e hora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Funções data e hora: AGORA, HOJE, DIA, MÊS, ANO, DIATRABALHO, DIATRABALHO.INTL, DIATRABALHOTOTAL, DIATRABALHOTOTAL.INTL, DATAM, DIA.DA.SEMANA e DATADIF.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525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D0BF9A4-F232-8970-FF90-72CD9450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SEERRO E SE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9D798E-0D92-7994-FCA7-FB2D869FEC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10058401" cy="41114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Utilização da função SE no formato aninhado (SE dentro SE)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Combinação do teste lógico com a função E no formato SE(E())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Combinação do teste lógico com a função OU no formato SE(OU())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Utilização da função SEERRO para substituição as mensagens de erro como: #DIV/0!, #VALOR!, #NUM! por um texto personalizado.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88990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D0BF9A4-F232-8970-FF90-72CD9450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 HORA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9D798E-0D92-7994-FCA7-FB2D869FEC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10058401" cy="35145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AGORA, HOJE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DIA, MÊS, ANO.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DIATRABALHO, DIATRABALHO.INTL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DIATRABALHOTOTAL, DIATRABALHOTOTAL.INTL.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DATAM, DIA.DA.SEMANA e DATADIF.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592025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2237567.tgt.Office_49129298_TF78853419_Win32_OJ110714667.potx" id="{C353CE3D-D7F0-422D-A216-52C18635942F}" vid="{EE103BC0-2632-4BBB-A623-0112C1D09C7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{8F19784B-4508-410D-935D-4D82B251562B}tf78853419_win32</Template>
  <TotalTime>411</TotalTime>
  <Words>266</Words>
  <Application>Microsoft Office PowerPoint</Application>
  <PresentationFormat>Widescreen</PresentationFormat>
  <Paragraphs>25</Paragraphs>
  <Slides>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Franklin Gothic Book</vt:lpstr>
      <vt:lpstr>Franklin Gothic Demi</vt:lpstr>
      <vt:lpstr>Wingdings</vt:lpstr>
      <vt:lpstr>Tema 1</vt:lpstr>
      <vt:lpstr>CURSO DE EXCEL AVANÇADO</vt:lpstr>
      <vt:lpstr>Introdução</vt:lpstr>
      <vt:lpstr>OBJETIVO</vt:lpstr>
      <vt:lpstr>Aula 1</vt:lpstr>
      <vt:lpstr>SEERRO E SE</vt:lpstr>
      <vt:lpstr>DATA E HORA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EXCEL AVANÇADO</dc:title>
  <dc:creator>caio</dc:creator>
  <cp:lastModifiedBy>caio</cp:lastModifiedBy>
  <cp:revision>9</cp:revision>
  <dcterms:created xsi:type="dcterms:W3CDTF">2023-04-06T21:16:48Z</dcterms:created>
  <dcterms:modified xsi:type="dcterms:W3CDTF">2023-04-13T02:25:46Z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