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Montserrat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808488C-C3FE-4590-B296-A206698E150D}">
  <a:tblStyle styleId="{2808488C-C3FE-4590-B296-A206698E15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2480" y="0"/>
            <a:ext cx="1141520" cy="400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865825" y="400200"/>
          <a:ext cx="7412350" cy="4688015"/>
        </p:xfrm>
        <a:graphic>
          <a:graphicData uri="http://schemas.openxmlformats.org/drawingml/2006/table">
            <a:tbl>
              <a:tblPr>
                <a:noFill/>
                <a:tableStyleId>{2808488C-C3FE-4590-B296-A206698E150D}</a:tableStyleId>
              </a:tblPr>
              <a:tblGrid>
                <a:gridCol w="1618750"/>
                <a:gridCol w="2896800"/>
                <a:gridCol w="2896800"/>
              </a:tblGrid>
              <a:tr h="39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1" dirty="0">
                          <a:latin typeface="Arial" pitchFamily="34" charset="0"/>
                          <a:ea typeface="Montserrat"/>
                          <a:cs typeface="Arial" pitchFamily="34" charset="0"/>
                          <a:sym typeface="Montserrat"/>
                        </a:rPr>
                        <a:t>Pesquisa:</a:t>
                      </a:r>
                      <a:endParaRPr sz="800" b="1" dirty="0">
                        <a:latin typeface="Arial" pitchFamily="34" charset="0"/>
                        <a:ea typeface="Montserrat"/>
                        <a:cs typeface="Arial" pitchFamily="34" charset="0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800" b="1">
                          <a:solidFill>
                            <a:schemeClr val="dk1"/>
                          </a:solidFill>
                          <a:latin typeface="Arial" pitchFamily="34" charset="0"/>
                          <a:ea typeface="Montserrat"/>
                          <a:cs typeface="Arial" pitchFamily="34" charset="0"/>
                          <a:sym typeface="Montserrat"/>
                        </a:rPr>
                        <a:t>Respostas:</a:t>
                      </a:r>
                      <a:endParaRPr sz="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800" b="1">
                          <a:solidFill>
                            <a:schemeClr val="dk1"/>
                          </a:solidFill>
                          <a:latin typeface="Arial" pitchFamily="34" charset="0"/>
                          <a:ea typeface="Montserrat"/>
                          <a:cs typeface="Arial" pitchFamily="34" charset="0"/>
                          <a:sym typeface="Montserrat"/>
                        </a:rPr>
                        <a:t>Referências  / Insights / Aprendizados</a:t>
                      </a:r>
                      <a:endParaRPr sz="8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5" marR="91425" marT="91425" marB="91425"/>
                </a:tc>
              </a:tr>
              <a:tr h="72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Arial" pitchFamily="34" charset="0"/>
                          <a:ea typeface="Montserrat"/>
                          <a:cs typeface="Arial" pitchFamily="34" charset="0"/>
                          <a:sym typeface="Montserrat"/>
                        </a:rPr>
                        <a:t>Qual é o número de vagas projetado para os próximos anos no Mercado Tech?</a:t>
                      </a:r>
                      <a:endParaRPr sz="800">
                        <a:latin typeface="Arial" pitchFamily="34" charset="0"/>
                        <a:ea typeface="Montserrat"/>
                        <a:cs typeface="Arial" pitchFamily="34" charset="0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 smtClean="0">
                          <a:latin typeface="Arial" pitchFamily="34" charset="0"/>
                          <a:cs typeface="Arial" pitchFamily="34" charset="0"/>
                        </a:rPr>
                        <a:t>800 mil até 2025</a:t>
                      </a:r>
                      <a:endParaRPr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 smtClean="0">
                          <a:latin typeface="Arial" pitchFamily="34" charset="0"/>
                          <a:cs typeface="Arial" pitchFamily="34" charset="0"/>
                        </a:rPr>
                        <a:t>Site </a:t>
                      </a:r>
                      <a:r>
                        <a:rPr lang="pt-BR" sz="800" dirty="0" err="1" smtClean="0">
                          <a:latin typeface="Arial" pitchFamily="34" charset="0"/>
                          <a:cs typeface="Arial" pitchFamily="34" charset="0"/>
                        </a:rPr>
                        <a:t>Istoédinheiro</a:t>
                      </a:r>
                      <a:endParaRPr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5" marR="91425" marT="91425" marB="91425"/>
                </a:tc>
              </a:tr>
              <a:tr h="10056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>
                          <a:latin typeface="Arial" pitchFamily="34" charset="0"/>
                          <a:ea typeface="Montserrat"/>
                          <a:cs typeface="Arial" pitchFamily="34" charset="0"/>
                          <a:sym typeface="Montserrat"/>
                        </a:rPr>
                        <a:t>Quais as principais linguagens de programação usadas no Brasil e no Mundo?</a:t>
                      </a:r>
                      <a:endParaRPr sz="800" dirty="0">
                        <a:latin typeface="Arial" pitchFamily="34" charset="0"/>
                        <a:ea typeface="Montserrat"/>
                        <a:cs typeface="Arial" pitchFamily="34" charset="0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pt-BR" sz="800" u="none" dirty="0" smtClean="0">
                          <a:sym typeface="Arial"/>
                        </a:rPr>
                        <a:t>1-</a:t>
                      </a:r>
                      <a:r>
                        <a:rPr lang="pt-BR" sz="800" u="none" dirty="0" err="1" smtClean="0">
                          <a:sym typeface="Arial"/>
                        </a:rPr>
                        <a:t>Python</a:t>
                      </a:r>
                      <a:endParaRPr lang="pt-BR" sz="800" u="none" dirty="0" smtClean="0"/>
                    </a:p>
                    <a:p>
                      <a:r>
                        <a:rPr lang="pt-BR" sz="800" u="none" dirty="0" smtClean="0">
                          <a:sym typeface="Arial"/>
                        </a:rPr>
                        <a:t>2- </a:t>
                      </a:r>
                      <a:r>
                        <a:rPr lang="pt-BR" sz="800" u="none" dirty="0" err="1" smtClean="0">
                          <a:sym typeface="Arial"/>
                        </a:rPr>
                        <a:t>JavaScript</a:t>
                      </a:r>
                      <a:endParaRPr lang="pt-BR" sz="800" u="none" dirty="0" smtClean="0"/>
                    </a:p>
                    <a:p>
                      <a:r>
                        <a:rPr lang="pt-BR" sz="800" u="none" dirty="0" smtClean="0">
                          <a:sym typeface="Arial"/>
                        </a:rPr>
                        <a:t>3- Java</a:t>
                      </a:r>
                      <a:endParaRPr lang="pt-BR" sz="800" u="none" dirty="0" smtClean="0"/>
                    </a:p>
                    <a:p>
                      <a:r>
                        <a:rPr lang="pt-BR" sz="800" u="none" dirty="0" smtClean="0">
                          <a:sym typeface="Arial"/>
                        </a:rPr>
                        <a:t>4- </a:t>
                      </a:r>
                      <a:r>
                        <a:rPr lang="pt-BR" sz="800" u="none" dirty="0" err="1" smtClean="0">
                          <a:sym typeface="Arial"/>
                        </a:rPr>
                        <a:t>Swift</a:t>
                      </a:r>
                      <a:endParaRPr lang="pt-BR" sz="800" u="none" dirty="0" smtClean="0"/>
                    </a:p>
                    <a:p>
                      <a:r>
                        <a:rPr lang="pt-BR" sz="800" u="none" dirty="0" smtClean="0">
                          <a:sym typeface="Arial"/>
                        </a:rPr>
                        <a:t>5- PHP</a:t>
                      </a:r>
                      <a:endParaRPr lang="pt-BR" sz="800" u="none" dirty="0" smtClean="0"/>
                    </a:p>
                    <a:p>
                      <a:r>
                        <a:rPr lang="pt-BR" sz="800" u="none" dirty="0" smtClean="0">
                          <a:sym typeface="Arial"/>
                        </a:rPr>
                        <a:t>6- C++</a:t>
                      </a:r>
                      <a:endParaRPr lang="pt-BR" sz="800" u="none" dirty="0" smtClean="0"/>
                    </a:p>
                    <a:p>
                      <a:r>
                        <a:rPr lang="pt-BR" sz="800" u="none" dirty="0" smtClean="0">
                          <a:sym typeface="Arial"/>
                        </a:rPr>
                        <a:t>7- C# (C Sharp)</a:t>
                      </a:r>
                      <a:endParaRPr lang="pt-BR" sz="800" u="none" dirty="0" smtClean="0"/>
                    </a:p>
                    <a:p>
                      <a:endParaRPr sz="800" u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 smtClean="0">
                          <a:latin typeface="Arial" pitchFamily="34" charset="0"/>
                          <a:cs typeface="Arial" pitchFamily="34" charset="0"/>
                        </a:rPr>
                        <a:t>Site Brasil </a:t>
                      </a:r>
                      <a:r>
                        <a:rPr lang="pt-BR" sz="800" dirty="0" err="1" smtClean="0">
                          <a:latin typeface="Arial" pitchFamily="34" charset="0"/>
                          <a:cs typeface="Arial" pitchFamily="34" charset="0"/>
                        </a:rPr>
                        <a:t>code</a:t>
                      </a:r>
                      <a:r>
                        <a:rPr lang="pt-BR" sz="800" dirty="0" smtClean="0">
                          <a:latin typeface="Arial" pitchFamily="34" charset="0"/>
                          <a:cs typeface="Arial" pitchFamily="34" charset="0"/>
                        </a:rPr>
                        <a:t> e </a:t>
                      </a:r>
                      <a:r>
                        <a:rPr lang="pt-BR" sz="800" dirty="0" err="1" smtClean="0">
                          <a:latin typeface="Arial" pitchFamily="34" charset="0"/>
                          <a:cs typeface="Arial" pitchFamily="34" charset="0"/>
                        </a:rPr>
                        <a:t>imasters</a:t>
                      </a:r>
                      <a:endParaRPr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5" marR="91425" marT="91425" marB="91425"/>
                </a:tc>
              </a:tr>
              <a:tr h="1013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>
                          <a:latin typeface="Arial" pitchFamily="34" charset="0"/>
                          <a:ea typeface="Montserrat"/>
                          <a:cs typeface="Arial" pitchFamily="34" charset="0"/>
                          <a:sym typeface="Montserrat"/>
                        </a:rPr>
                        <a:t>Quais são os principais portais de vagas de Programação e Desenvolvimento?</a:t>
                      </a:r>
                      <a:endParaRPr sz="800" dirty="0">
                        <a:latin typeface="Arial" pitchFamily="34" charset="0"/>
                        <a:ea typeface="Montserrat"/>
                        <a:cs typeface="Arial" pitchFamily="34" charset="0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b="0" i="0" u="none" strike="noStrike" cap="non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/>
                          <a:cs typeface="Arial" pitchFamily="34" charset="0"/>
                          <a:sym typeface="Arial"/>
                        </a:rPr>
                        <a:t>1. Profissionais TI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b="0" i="0" u="none" strike="noStrike" cap="non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/>
                          <a:cs typeface="Arial" pitchFamily="34" charset="0"/>
                          <a:sym typeface="Arial"/>
                        </a:rPr>
                        <a:t>2. </a:t>
                      </a:r>
                      <a:r>
                        <a:rPr lang="pt-B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/>
                          <a:cs typeface="Arial" pitchFamily="34" charset="0"/>
                          <a:sym typeface="Arial"/>
                        </a:rPr>
                        <a:t>APInfo</a:t>
                      </a:r>
                      <a:endParaRPr lang="pt-BR" sz="800" b="0" i="0" u="none" strike="noStrike" cap="none" dirty="0" smtClean="0">
                        <a:solidFill>
                          <a:srgbClr val="000000"/>
                        </a:solidFill>
                        <a:latin typeface="Arial" pitchFamily="34" charset="0"/>
                        <a:ea typeface="Arial"/>
                        <a:cs typeface="Arial" pitchFamily="34" charset="0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b="0" i="0" u="none" strike="noStrike" cap="non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/>
                          <a:cs typeface="Arial" pitchFamily="34" charset="0"/>
                          <a:sym typeface="Arial"/>
                        </a:rPr>
                        <a:t>3. </a:t>
                      </a:r>
                      <a:r>
                        <a:rPr lang="pt-B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/>
                          <a:cs typeface="Arial" pitchFamily="34" charset="0"/>
                          <a:sym typeface="Arial"/>
                        </a:rPr>
                        <a:t>LinkedIn</a:t>
                      </a:r>
                      <a:r>
                        <a:rPr lang="pt-BR" sz="800" b="0" i="0" u="none" strike="noStrike" cap="non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/>
                          <a:cs typeface="Arial" pitchFamily="34" charset="0"/>
                          <a:sym typeface="Arial"/>
                        </a:rPr>
                        <a:t> e </a:t>
                      </a:r>
                      <a:r>
                        <a:rPr lang="pt-B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/>
                          <a:cs typeface="Arial" pitchFamily="34" charset="0"/>
                          <a:sym typeface="Arial"/>
                        </a:rPr>
                        <a:t>LinkedIn</a:t>
                      </a:r>
                      <a:r>
                        <a:rPr lang="pt-BR" sz="800" b="0" i="0" u="none" strike="noStrike" cap="non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/>
                          <a:cs typeface="Arial" pitchFamily="34" charset="0"/>
                          <a:sym typeface="Arial"/>
                        </a:rPr>
                        <a:t> Jobs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b="0" i="0" u="none" strike="noStrike" cap="non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/>
                          <a:cs typeface="Arial" pitchFamily="34" charset="0"/>
                          <a:sym typeface="Arial"/>
                        </a:rPr>
                        <a:t>4.TRAMPOS TI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800" b="0" i="0" u="none" strike="noStrike" cap="non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/>
                          <a:cs typeface="Arial" pitchFamily="34" charset="0"/>
                          <a:sym typeface="Arial"/>
                        </a:rPr>
                        <a:t>5. GEEK HUNTER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 smtClean="0">
                          <a:latin typeface="Arial" pitchFamily="34" charset="0"/>
                          <a:cs typeface="Arial" pitchFamily="34" charset="0"/>
                        </a:rPr>
                        <a:t>Site </a:t>
                      </a:r>
                      <a:r>
                        <a:rPr lang="pt-BR" sz="800" dirty="0" err="1" smtClean="0">
                          <a:latin typeface="Arial" pitchFamily="34" charset="0"/>
                          <a:cs typeface="Arial" pitchFamily="34" charset="0"/>
                        </a:rPr>
                        <a:t>encontreumnerd</a:t>
                      </a:r>
                      <a:endParaRPr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5" marR="91425" marT="91425" marB="91425"/>
                </a:tc>
              </a:tr>
              <a:tr h="62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>
                          <a:latin typeface="Arial" pitchFamily="34" charset="0"/>
                          <a:ea typeface="Montserrat"/>
                          <a:cs typeface="Arial" pitchFamily="34" charset="0"/>
                          <a:sym typeface="Montserrat"/>
                        </a:rPr>
                        <a:t>Quais são as pessoas influentes do meio?</a:t>
                      </a:r>
                      <a:endParaRPr sz="800" dirty="0">
                        <a:latin typeface="Arial" pitchFamily="34" charset="0"/>
                        <a:ea typeface="Montserrat"/>
                        <a:cs typeface="Arial" pitchFamily="34" charset="0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i="0" u="none" strike="noStrike" cap="non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/>
                          <a:cs typeface="Arial" pitchFamily="34" charset="0"/>
                          <a:sym typeface="Arial"/>
                        </a:rPr>
                        <a:t>Bill Gates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/>
                          <a:cs typeface="Arial" pitchFamily="34" charset="0"/>
                          <a:sym typeface="Arial"/>
                        </a:rPr>
                        <a:t>Elon</a:t>
                      </a:r>
                      <a:r>
                        <a:rPr lang="pt-BR" sz="800" b="0" i="0" u="none" strike="noStrike" cap="non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/>
                          <a:cs typeface="Arial" pitchFamily="34" charset="0"/>
                          <a:sym typeface="Arial"/>
                        </a:rPr>
                        <a:t> </a:t>
                      </a:r>
                      <a:r>
                        <a:rPr lang="pt-B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/>
                          <a:cs typeface="Arial" pitchFamily="34" charset="0"/>
                          <a:sym typeface="Arial"/>
                        </a:rPr>
                        <a:t>Musk</a:t>
                      </a:r>
                      <a:endParaRPr lang="pt-BR" sz="800" b="0" i="0" u="none" strike="noStrike" cap="none" dirty="0" smtClean="0">
                        <a:solidFill>
                          <a:srgbClr val="000000"/>
                        </a:solidFill>
                        <a:latin typeface="Arial" pitchFamily="34" charset="0"/>
                        <a:ea typeface="Arial"/>
                        <a:cs typeface="Arial" pitchFamily="34" charset="0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0" i="0" u="none" strike="noStrike" cap="non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/>
                          <a:cs typeface="Arial" pitchFamily="34" charset="0"/>
                          <a:sym typeface="Arial"/>
                        </a:rPr>
                        <a:t>Jeff </a:t>
                      </a:r>
                      <a:r>
                        <a:rPr lang="pt-BR" sz="800" b="0" i="0" u="none" strike="noStrike" cap="none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/>
                          <a:cs typeface="Arial" pitchFamily="34" charset="0"/>
                          <a:sym typeface="Arial"/>
                        </a:rPr>
                        <a:t>Bezos</a:t>
                      </a:r>
                      <a:endParaRPr lang="pt-BR" sz="800" b="0" i="0" u="none" strike="noStrike" cap="none" dirty="0" smtClean="0">
                        <a:solidFill>
                          <a:srgbClr val="000000"/>
                        </a:solidFill>
                        <a:latin typeface="Arial" pitchFamily="34" charset="0"/>
                        <a:ea typeface="Arial"/>
                        <a:cs typeface="Arial" pitchFamily="34" charset="0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b="1" i="0" u="none" strike="noStrike" cap="none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/>
                          <a:cs typeface="Arial" pitchFamily="34" charset="0"/>
                          <a:sym typeface="Arial"/>
                        </a:rPr>
                        <a:t>Mark </a:t>
                      </a:r>
                      <a:r>
                        <a:rPr lang="pt-BR" sz="800" b="1" i="0" u="none" strike="noStrike" cap="none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Arial"/>
                          <a:cs typeface="Arial" pitchFamily="34" charset="0"/>
                          <a:sym typeface="Arial"/>
                        </a:rPr>
                        <a:t>Zuckerberg</a:t>
                      </a:r>
                      <a:endParaRPr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 smtClean="0">
                          <a:latin typeface="Arial" pitchFamily="34" charset="0"/>
                          <a:cs typeface="Arial" pitchFamily="34" charset="0"/>
                        </a:rPr>
                        <a:t>Sites </a:t>
                      </a:r>
                      <a:r>
                        <a:rPr lang="pt-BR" sz="800" dirty="0" err="1" smtClean="0">
                          <a:latin typeface="Arial" pitchFamily="34" charset="0"/>
                          <a:cs typeface="Arial" pitchFamily="34" charset="0"/>
                        </a:rPr>
                        <a:t>bhs</a:t>
                      </a:r>
                      <a:r>
                        <a:rPr lang="pt-BR" sz="800" dirty="0" smtClean="0">
                          <a:latin typeface="Arial" pitchFamily="34" charset="0"/>
                          <a:cs typeface="Arial" pitchFamily="34" charset="0"/>
                        </a:rPr>
                        <a:t> e </a:t>
                      </a:r>
                      <a:r>
                        <a:rPr lang="pt-BR" sz="800" smtClean="0">
                          <a:latin typeface="Arial" pitchFamily="34" charset="0"/>
                          <a:cs typeface="Arial" pitchFamily="34" charset="0"/>
                        </a:rPr>
                        <a:t>imasters</a:t>
                      </a:r>
                      <a:endParaRPr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5" marR="91425" marT="91425" marB="91425"/>
                </a:tc>
              </a:tr>
              <a:tr h="72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Arial" pitchFamily="34" charset="0"/>
                          <a:ea typeface="Montserrat"/>
                          <a:cs typeface="Arial" pitchFamily="34" charset="0"/>
                          <a:sym typeface="Montserrat"/>
                        </a:rPr>
                        <a:t>Quais são as empresas mais conhecidas e aquelas em ascensão?</a:t>
                      </a:r>
                      <a:endParaRPr sz="800">
                        <a:latin typeface="Arial" pitchFamily="34" charset="0"/>
                        <a:ea typeface="Montserrat"/>
                        <a:cs typeface="Arial" pitchFamily="34" charset="0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 smtClean="0">
                          <a:latin typeface="Arial" pitchFamily="34" charset="0"/>
                          <a:cs typeface="Arial" pitchFamily="34" charset="0"/>
                        </a:rPr>
                        <a:t>Google, </a:t>
                      </a:r>
                      <a:r>
                        <a:rPr lang="pt-BR" sz="800" dirty="0" err="1" smtClean="0">
                          <a:latin typeface="Arial" pitchFamily="34" charset="0"/>
                          <a:cs typeface="Arial" pitchFamily="34" charset="0"/>
                        </a:rPr>
                        <a:t>amazon</a:t>
                      </a:r>
                      <a:r>
                        <a:rPr lang="pt-BR" sz="800" dirty="0" smtClean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  <a:r>
                        <a:rPr lang="pt-BR" sz="800" dirty="0" err="1" smtClean="0">
                          <a:latin typeface="Arial" pitchFamily="34" charset="0"/>
                          <a:cs typeface="Arial" pitchFamily="34" charset="0"/>
                        </a:rPr>
                        <a:t>microsoft</a:t>
                      </a:r>
                      <a:endParaRPr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 err="1" smtClean="0">
                          <a:latin typeface="Arial" pitchFamily="34" charset="0"/>
                          <a:cs typeface="Arial" pitchFamily="34" charset="0"/>
                        </a:rPr>
                        <a:t>istoédinheiro</a:t>
                      </a:r>
                      <a:endParaRPr sz="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137</Words>
  <Application>Microsoft Office PowerPoint</Application>
  <PresentationFormat>Apresentação na tela (16:9)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Montserrat</vt:lpstr>
      <vt:lpstr>Simple Light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FATIMA BRITO DA SILVA MELO</cp:lastModifiedBy>
  <cp:revision>2</cp:revision>
  <dcterms:modified xsi:type="dcterms:W3CDTF">2022-07-17T21:44:28Z</dcterms:modified>
</cp:coreProperties>
</file>