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4140200" cy="5951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E2BEEA-55F3-417A-8FD5-E04C968B28F1}" v="53" dt="2025-05-14T08:11:36.154"/>
    <p1510:client id="{689AFCE9-4A58-41FA-988E-E597B273A83F}" v="15" dt="2025-05-13T10:48:08.519"/>
    <p1510:client id="{D58F1A07-BA8B-4797-B15A-A7F4D081AF03}" v="20" dt="2025-05-13T11:03:18.2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0"/>
  </p:normalViewPr>
  <p:slideViewPr>
    <p:cSldViewPr snapToGrid="0">
      <p:cViewPr>
        <p:scale>
          <a:sx n="100" d="100"/>
          <a:sy n="100" d="100"/>
        </p:scale>
        <p:origin x="364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974014"/>
            <a:ext cx="3519170" cy="2072017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3125936"/>
            <a:ext cx="3105150" cy="1436910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13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92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316864"/>
            <a:ext cx="892731" cy="50436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316864"/>
            <a:ext cx="2626439" cy="50436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20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54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483753"/>
            <a:ext cx="3570923" cy="2475674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3982848"/>
            <a:ext cx="3570923" cy="1301899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63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584322"/>
            <a:ext cx="1759585" cy="3776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584322"/>
            <a:ext cx="1759585" cy="3776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0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16865"/>
            <a:ext cx="3570923" cy="11503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458954"/>
            <a:ext cx="1751498" cy="71501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173965"/>
            <a:ext cx="1751498" cy="31975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458954"/>
            <a:ext cx="1760124" cy="71501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173965"/>
            <a:ext cx="1760124" cy="31975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85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25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48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96769"/>
            <a:ext cx="1335322" cy="1388692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856913"/>
            <a:ext cx="2095976" cy="4229449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785461"/>
            <a:ext cx="1335322" cy="330778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38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96769"/>
            <a:ext cx="1335322" cy="1388692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856913"/>
            <a:ext cx="2095976" cy="4229449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785461"/>
            <a:ext cx="1335322" cy="330778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86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316865"/>
            <a:ext cx="3570923" cy="1150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584322"/>
            <a:ext cx="3570923" cy="3776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5516195"/>
            <a:ext cx="931545" cy="316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B3EBC5-2BAE-4ECB-A995-B52653FE7498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5516195"/>
            <a:ext cx="1397318" cy="316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5516195"/>
            <a:ext cx="931545" cy="316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19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623DAB-A4E1-DF1C-9B96-E2C1CE9D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477406"/>
              </p:ext>
            </p:extLst>
          </p:nvPr>
        </p:nvGraphicFramePr>
        <p:xfrm>
          <a:off x="1" y="0"/>
          <a:ext cx="4140000" cy="59490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013253">
                  <a:extLst>
                    <a:ext uri="{9D8B030D-6E8A-4147-A177-3AD203B41FA5}">
                      <a16:colId xmlns:a16="http://schemas.microsoft.com/office/drawing/2014/main" val="1840348847"/>
                    </a:ext>
                  </a:extLst>
                </a:gridCol>
                <a:gridCol w="840260">
                  <a:extLst>
                    <a:ext uri="{9D8B030D-6E8A-4147-A177-3AD203B41FA5}">
                      <a16:colId xmlns:a16="http://schemas.microsoft.com/office/drawing/2014/main" val="1267378530"/>
                    </a:ext>
                  </a:extLst>
                </a:gridCol>
                <a:gridCol w="527221">
                  <a:extLst>
                    <a:ext uri="{9D8B030D-6E8A-4147-A177-3AD203B41FA5}">
                      <a16:colId xmlns:a16="http://schemas.microsoft.com/office/drawing/2014/main" val="3011250887"/>
                    </a:ext>
                  </a:extLst>
                </a:gridCol>
                <a:gridCol w="1759266">
                  <a:extLst>
                    <a:ext uri="{9D8B030D-6E8A-4147-A177-3AD203B41FA5}">
                      <a16:colId xmlns:a16="http://schemas.microsoft.com/office/drawing/2014/main" val="9507654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Key</a:t>
                      </a:r>
                      <a:endParaRPr lang="en-GB" sz="7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Type</a:t>
                      </a:r>
                      <a:endParaRPr lang="en-GB" sz="7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Units</a:t>
                      </a:r>
                      <a:endParaRPr lang="en-GB" sz="7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Description</a:t>
                      </a:r>
                      <a:endParaRPr lang="en-GB" sz="7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3465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EVENT_ID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String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-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ID assigned by NWS for each individual storm event contained within a storm episode.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1275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latin typeface="Avenir Next LT Pro" panose="020B0504020202020204" pitchFamily="34" charset="0"/>
                        </a:rPr>
                        <a:t>STATE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latin typeface="Avenir Next LT Pro" panose="020B0504020202020204" pitchFamily="34" charset="0"/>
                        </a:rPr>
                        <a:t>String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latin typeface="Avenir Next LT Pro" panose="020B0504020202020204" pitchFamily="34" charset="0"/>
                        </a:rPr>
                        <a:t>-</a:t>
                      </a:r>
                      <a:endParaRPr lang="en-GB" sz="700" b="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latin typeface="Avenir Next LT Pro" panose="020B0504020202020204" pitchFamily="34" charset="0"/>
                        </a:rPr>
                        <a:t>The (spelt out) name of the state where the event occurred.</a:t>
                      </a:r>
                      <a:endParaRPr lang="en-GB" sz="700" b="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776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CZ_TIMEZONE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latin typeface="Avenir Next LT Pro" panose="020B0504020202020204" pitchFamily="34" charset="0"/>
                        </a:rPr>
                        <a:t>String</a:t>
                      </a:r>
                      <a:endParaRPr lang="en-US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-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Time Zone for the County/Parish, Zone or Marine Name. Eastern Standard Time (EST), Central Standard Time (CST), Mountain Standard Time (MST), etc. 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594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SOURCE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latin typeface="Avenir Next LT Pro" panose="020B0504020202020204" pitchFamily="34" charset="0"/>
                        </a:rPr>
                        <a:t>String</a:t>
                      </a:r>
                      <a:endParaRPr lang="en-US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-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The source reporting the weather event (e.g., Public, Newspaper, Law Enforcement, Broadcast Media, ASOS, Park and Forest Service, Trained Spotter, CoCoRaHS,  etc.) . It can be any entry as it is not restricted to what is allowed.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992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EVENT_TYPE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latin typeface="Avenir Next LT Pro" panose="020B0504020202020204" pitchFamily="34" charset="0"/>
                        </a:rPr>
                        <a:t>String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-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Type of events. The only event types permitted in SED are listed in Table 1 of Section 2.1.1 of the NWS Directive 10-1605.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7934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FLOOD_CAUSE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latin typeface="Avenir Next LT Pro" panose="020B0504020202020204" pitchFamily="34" charset="0"/>
                        </a:rPr>
                        <a:t>String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-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Reported or estimated cause of the flood. 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3860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BEGIN_DATE_TIME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Date and Time</a:t>
                      </a:r>
                    </a:p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(MM-DD-YYYY hh:mm:ss </a:t>
                      </a:r>
                    </a:p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24-hour format)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UTC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Date and time of the beginning of the flash flood event (e.g., Ice Jam, Heavy Rain, Heavy Rain/Snow Melt).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2795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END_DATE_TIME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Date and Time</a:t>
                      </a:r>
                    </a:p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(MM-DD-YYYY hh:mm:ss</a:t>
                      </a:r>
                    </a:p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24-hour format)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UTC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Date and time of the end of the flash flood event.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4904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BEGIN_LAT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Float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Decimal degrees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The latitude of the begin point for the event or damage path. 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8299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BEGIN_LON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Float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Decimal degrees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The longitude of the begin point for the event or damage path. 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4528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END_LAT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Float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Decimal degrees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The latitude of the end point for the event or damage path. 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182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END_LON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Float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Decimal degrees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The longitude of the end point for the event or damage path. 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63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34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330</Words>
  <Application>Microsoft Office PowerPoint</Application>
  <PresentationFormat>Custom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Avenir Next LT Pro</vt:lpstr>
      <vt:lpstr>Avenir Next LT Pro Demi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4</cp:revision>
  <dcterms:created xsi:type="dcterms:W3CDTF">2025-05-13T10:40:36Z</dcterms:created>
  <dcterms:modified xsi:type="dcterms:W3CDTF">2025-05-14T08:13:01Z</dcterms:modified>
</cp:coreProperties>
</file>