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319588" cy="5562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A9BF4-C197-4918-8A99-49F61B604D71}" v="7" dt="2025-06-11T15:25:2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350" y="3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1T15:25:35.089" v="1066" actId="1035"/>
      <pc:docMkLst>
        <pc:docMk/>
      </pc:docMkLst>
      <pc:sldChg chg="addSp delSp modSp mod">
        <pc:chgData name="Fatima Pillosu" userId="a6295d4dc9e22643" providerId="LiveId" clId="{E45A9BF4-C197-4918-8A99-49F61B604D71}" dt="2025-06-11T15:25:35.089" v="1066" actId="1035"/>
        <pc:sldMkLst>
          <pc:docMk/>
          <pc:sldMk cId="2412790101" sldId="256"/>
        </pc:sldMkLst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del">
          <ac:chgData name="Fatima Pillosu" userId="a6295d4dc9e22643" providerId="LiveId" clId="{E45A9BF4-C197-4918-8A99-49F61B604D71}" dt="2025-06-11T15:23:22.895" v="1029" actId="478"/>
          <ac:spMkLst>
            <pc:docMk/>
            <pc:sldMk cId="2412790101" sldId="256"/>
            <ac:spMk id="3" creationId="{5D915092-ABB9-DDBC-9811-FCAD599F3393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6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7" creationId="{887FF438-27CB-7933-3FF0-750C83E136A4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8" creationId="{94699DC0-F296-4F13-1267-BB22E386903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9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1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1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14" creationId="{C697B761-747A-2315-B6B9-C750C47D99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5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16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17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8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0" creationId="{68257504-6232-AE97-65EB-A783B54CBE6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1" creationId="{FACA616D-C4B5-17C1-769A-FD8F22C41947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2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3" creationId="{02EDCF91-6F58-68A4-E039-B443793D57E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5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6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9" creationId="{737BB970-06A3-D82D-DD59-9485C3A2FB34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1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2" creationId="{761A0E4A-D491-74D5-90F0-C519DB1C25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3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del">
          <ac:chgData name="Fatima Pillosu" userId="a6295d4dc9e22643" providerId="LiveId" clId="{E45A9BF4-C197-4918-8A99-49F61B604D71}" dt="2025-06-11T15:25:04.726" v="1059" actId="478"/>
          <ac:spMkLst>
            <pc:docMk/>
            <pc:sldMk cId="2412790101" sldId="256"/>
            <ac:spMk id="34" creationId="{948C5384-16AC-083C-7963-13DD8A2E15D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5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6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38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39" creationId="{887FF438-27CB-7933-3FF0-750C83E136A4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40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4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4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4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44" creationId="{C697B761-747A-2315-B6B9-C750C47D99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6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7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8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9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5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51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1T15:25:35.089" v="1066" actId="1035"/>
          <ac:spMkLst>
            <pc:docMk/>
            <pc:sldMk cId="2412790101" sldId="256"/>
            <ac:spMk id="52" creationId="{3FA77F1B-56D8-FF8C-7ECE-F7D395C2B6A3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53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54" creationId="{68257504-6232-AE97-65EB-A783B54CBE6E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55" creationId="{FACA616D-C4B5-17C1-769A-FD8F22C41947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56" creationId="{F26916BE-D699-C1DD-08D0-AA710FCCDE17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57" creationId="{02EDCF91-6F58-68A4-E039-B443793D57EE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58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1T15:25:27.395" v="1064" actId="20577"/>
          <ac:spMkLst>
            <pc:docMk/>
            <pc:sldMk cId="2412790101" sldId="256"/>
            <ac:spMk id="59" creationId="{8E390072-E55B-20B8-89E6-4C4585DFB6F8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60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61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62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63" creationId="{5A52E58A-BA02-021E-4F28-6D976EBB835E}"/>
          </ac:spMkLst>
        </pc:spChg>
        <pc:cxnChg chg="add del mod">
          <ac:chgData name="Fatima Pillosu" userId="a6295d4dc9e22643" providerId="LiveId" clId="{E45A9BF4-C197-4918-8A99-49F61B604D71}" dt="2025-06-11T15:25:12.655" v="1062" actId="21"/>
          <ac:cxnSpMkLst>
            <pc:docMk/>
            <pc:sldMk cId="2412790101" sldId="256"/>
            <ac:cxnSpMk id="15" creationId="{D31AED20-CCB3-4490-522C-CFA515D0B76F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del mod">
          <ac:chgData name="Fatima Pillosu" userId="a6295d4dc9e22643" providerId="LiveId" clId="{E45A9BF4-C197-4918-8A99-49F61B604D71}" dt="2025-06-11T15:23:24.712" v="1030" actId="21"/>
          <ac:cxnSpMkLst>
            <pc:docMk/>
            <pc:sldMk cId="2412790101" sldId="256"/>
            <ac:cxnSpMk id="27" creationId="{D31AED20-CCB3-4490-522C-CFA515D0B76F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  <pc:cxnChg chg="add mod">
          <ac:chgData name="Fatima Pillosu" userId="a6295d4dc9e22643" providerId="LiveId" clId="{E45A9BF4-C197-4918-8A99-49F61B604D71}" dt="2025-06-11T15:25:23.519" v="1063"/>
          <ac:cxnSpMkLst>
            <pc:docMk/>
            <pc:sldMk cId="2412790101" sldId="256"/>
            <ac:cxnSpMk id="45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0438" y="1143000"/>
            <a:ext cx="239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0438" y="1143000"/>
            <a:ext cx="239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BF31-CB9A-440A-B6D9-4411B70F40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910361"/>
            <a:ext cx="3671650" cy="193660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921653"/>
            <a:ext cx="3239691" cy="1343007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5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02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96157"/>
            <a:ext cx="931411" cy="47140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96157"/>
            <a:ext cx="2740239" cy="47140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2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9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386789"/>
            <a:ext cx="3725645" cy="23138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3722566"/>
            <a:ext cx="3725645" cy="121681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2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480785"/>
            <a:ext cx="1835825" cy="35294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480785"/>
            <a:ext cx="1835825" cy="35294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4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96158"/>
            <a:ext cx="3725645" cy="1075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363610"/>
            <a:ext cx="1827388" cy="66828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031894"/>
            <a:ext cx="1827388" cy="29886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363610"/>
            <a:ext cx="1836388" cy="66828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031894"/>
            <a:ext cx="1836388" cy="29886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03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50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70840"/>
            <a:ext cx="1393180" cy="12979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800913"/>
            <a:ext cx="2186791" cy="3953051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668780"/>
            <a:ext cx="1393180" cy="309162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96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70840"/>
            <a:ext cx="1393180" cy="12979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800913"/>
            <a:ext cx="2186791" cy="3953051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668780"/>
            <a:ext cx="1393180" cy="309162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96158"/>
            <a:ext cx="3725645" cy="1075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480785"/>
            <a:ext cx="3725645" cy="3529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5155707"/>
            <a:ext cx="971907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5155707"/>
            <a:ext cx="1457861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5155707"/>
            <a:ext cx="971907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3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38ABB4D-863F-E734-71F8-6A361F5E1DE3}"/>
              </a:ext>
            </a:extLst>
          </p:cNvPr>
          <p:cNvSpPr txBox="1"/>
          <p:nvPr/>
        </p:nvSpPr>
        <p:spPr>
          <a:xfrm>
            <a:off x="9525" y="1115028"/>
            <a:ext cx="492443" cy="10794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QUESTIONS (RQ)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7FF438-27CB-7933-3FF0-750C83E136A4}"/>
              </a:ext>
            </a:extLst>
          </p:cNvPr>
          <p:cNvSpPr/>
          <p:nvPr/>
        </p:nvSpPr>
        <p:spPr>
          <a:xfrm>
            <a:off x="3085454" y="676275"/>
            <a:ext cx="1224000" cy="36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699DC0-F296-4F13-1267-BB22E3869038}"/>
              </a:ext>
            </a:extLst>
          </p:cNvPr>
          <p:cNvSpPr/>
          <p:nvPr/>
        </p:nvSpPr>
        <p:spPr>
          <a:xfrm>
            <a:off x="1821775" y="676275"/>
            <a:ext cx="1224000" cy="36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B7DAE-BBF8-26B9-F316-694D75EF55A1}"/>
              </a:ext>
            </a:extLst>
          </p:cNvPr>
          <p:cNvSpPr/>
          <p:nvPr/>
        </p:nvSpPr>
        <p:spPr>
          <a:xfrm>
            <a:off x="566418" y="676275"/>
            <a:ext cx="1224000" cy="36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0A3A3F-6F21-9FFB-DFE8-C73B8123777A}"/>
              </a:ext>
            </a:extLst>
          </p:cNvPr>
          <p:cNvSpPr txBox="1"/>
          <p:nvPr/>
        </p:nvSpPr>
        <p:spPr>
          <a:xfrm>
            <a:off x="497403" y="1044988"/>
            <a:ext cx="13620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RQ1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global NWP rainfall forecasts successfully identify areas at risk of flash floods up to medium-range lead times?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5FE5E2-2AF1-E6C3-A893-A13186B11D78}"/>
              </a:ext>
            </a:extLst>
          </p:cNvPr>
          <p:cNvSpPr txBox="1"/>
          <p:nvPr/>
        </p:nvSpPr>
        <p:spPr>
          <a:xfrm>
            <a:off x="1726973" y="1036275"/>
            <a:ext cx="14136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RQ2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it feasible to develop data-driven predictions of areas at risk of flash floods using hydro-meteorological reanalysis data?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97B761-747A-2315-B6B9-C750C47D99DC}"/>
              </a:ext>
            </a:extLst>
          </p:cNvPr>
          <p:cNvSpPr txBox="1"/>
          <p:nvPr/>
        </p:nvSpPr>
        <p:spPr>
          <a:xfrm>
            <a:off x="3085454" y="1044988"/>
            <a:ext cx="122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RQ3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the predictability of data-driven flash flood forecasts at medium-range lead times?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1AED20-CCB3-4490-522C-CFA515D0B76F}"/>
              </a:ext>
            </a:extLst>
          </p:cNvPr>
          <p:cNvCxnSpPr/>
          <p:nvPr/>
        </p:nvCxnSpPr>
        <p:spPr>
          <a:xfrm>
            <a:off x="11480" y="2263961"/>
            <a:ext cx="431958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A77F1B-56D8-FF8C-7ECE-F7D395C2B6A3}"/>
              </a:ext>
            </a:extLst>
          </p:cNvPr>
          <p:cNvSpPr txBox="1"/>
          <p:nvPr/>
        </p:nvSpPr>
        <p:spPr>
          <a:xfrm>
            <a:off x="9525" y="2409825"/>
            <a:ext cx="492443" cy="314325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WORKFLOW &amp; </a:t>
            </a:r>
          </a:p>
          <a:p>
            <a:pPr algn="ctr"/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DATA FLOW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B1E732-CD1A-C841-C76B-2D4E477D2BEA}"/>
              </a:ext>
            </a:extLst>
          </p:cNvPr>
          <p:cNvSpPr txBox="1"/>
          <p:nvPr/>
        </p:nvSpPr>
        <p:spPr>
          <a:xfrm>
            <a:off x="485469" y="2343980"/>
            <a:ext cx="138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flash-flood-focused verification framework for rainfall forecasts.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8257504-6232-AE97-65EB-A783B54CBE6E}"/>
              </a:ext>
            </a:extLst>
          </p:cNvPr>
          <p:cNvSpPr/>
          <p:nvPr/>
        </p:nvSpPr>
        <p:spPr>
          <a:xfrm>
            <a:off x="1177560" y="3175624"/>
            <a:ext cx="1080000" cy="294803"/>
          </a:xfrm>
          <a:prstGeom prst="rightArrow">
            <a:avLst/>
          </a:prstGeom>
          <a:gradFill flip="none" rotWithShape="1">
            <a:gsLst>
              <a:gs pos="0">
                <a:srgbClr val="FF595E"/>
              </a:gs>
              <a:gs pos="65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ACA616D-C4B5-17C1-769A-FD8F22C41947}"/>
              </a:ext>
            </a:extLst>
          </p:cNvPr>
          <p:cNvSpPr/>
          <p:nvPr/>
        </p:nvSpPr>
        <p:spPr>
          <a:xfrm>
            <a:off x="1469620" y="4520191"/>
            <a:ext cx="1887295" cy="294803"/>
          </a:xfrm>
          <a:prstGeom prst="rightArrow">
            <a:avLst/>
          </a:prstGeom>
          <a:gradFill flip="none" rotWithShape="1">
            <a:gsLst>
              <a:gs pos="0">
                <a:srgbClr val="FF595E"/>
              </a:gs>
              <a:gs pos="65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F26916BE-D699-C1DD-08D0-AA710FCCDE17}"/>
              </a:ext>
            </a:extLst>
          </p:cNvPr>
          <p:cNvSpPr/>
          <p:nvPr/>
        </p:nvSpPr>
        <p:spPr>
          <a:xfrm>
            <a:off x="2506948" y="3175624"/>
            <a:ext cx="1080000" cy="294803"/>
          </a:xfrm>
          <a:prstGeom prst="rightArrow">
            <a:avLst/>
          </a:prstGeom>
          <a:gradFill flip="none" rotWithShape="1">
            <a:gsLst>
              <a:gs pos="0">
                <a:srgbClr val="FFC000"/>
              </a:gs>
              <a:gs pos="65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EDCF91-6F58-68A4-E039-B443793D57EE}"/>
              </a:ext>
            </a:extLst>
          </p:cNvPr>
          <p:cNvSpPr txBox="1"/>
          <p:nvPr/>
        </p:nvSpPr>
        <p:spPr>
          <a:xfrm>
            <a:off x="618681" y="3428731"/>
            <a:ext cx="1943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Flash-flood-focused verification framework &amp; rainfall-based benchmark forecasts to assess short-range data-driven hydro-meteorological predictions of areas at risk of flash floods.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6F7FC1-F44B-F17D-70EB-2F3046E87765}"/>
              </a:ext>
            </a:extLst>
          </p:cNvPr>
          <p:cNvSpPr txBox="1"/>
          <p:nvPr/>
        </p:nvSpPr>
        <p:spPr>
          <a:xfrm>
            <a:off x="2500132" y="3428731"/>
            <a:ext cx="1790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Hydro-meteorological benchmark forecasts to assess medium-range data-driven hydro-meteorological predictions of areas at risk of flash floods.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390072-E55B-20B8-89E6-4C4585DFB6F8}"/>
              </a:ext>
            </a:extLst>
          </p:cNvPr>
          <p:cNvSpPr txBox="1"/>
          <p:nvPr/>
        </p:nvSpPr>
        <p:spPr>
          <a:xfrm>
            <a:off x="1248906" y="4765653"/>
            <a:ext cx="2328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Flash-flood-focused verification framework &amp; rainfall-based benchmark forecasts to assess medium-range data-driven hydro-meteorological predictions of areas at risk of flash floods.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7BB970-06A3-D82D-DD59-9485C3A2FB34}"/>
              </a:ext>
            </a:extLst>
          </p:cNvPr>
          <p:cNvSpPr txBox="1"/>
          <p:nvPr/>
        </p:nvSpPr>
        <p:spPr>
          <a:xfrm>
            <a:off x="1821775" y="2343980"/>
            <a:ext cx="12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(short-range) data-driven flash flood forecasts.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E5E416-C7A1-C227-031E-B35CF991FEFF}"/>
              </a:ext>
            </a:extLst>
          </p:cNvPr>
          <p:cNvSpPr txBox="1"/>
          <p:nvPr/>
        </p:nvSpPr>
        <p:spPr>
          <a:xfrm>
            <a:off x="3126116" y="2343980"/>
            <a:ext cx="12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(medium-range) data-driven flash flood forecasts.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1A0E4A-D491-74D5-90F0-C519DB1C25DC}"/>
              </a:ext>
            </a:extLst>
          </p:cNvPr>
          <p:cNvSpPr txBox="1"/>
          <p:nvPr/>
        </p:nvSpPr>
        <p:spPr>
          <a:xfrm>
            <a:off x="567621" y="400072"/>
            <a:ext cx="3732308" cy="24622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GB" sz="10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52E58A-BA02-021E-4F28-6D976EBB835E}"/>
              </a:ext>
            </a:extLst>
          </p:cNvPr>
          <p:cNvSpPr txBox="1"/>
          <p:nvPr/>
        </p:nvSpPr>
        <p:spPr>
          <a:xfrm>
            <a:off x="-81390" y="-63159"/>
            <a:ext cx="4600575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Thesis’ integrated experimental design </a:t>
            </a:r>
          </a:p>
          <a:p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Workflow and dataflow within main analysis chapters </a:t>
            </a:r>
            <a:endParaRPr lang="en-GB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2025-06-11T15:25:44Z</dcterms:modified>
</cp:coreProperties>
</file>