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319588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7C9"/>
    <a:srgbClr val="E68301"/>
    <a:srgbClr val="FF595E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53376-DC37-4DC9-B6B7-0D04940C2381}" v="4" dt="2025-04-07T20:59:47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4CF53376-DC37-4DC9-B6B7-0D04940C2381}"/>
    <pc:docChg chg="undo custSel modSld">
      <pc:chgData name="Fatima Pillosu" userId="a6295d4dc9e22643" providerId="LiveId" clId="{4CF53376-DC37-4DC9-B6B7-0D04940C2381}" dt="2025-04-07T21:00:02.877" v="127" actId="1036"/>
      <pc:docMkLst>
        <pc:docMk/>
      </pc:docMkLst>
      <pc:sldChg chg="addSp delSp modSp mod">
        <pc:chgData name="Fatima Pillosu" userId="a6295d4dc9e22643" providerId="LiveId" clId="{4CF53376-DC37-4DC9-B6B7-0D04940C2381}" dt="2025-04-07T21:00:02.877" v="127" actId="1036"/>
        <pc:sldMkLst>
          <pc:docMk/>
          <pc:sldMk cId="2412790101" sldId="256"/>
        </pc:sldMkLst>
        <pc:spChg chg="add mod">
          <ac:chgData name="Fatima Pillosu" userId="a6295d4dc9e22643" providerId="LiveId" clId="{4CF53376-DC37-4DC9-B6B7-0D04940C2381}" dt="2025-04-07T21:00:02.877" v="127" actId="1036"/>
          <ac:spMkLst>
            <pc:docMk/>
            <pc:sldMk cId="2412790101" sldId="256"/>
            <ac:spMk id="2" creationId="{761A0E4A-D491-74D5-90F0-C519DB1C25DC}"/>
          </ac:spMkLst>
        </pc:spChg>
        <pc:spChg chg="add mod">
          <ac:chgData name="Fatima Pillosu" userId="a6295d4dc9e22643" providerId="LiveId" clId="{4CF53376-DC37-4DC9-B6B7-0D04940C2381}" dt="2025-04-07T20:59:20.658" v="122" actId="571"/>
          <ac:spMkLst>
            <pc:docMk/>
            <pc:sldMk cId="2412790101" sldId="256"/>
            <ac:spMk id="3" creationId="{CFD18D3F-D2E7-2355-E66A-62C56FC79AFC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6" creationId="{E38ABB4D-863F-E734-71F8-6A361F5E1DE3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7" creationId="{5F9C8026-4C6B-D6F9-CA2C-A59B5ECF5D00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8" creationId="{31C95DF1-1021-B801-DF6E-518471057358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9" creationId="{26DAFA34-6888-C3F6-07E1-0C3D78F4586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4" creationId="{B70B7DAE-BBF8-26B9-F316-694D75EF55A1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16" creationId="{DB5FE5E2-2AF1-E6C3-A893-A13186B11D78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17" creationId="{C697B761-747A-2315-B6B9-C750C47D99DC}"/>
          </ac:spMkLst>
        </pc:spChg>
        <pc:spChg chg="mod">
          <ac:chgData name="Fatima Pillosu" userId="a6295d4dc9e22643" providerId="LiveId" clId="{4CF53376-DC37-4DC9-B6B7-0D04940C2381}" dt="2025-04-07T20:59:15.540" v="120" actId="207"/>
          <ac:spMkLst>
            <pc:docMk/>
            <pc:sldMk cId="2412790101" sldId="256"/>
            <ac:spMk id="20" creationId="{4245987F-BE81-E206-9BA2-6D40FB210E59}"/>
          </ac:spMkLst>
        </pc:spChg>
        <pc:spChg chg="mod">
          <ac:chgData name="Fatima Pillosu" userId="a6295d4dc9e22643" providerId="LiveId" clId="{4CF53376-DC37-4DC9-B6B7-0D04940C2381}" dt="2025-04-07T20:59:27.812" v="123" actId="207"/>
          <ac:spMkLst>
            <pc:docMk/>
            <pc:sldMk cId="2412790101" sldId="256"/>
            <ac:spMk id="21" creationId="{E88CAF47-5440-73C9-1B42-B3885629252B}"/>
          </ac:spMkLst>
        </pc:spChg>
        <pc:spChg chg="mod">
          <ac:chgData name="Fatima Pillosu" userId="a6295d4dc9e22643" providerId="LiveId" clId="{4CF53376-DC37-4DC9-B6B7-0D04940C2381}" dt="2025-04-07T20:59:35.433" v="124" actId="207"/>
          <ac:spMkLst>
            <pc:docMk/>
            <pc:sldMk cId="2412790101" sldId="256"/>
            <ac:spMk id="22" creationId="{F0379129-0B4C-9E6E-3C06-018694AD7810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23" creationId="{ED3F179D-B885-7D31-FEC9-958FC08D0EE6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30" creationId="{270F2959-BD8B-2196-95FB-8D47C2F8DFEE}"/>
          </ac:spMkLst>
        </pc:spChg>
        <pc:spChg chg="mod">
          <ac:chgData name="Fatima Pillosu" userId="a6295d4dc9e22643" providerId="LiveId" clId="{4CF53376-DC37-4DC9-B6B7-0D04940C2381}" dt="2025-04-07T20:59:05.527" v="119" actId="207"/>
          <ac:spMkLst>
            <pc:docMk/>
            <pc:sldMk cId="2412790101" sldId="256"/>
            <ac:spMk id="33" creationId="{3FA77F1B-56D8-FF8C-7ECE-F7D395C2B6A3}"/>
          </ac:spMkLst>
        </pc:spChg>
        <pc:spChg chg="mod">
          <ac:chgData name="Fatima Pillosu" userId="a6295d4dc9e22643" providerId="LiveId" clId="{4CF53376-DC37-4DC9-B6B7-0D04940C2381}" dt="2025-04-07T20:56:22.144" v="35" actId="1036"/>
          <ac:spMkLst>
            <pc:docMk/>
            <pc:sldMk cId="2412790101" sldId="256"/>
            <ac:spMk id="34" creationId="{44B1E732-CD1A-C841-C76B-2D4E477D2BEA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38" creationId="{68257504-6232-AE97-65EB-A783B54CBE6E}"/>
          </ac:spMkLst>
        </pc:spChg>
        <pc:spChg chg="mod">
          <ac:chgData name="Fatima Pillosu" userId="a6295d4dc9e22643" providerId="LiveId" clId="{4CF53376-DC37-4DC9-B6B7-0D04940C2381}" dt="2025-04-07T20:56:28.147" v="38" actId="1035"/>
          <ac:spMkLst>
            <pc:docMk/>
            <pc:sldMk cId="2412790101" sldId="256"/>
            <ac:spMk id="39" creationId="{FACA616D-C4B5-17C1-769A-FD8F22C41947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0" creationId="{F26916BE-D699-C1DD-08D0-AA710FCCDE17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1" creationId="{02EDCF91-6F58-68A4-E039-B443793D57EE}"/>
          </ac:spMkLst>
        </pc:spChg>
        <pc:spChg chg="mod">
          <ac:chgData name="Fatima Pillosu" userId="a6295d4dc9e22643" providerId="LiveId" clId="{4CF53376-DC37-4DC9-B6B7-0D04940C2381}" dt="2025-04-07T20:58:07.618" v="108" actId="1035"/>
          <ac:spMkLst>
            <pc:docMk/>
            <pc:sldMk cId="2412790101" sldId="256"/>
            <ac:spMk id="42" creationId="{8D6F7FC1-F44B-F17D-70EB-2F3046E87765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3" creationId="{8E390072-E55B-20B8-89E6-4C4585DFB6F8}"/>
          </ac:spMkLst>
        </pc:spChg>
        <pc:spChg chg="mod">
          <ac:chgData name="Fatima Pillosu" userId="a6295d4dc9e22643" providerId="LiveId" clId="{4CF53376-DC37-4DC9-B6B7-0D04940C2381}" dt="2025-04-07T20:56:08.071" v="21" actId="1036"/>
          <ac:spMkLst>
            <pc:docMk/>
            <pc:sldMk cId="2412790101" sldId="256"/>
            <ac:spMk id="44" creationId="{737BB970-06A3-D82D-DD59-9485C3A2FB34}"/>
          </ac:spMkLst>
        </pc:spChg>
        <pc:spChg chg="mod">
          <ac:chgData name="Fatima Pillosu" userId="a6295d4dc9e22643" providerId="LiveId" clId="{4CF53376-DC37-4DC9-B6B7-0D04940C2381}" dt="2025-04-07T20:58:16.317" v="114" actId="1035"/>
          <ac:spMkLst>
            <pc:docMk/>
            <pc:sldMk cId="2412790101" sldId="256"/>
            <ac:spMk id="45" creationId="{88E5E416-C7A1-C227-031E-B35CF991FEFF}"/>
          </ac:spMkLst>
        </pc:spChg>
        <pc:cxnChg chg="mod">
          <ac:chgData name="Fatima Pillosu" userId="a6295d4dc9e22643" providerId="LiveId" clId="{4CF53376-DC37-4DC9-B6B7-0D04940C2381}" dt="2025-04-07T20:56:31.579" v="39" actId="1035"/>
          <ac:cxnSpMkLst>
            <pc:docMk/>
            <pc:sldMk cId="2412790101" sldId="256"/>
            <ac:cxnSpMk id="25" creationId="{ED91A587-0A65-910E-7888-AF5E98942882}"/>
          </ac:cxnSpMkLst>
        </pc:cxnChg>
        <pc:cxnChg chg="del">
          <ac:chgData name="Fatima Pillosu" userId="a6295d4dc9e22643" providerId="LiveId" clId="{4CF53376-DC37-4DC9-B6B7-0D04940C2381}" dt="2025-04-07T20:47:37.430" v="0" actId="478"/>
          <ac:cxnSpMkLst>
            <pc:docMk/>
            <pc:sldMk cId="2412790101" sldId="256"/>
            <ac:cxnSpMk id="31" creationId="{C9AC5F94-183A-D73F-A1C9-6E9F101B5E6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F351E-84E9-41B7-B0E8-3865FDEE6578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03488" y="1143000"/>
            <a:ext cx="1851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BF31-CB9A-440A-B6D9-4411B70F4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1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BF31-CB9A-440A-B6D9-4411B70F40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5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1178222"/>
            <a:ext cx="3671650" cy="250642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3781306"/>
            <a:ext cx="3239691" cy="1738167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6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15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383297"/>
            <a:ext cx="931411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383297"/>
            <a:ext cx="2740239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998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27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794831"/>
            <a:ext cx="3725645" cy="2994714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4817876"/>
            <a:ext cx="3725645" cy="157484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76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916484"/>
            <a:ext cx="1835825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916484"/>
            <a:ext cx="1835825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28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83299"/>
            <a:ext cx="3725645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764832"/>
            <a:ext cx="1827388" cy="864917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2629749"/>
            <a:ext cx="1827388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764832"/>
            <a:ext cx="1836388" cy="864917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2629749"/>
            <a:ext cx="1836388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7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90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43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79954"/>
            <a:ext cx="1393180" cy="1679840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1036570"/>
            <a:ext cx="2186791" cy="5116178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2159794"/>
            <a:ext cx="1393180" cy="40012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4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79954"/>
            <a:ext cx="1393180" cy="1679840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1036570"/>
            <a:ext cx="2186791" cy="5116178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2159794"/>
            <a:ext cx="1393180" cy="4001285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45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383299"/>
            <a:ext cx="372564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916484"/>
            <a:ext cx="372564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6672698"/>
            <a:ext cx="97190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97ECD-701F-43E5-BEEA-27FD7C580DC1}" type="datetimeFigureOut">
              <a:rPr lang="en-GB" smtClean="0"/>
              <a:t>07/04/2025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6672698"/>
            <a:ext cx="1457861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6672698"/>
            <a:ext cx="97190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33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8ABB4D-863F-E734-71F8-6A361F5E1DE3}"/>
              </a:ext>
            </a:extLst>
          </p:cNvPr>
          <p:cNvSpPr txBox="1"/>
          <p:nvPr/>
        </p:nvSpPr>
        <p:spPr>
          <a:xfrm>
            <a:off x="-1" y="683850"/>
            <a:ext cx="430887" cy="12003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dirty="0">
                <a:latin typeface="Avenir Next LT Pro Demi" panose="020B0704020202020204" pitchFamily="34" charset="0"/>
              </a:rPr>
              <a:t>RESEARCH QUESTIONS (RQ)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C8026-4C6B-D6F9-CA2C-A59B5ECF5D00}"/>
              </a:ext>
            </a:extLst>
          </p:cNvPr>
          <p:cNvSpPr txBox="1"/>
          <p:nvPr/>
        </p:nvSpPr>
        <p:spPr>
          <a:xfrm>
            <a:off x="-1" y="5063464"/>
            <a:ext cx="307777" cy="132397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800" dirty="0">
                <a:latin typeface="Avenir Next LT Pro Demi" panose="020B0704020202020204" pitchFamily="34" charset="0"/>
              </a:rPr>
              <a:t>EVALUATION STRATEGY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95DF1-1021-B801-DF6E-518471057358}"/>
              </a:ext>
            </a:extLst>
          </p:cNvPr>
          <p:cNvSpPr txBox="1"/>
          <p:nvPr/>
        </p:nvSpPr>
        <p:spPr>
          <a:xfrm>
            <a:off x="279379" y="5734977"/>
            <a:ext cx="307777" cy="146433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dirty="0">
                <a:latin typeface="Avenir Next LT Pro Demi" panose="020B0704020202020204" pitchFamily="34" charset="0"/>
              </a:rPr>
              <a:t>Subjective Verification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AFA34-6888-C3F6-07E1-0C3D78F45867}"/>
              </a:ext>
            </a:extLst>
          </p:cNvPr>
          <p:cNvSpPr txBox="1"/>
          <p:nvPr/>
        </p:nvSpPr>
        <p:spPr>
          <a:xfrm>
            <a:off x="279379" y="3855852"/>
            <a:ext cx="307777" cy="18791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dirty="0">
                <a:latin typeface="Avenir Next LT Pro Demi" panose="020B0704020202020204" pitchFamily="34" charset="0"/>
              </a:rPr>
              <a:t>Objective Verification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F438-27CB-7933-3FF0-750C83E136A4}"/>
              </a:ext>
            </a:extLst>
          </p:cNvPr>
          <p:cNvSpPr/>
          <p:nvPr/>
        </p:nvSpPr>
        <p:spPr>
          <a:xfrm>
            <a:off x="3095588" y="276225"/>
            <a:ext cx="1224000" cy="360000"/>
          </a:xfrm>
          <a:prstGeom prst="rect">
            <a:avLst/>
          </a:prstGeom>
          <a:solidFill>
            <a:srgbClr val="3F3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Avenir Next LT Pro Demi" panose="020B0704020202020204" pitchFamily="34" charset="0"/>
              </a:rPr>
              <a:t>Chapter 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699DC0-F296-4F13-1267-BB22E3869038}"/>
              </a:ext>
            </a:extLst>
          </p:cNvPr>
          <p:cNvSpPr/>
          <p:nvPr/>
        </p:nvSpPr>
        <p:spPr>
          <a:xfrm>
            <a:off x="1825954" y="276225"/>
            <a:ext cx="1224000" cy="360000"/>
          </a:xfrm>
          <a:prstGeom prst="rect">
            <a:avLst/>
          </a:prstGeom>
          <a:solidFill>
            <a:srgbClr val="E683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Avenir Next LT Pro Demi" panose="020B0704020202020204" pitchFamily="34" charset="0"/>
              </a:rPr>
              <a:t>Chapter 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0B7DAE-BBF8-26B9-F316-694D75EF55A1}"/>
              </a:ext>
            </a:extLst>
          </p:cNvPr>
          <p:cNvSpPr/>
          <p:nvPr/>
        </p:nvSpPr>
        <p:spPr>
          <a:xfrm>
            <a:off x="556320" y="276225"/>
            <a:ext cx="1224000" cy="360000"/>
          </a:xfrm>
          <a:prstGeom prst="rect">
            <a:avLst/>
          </a:prstGeom>
          <a:solidFill>
            <a:srgbClr val="FF5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/>
                </a:solidFill>
                <a:latin typeface="Avenir Next LT Pro Demi" panose="020B0704020202020204" pitchFamily="34" charset="0"/>
              </a:rPr>
              <a:t>Chapter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0A3A3F-6F21-9FFB-DFE8-C73B8123777A}"/>
              </a:ext>
            </a:extLst>
          </p:cNvPr>
          <p:cNvSpPr txBox="1"/>
          <p:nvPr/>
        </p:nvSpPr>
        <p:spPr>
          <a:xfrm>
            <a:off x="556320" y="683850"/>
            <a:ext cx="12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Can global NWP rainfall forecasts successfully identify areas at risk of flash floods up to medium-range lead times?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5FE5E2-2AF1-E6C3-A893-A13186B11D78}"/>
              </a:ext>
            </a:extLst>
          </p:cNvPr>
          <p:cNvSpPr txBox="1"/>
          <p:nvPr/>
        </p:nvSpPr>
        <p:spPr>
          <a:xfrm>
            <a:off x="1825954" y="683850"/>
            <a:ext cx="12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Is it feasible to develop a data-driven flash flood prediction using (short-range) hydro-meteorological reanalysis data to predict the probability of flash flood occurrence?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97B761-747A-2315-B6B9-C750C47D99DC}"/>
              </a:ext>
            </a:extLst>
          </p:cNvPr>
          <p:cNvSpPr txBox="1"/>
          <p:nvPr/>
        </p:nvSpPr>
        <p:spPr>
          <a:xfrm>
            <a:off x="3095588" y="683850"/>
            <a:ext cx="122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What is the predictability of data-driven flash flood forecasts at medium-range lead times?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5987F-BE81-E206-9BA2-6D40FB210E59}"/>
              </a:ext>
            </a:extLst>
          </p:cNvPr>
          <p:cNvSpPr txBox="1"/>
          <p:nvPr/>
        </p:nvSpPr>
        <p:spPr>
          <a:xfrm>
            <a:off x="556320" y="3893953"/>
            <a:ext cx="12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venir Next LT Pro Demi" panose="020B0704020202020204" pitchFamily="34" charset="0"/>
              </a:rPr>
              <a:t>Discrimination ability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Receiving Operating Characteristic (ROC) Curves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Area under the ROC curve</a:t>
            </a:r>
          </a:p>
          <a:p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Avenir Next LT Pro Light" panose="020B0304020202020204" pitchFamily="34" charset="0"/>
            </a:endParaRPr>
          </a:p>
          <a:p>
            <a:r>
              <a:rPr lang="en-GB" sz="800" dirty="0">
                <a:latin typeface="Avenir Next LT Pro Demi" panose="020B0704020202020204" pitchFamily="34" charset="0"/>
              </a:rPr>
              <a:t>Reliability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Frequency Bias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8CAF47-5440-73C9-1B42-B3885629252B}"/>
              </a:ext>
            </a:extLst>
          </p:cNvPr>
          <p:cNvSpPr txBox="1"/>
          <p:nvPr/>
        </p:nvSpPr>
        <p:spPr>
          <a:xfrm>
            <a:off x="1825953" y="3893953"/>
            <a:ext cx="122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venir Next LT Pro Demi" panose="020B0704020202020204" pitchFamily="34" charset="0"/>
              </a:rPr>
              <a:t>Model performance under class imbalance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Recall score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F1 score</a:t>
            </a:r>
          </a:p>
          <a:p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 Light" panose="020B0304020202020204" pitchFamily="34" charset="0"/>
            </a:endParaRPr>
          </a:p>
          <a:p>
            <a:r>
              <a:rPr lang="en-GB" sz="800" dirty="0">
                <a:latin typeface="Avenir Next LT Pro Demi" panose="020B0704020202020204" pitchFamily="34" charset="0"/>
              </a:rPr>
              <a:t>Discrimination ability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Receiving Operating Characteristic (ROC) Curves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Area under the ROC curve</a:t>
            </a:r>
          </a:p>
          <a:p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Avenir Next LT Pro Light" panose="020B0304020202020204" pitchFamily="34" charset="0"/>
            </a:endParaRPr>
          </a:p>
          <a:p>
            <a:r>
              <a:rPr lang="en-GB" sz="800" dirty="0">
                <a:latin typeface="Avenir Next LT Pro Demi" panose="020B0704020202020204" pitchFamily="34" charset="0"/>
              </a:rPr>
              <a:t>Reliability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-Reliability diagram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379129-0B4C-9E6E-3C06-018694AD7810}"/>
              </a:ext>
            </a:extLst>
          </p:cNvPr>
          <p:cNvSpPr txBox="1"/>
          <p:nvPr/>
        </p:nvSpPr>
        <p:spPr>
          <a:xfrm>
            <a:off x="3095586" y="3893953"/>
            <a:ext cx="122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venir Next LT Pro Demi" panose="020B0704020202020204" pitchFamily="34" charset="0"/>
              </a:rPr>
              <a:t>Model performance under class imbalance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Recall score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F1 score</a:t>
            </a:r>
          </a:p>
          <a:p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 Light" panose="020B0304020202020204" pitchFamily="34" charset="0"/>
            </a:endParaRPr>
          </a:p>
          <a:p>
            <a:r>
              <a:rPr lang="en-GB" sz="800" dirty="0">
                <a:latin typeface="Avenir Next LT Pro Demi" panose="020B0704020202020204" pitchFamily="34" charset="0"/>
              </a:rPr>
              <a:t>Discrimination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 </a:t>
            </a:r>
            <a:r>
              <a:rPr lang="en-GB" sz="800" dirty="0">
                <a:latin typeface="Avenir Next LT Pro Demi" panose="020B0704020202020204" pitchFamily="34" charset="0"/>
              </a:rPr>
              <a:t>ability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Receiving Operating Characteristic (ROC) Curves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Area under the ROC curve</a:t>
            </a:r>
          </a:p>
          <a:p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Avenir Next LT Pro Light" panose="020B0304020202020204" pitchFamily="34" charset="0"/>
            </a:endParaRPr>
          </a:p>
          <a:p>
            <a:r>
              <a:rPr lang="en-GB" sz="800" dirty="0">
                <a:latin typeface="Avenir Next LT Pro Demi" panose="020B0704020202020204" pitchFamily="34" charset="0"/>
              </a:rPr>
              <a:t>Reliability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-Reliability diagram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3F179D-B885-7D31-FEC9-958FC08D0EE6}"/>
              </a:ext>
            </a:extLst>
          </p:cNvPr>
          <p:cNvSpPr txBox="1"/>
          <p:nvPr/>
        </p:nvSpPr>
        <p:spPr>
          <a:xfrm>
            <a:off x="1825953" y="5755799"/>
            <a:ext cx="122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Collection of case studies to understand predictability performance (at short-range) for: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Large-scale flash flood events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Small-scale (localised) flash flood events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91A587-0A65-910E-7888-AF5E98942882}"/>
              </a:ext>
            </a:extLst>
          </p:cNvPr>
          <p:cNvCxnSpPr/>
          <p:nvPr/>
        </p:nvCxnSpPr>
        <p:spPr>
          <a:xfrm>
            <a:off x="0" y="3855853"/>
            <a:ext cx="431958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849AC7-0405-6E4C-255B-2854D4AC2067}"/>
              </a:ext>
            </a:extLst>
          </p:cNvPr>
          <p:cNvCxnSpPr>
            <a:cxnSpLocks/>
          </p:cNvCxnSpPr>
          <p:nvPr/>
        </p:nvCxnSpPr>
        <p:spPr>
          <a:xfrm>
            <a:off x="359588" y="5734977"/>
            <a:ext cx="396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BDF258-EAE2-5C51-887C-04325961DE3E}"/>
              </a:ext>
            </a:extLst>
          </p:cNvPr>
          <p:cNvSpPr txBox="1"/>
          <p:nvPr/>
        </p:nvSpPr>
        <p:spPr>
          <a:xfrm>
            <a:off x="3107066" y="5755799"/>
            <a:ext cx="122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Collection of case studies to understand predictability performance (at medium-range) for: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Large-scale flash flood events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Small-scale (localised) flash flood events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0F2959-BD8B-2196-95FB-8D47C2F8DFEE}"/>
              </a:ext>
            </a:extLst>
          </p:cNvPr>
          <p:cNvSpPr txBox="1"/>
          <p:nvPr/>
        </p:nvSpPr>
        <p:spPr>
          <a:xfrm>
            <a:off x="556320" y="5755799"/>
            <a:ext cx="122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Single case study to understand predictability performance (at short- and medium-range) for: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Large-scale flash flood events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Small-scale (localised) flash flood events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31AED20-CCB3-4490-522C-CFA515D0B76F}"/>
              </a:ext>
            </a:extLst>
          </p:cNvPr>
          <p:cNvCxnSpPr/>
          <p:nvPr/>
        </p:nvCxnSpPr>
        <p:spPr>
          <a:xfrm>
            <a:off x="11480" y="1922279"/>
            <a:ext cx="431958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FA77F1B-56D8-FF8C-7ECE-F7D395C2B6A3}"/>
              </a:ext>
            </a:extLst>
          </p:cNvPr>
          <p:cNvSpPr txBox="1"/>
          <p:nvPr/>
        </p:nvSpPr>
        <p:spPr>
          <a:xfrm>
            <a:off x="-1" y="2336526"/>
            <a:ext cx="430887" cy="120032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dirty="0">
                <a:latin typeface="Avenir Next LT Pro Demi" panose="020B0704020202020204" pitchFamily="34" charset="0"/>
              </a:rPr>
              <a:t>WORKFLOW &amp; </a:t>
            </a:r>
          </a:p>
          <a:p>
            <a:pPr algn="ctr"/>
            <a:r>
              <a:rPr lang="en-GB" sz="800" dirty="0">
                <a:latin typeface="Avenir Next LT Pro Demi" panose="020B0704020202020204" pitchFamily="34" charset="0"/>
              </a:rPr>
              <a:t>DATA FLOW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B1E732-CD1A-C841-C76B-2D4E477D2BEA}"/>
              </a:ext>
            </a:extLst>
          </p:cNvPr>
          <p:cNvSpPr txBox="1"/>
          <p:nvPr/>
        </p:nvSpPr>
        <p:spPr>
          <a:xfrm>
            <a:off x="556320" y="1943930"/>
            <a:ext cx="12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Development of flash-flood-focused verification framework for rainfall forecasts.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8257504-6232-AE97-65EB-A783B54CBE6E}"/>
              </a:ext>
            </a:extLst>
          </p:cNvPr>
          <p:cNvSpPr/>
          <p:nvPr/>
        </p:nvSpPr>
        <p:spPr>
          <a:xfrm>
            <a:off x="1489807" y="2550355"/>
            <a:ext cx="581025" cy="294803"/>
          </a:xfrm>
          <a:prstGeom prst="rightArrow">
            <a:avLst/>
          </a:prstGeom>
          <a:gradFill flip="none" rotWithShape="1">
            <a:gsLst>
              <a:gs pos="0">
                <a:srgbClr val="FF595E"/>
              </a:gs>
              <a:gs pos="65000">
                <a:srgbClr val="FFC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ACA616D-C4B5-17C1-769A-FD8F22C41947}"/>
              </a:ext>
            </a:extLst>
          </p:cNvPr>
          <p:cNvSpPr/>
          <p:nvPr/>
        </p:nvSpPr>
        <p:spPr>
          <a:xfrm>
            <a:off x="1498803" y="3377083"/>
            <a:ext cx="1887295" cy="294803"/>
          </a:xfrm>
          <a:prstGeom prst="rightArrow">
            <a:avLst/>
          </a:prstGeom>
          <a:gradFill flip="none" rotWithShape="1">
            <a:gsLst>
              <a:gs pos="0">
                <a:srgbClr val="FF595E"/>
              </a:gs>
              <a:gs pos="65000">
                <a:srgbClr val="3F37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F26916BE-D699-C1DD-08D0-AA710FCCDE17}"/>
              </a:ext>
            </a:extLst>
          </p:cNvPr>
          <p:cNvSpPr/>
          <p:nvPr/>
        </p:nvSpPr>
        <p:spPr>
          <a:xfrm>
            <a:off x="2805073" y="2550355"/>
            <a:ext cx="581025" cy="294803"/>
          </a:xfrm>
          <a:prstGeom prst="rightArrow">
            <a:avLst/>
          </a:prstGeom>
          <a:gradFill flip="none" rotWithShape="1">
            <a:gsLst>
              <a:gs pos="0">
                <a:srgbClr val="FFC000"/>
              </a:gs>
              <a:gs pos="65000">
                <a:srgbClr val="3F37C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EDCF91-6F58-68A4-E039-B443793D57EE}"/>
              </a:ext>
            </a:extLst>
          </p:cNvPr>
          <p:cNvSpPr txBox="1"/>
          <p:nvPr/>
        </p:nvSpPr>
        <p:spPr>
          <a:xfrm>
            <a:off x="879718" y="2803963"/>
            <a:ext cx="1623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Flash-flood-focused verification framework &amp; benchmark from verification of medium-rage rainfall forecasts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6F7FC1-F44B-F17D-70EB-2F3046E87765}"/>
              </a:ext>
            </a:extLst>
          </p:cNvPr>
          <p:cNvSpPr txBox="1"/>
          <p:nvPr/>
        </p:nvSpPr>
        <p:spPr>
          <a:xfrm>
            <a:off x="2483586" y="2803963"/>
            <a:ext cx="12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Benchmark from verification of (short-rage) data-driven flash flood forecasts.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390072-E55B-20B8-89E6-4C4585DFB6F8}"/>
              </a:ext>
            </a:extLst>
          </p:cNvPr>
          <p:cNvSpPr txBox="1"/>
          <p:nvPr/>
        </p:nvSpPr>
        <p:spPr>
          <a:xfrm>
            <a:off x="1340441" y="3604562"/>
            <a:ext cx="2195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Flash-flood-focused verification framework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7BB970-06A3-D82D-DD59-9485C3A2FB34}"/>
              </a:ext>
            </a:extLst>
          </p:cNvPr>
          <p:cNvSpPr txBox="1"/>
          <p:nvPr/>
        </p:nvSpPr>
        <p:spPr>
          <a:xfrm>
            <a:off x="1825953" y="1943930"/>
            <a:ext cx="12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Development of (short-range) data-driven flash flood forecasts.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5E416-C7A1-C227-031E-B35CF991FEFF}"/>
              </a:ext>
            </a:extLst>
          </p:cNvPr>
          <p:cNvSpPr txBox="1"/>
          <p:nvPr/>
        </p:nvSpPr>
        <p:spPr>
          <a:xfrm>
            <a:off x="3107066" y="1943930"/>
            <a:ext cx="12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Development of (medium-range) data-driven flash flood forecasts.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A0E4A-D491-74D5-90F0-C519DB1C25DC}"/>
              </a:ext>
            </a:extLst>
          </p:cNvPr>
          <p:cNvSpPr txBox="1"/>
          <p:nvPr/>
        </p:nvSpPr>
        <p:spPr>
          <a:xfrm>
            <a:off x="556320" y="20087"/>
            <a:ext cx="3763266" cy="21544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GB" sz="800" dirty="0">
                <a:latin typeface="Avenir Next LT Pro Demi" panose="020B0704020202020204" pitchFamily="34" charset="0"/>
              </a:rPr>
              <a:t>MAIN ANALYSIS </a:t>
            </a:r>
            <a:r>
              <a:rPr lang="en-GB" sz="800" dirty="0">
                <a:latin typeface="Avenir Next LT Pro Light" panose="020B0304020202020204" pitchFamily="34" charset="0"/>
              </a:rPr>
              <a:t>CHAPTERS</a:t>
            </a:r>
            <a:endParaRPr lang="en-GB" sz="800" dirty="0"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9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303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Avenir Next LT Pro Demi</vt:lpstr>
      <vt:lpstr>Avenir Next LT Pro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2025-04-07T14:41:43Z</dcterms:created>
  <dcterms:modified xsi:type="dcterms:W3CDTF">2025-04-07T21:00:07Z</dcterms:modified>
</cp:coreProperties>
</file>