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41402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BF49B-6614-4FDE-A5BC-4D5C6D25E7A7}" v="11" dt="2025-05-13T14:56:34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30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ACBF49B-6614-4FDE-A5BC-4D5C6D25E7A7}"/>
    <pc:docChg chg="custSel modSld">
      <pc:chgData name="Fatima Pillosu" userId="a6295d4dc9e22643" providerId="LiveId" clId="{6ACBF49B-6614-4FDE-A5BC-4D5C6D25E7A7}" dt="2025-05-13T14:56:34.463" v="52"/>
      <pc:docMkLst>
        <pc:docMk/>
      </pc:docMkLst>
      <pc:sldChg chg="addSp delSp modSp mod">
        <pc:chgData name="Fatima Pillosu" userId="a6295d4dc9e22643" providerId="LiveId" clId="{6ACBF49B-6614-4FDE-A5BC-4D5C6D25E7A7}" dt="2025-05-13T14:56:34.463" v="52"/>
        <pc:sldMkLst>
          <pc:docMk/>
          <pc:sldMk cId="3020345181" sldId="257"/>
        </pc:sldMkLst>
        <pc:spChg chg="add del">
          <ac:chgData name="Fatima Pillosu" userId="a6295d4dc9e22643" providerId="LiveId" clId="{6ACBF49B-6614-4FDE-A5BC-4D5C6D25E7A7}" dt="2025-05-13T14:56:12.861" v="50" actId="478"/>
          <ac:spMkLst>
            <pc:docMk/>
            <pc:sldMk cId="3020345181" sldId="257"/>
            <ac:spMk id="2" creationId="{F7C2BE82-53DE-04FB-1130-493591C89B4D}"/>
          </ac:spMkLst>
        </pc:spChg>
        <pc:graphicFrameChg chg="add mod">
          <ac:chgData name="Fatima Pillosu" userId="a6295d4dc9e22643" providerId="LiveId" clId="{6ACBF49B-6614-4FDE-A5BC-4D5C6D25E7A7}" dt="2025-05-13T14:56:34.463" v="52"/>
          <ac:graphicFrameMkLst>
            <pc:docMk/>
            <pc:sldMk cId="3020345181" sldId="257"/>
            <ac:graphicFrameMk id="3" creationId="{15623DAB-A4E1-DF1C-9B96-E2C1CE9DE49A}"/>
          </ac:graphicFrameMkLst>
        </pc:graphicFrameChg>
        <pc:graphicFrameChg chg="del mod modGraphic">
          <ac:chgData name="Fatima Pillosu" userId="a6295d4dc9e22643" providerId="LiveId" clId="{6ACBF49B-6614-4FDE-A5BC-4D5C6D25E7A7}" dt="2025-05-13T14:56:16.176" v="51" actId="21"/>
          <ac:graphicFrameMkLst>
            <pc:docMk/>
            <pc:sldMk cId="3020345181" sldId="257"/>
            <ac:graphicFrameMk id="4" creationId="{15623DAB-A4E1-DF1C-9B96-E2C1CE9DE4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842552"/>
            <a:ext cx="3519170" cy="1792358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704030"/>
            <a:ext cx="3105150" cy="1242971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9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4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74097"/>
            <a:ext cx="892731" cy="43629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74097"/>
            <a:ext cx="2626439" cy="43629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57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0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283492"/>
            <a:ext cx="3570923" cy="2141534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445286"/>
            <a:ext cx="3570923" cy="1126182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2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370486"/>
            <a:ext cx="1759585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370486"/>
            <a:ext cx="1759585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9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74098"/>
            <a:ext cx="3570923" cy="995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262040"/>
            <a:ext cx="1751498" cy="61850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880546"/>
            <a:ext cx="1751498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262040"/>
            <a:ext cx="1760124" cy="61850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880546"/>
            <a:ext cx="1760124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4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0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1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3218"/>
            <a:ext cx="1335322" cy="120126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741255"/>
            <a:ext cx="2095976" cy="365860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544479"/>
            <a:ext cx="1335322" cy="286133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3218"/>
            <a:ext cx="1335322" cy="120126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741255"/>
            <a:ext cx="2095976" cy="365860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544479"/>
            <a:ext cx="1335322" cy="286133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5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74098"/>
            <a:ext cx="3570923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370486"/>
            <a:ext cx="3570923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4771678"/>
            <a:ext cx="931545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4771678"/>
            <a:ext cx="1397318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4771678"/>
            <a:ext cx="931545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2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69725"/>
              </p:ext>
            </p:extLst>
          </p:nvPr>
        </p:nvGraphicFramePr>
        <p:xfrm>
          <a:off x="1" y="0"/>
          <a:ext cx="4140200" cy="5150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05204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3011250887"/>
                    </a:ext>
                  </a:extLst>
                </a:gridCol>
                <a:gridCol w="504821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  <a:gridCol w="529250">
                  <a:extLst>
                    <a:ext uri="{9D8B030D-6E8A-4147-A177-3AD203B41FA5}">
                      <a16:colId xmlns:a16="http://schemas.microsoft.com/office/drawing/2014/main" val="1151685360"/>
                    </a:ext>
                  </a:extLst>
                </a:gridCol>
                <a:gridCol w="407115">
                  <a:extLst>
                    <a:ext uri="{9D8B030D-6E8A-4147-A177-3AD203B41FA5}">
                      <a16:colId xmlns:a16="http://schemas.microsoft.com/office/drawing/2014/main" val="1105057418"/>
                    </a:ext>
                  </a:extLst>
                </a:gridCol>
                <a:gridCol w="398139">
                  <a:extLst>
                    <a:ext uri="{9D8B030D-6E8A-4147-A177-3AD203B41FA5}">
                      <a16:colId xmlns:a16="http://schemas.microsoft.com/office/drawing/2014/main" val="2563684055"/>
                    </a:ext>
                  </a:extLst>
                </a:gridCol>
                <a:gridCol w="770125">
                  <a:extLst>
                    <a:ext uri="{9D8B030D-6E8A-4147-A177-3AD203B41FA5}">
                      <a16:colId xmlns:a16="http://schemas.microsoft.com/office/drawing/2014/main" val="35305169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Name Parameter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Symbol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Units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Origin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Mars 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Accumulation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Total precipitation 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(grid-box scale)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tp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228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Hourly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7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Total precipitation </a:t>
                      </a:r>
                    </a:p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(point scale)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tp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mm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ERA5-ecPoint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228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D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24-hourly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76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Volumetric soil water, layer 1 (0 – 7 cm)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swvl1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3 </a:t>
                      </a:r>
                      <a:r>
                        <a:rPr lang="en-US" sz="700" baseline="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-3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39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D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Instantaneous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9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Volumetric soil water, layer 2 (7 – 28 cm)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Swvl2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3 </a:t>
                      </a:r>
                      <a:r>
                        <a:rPr lang="en-US" sz="700" baseline="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-3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40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D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Instantaneous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92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Volumetric soil water, layer 3 (28 – 100 cm)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swvl3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3 </a:t>
                      </a:r>
                      <a:r>
                        <a:rPr lang="en-US" sz="700" baseline="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-3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41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D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Instantaneous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93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Soil type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slt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Soil code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43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n/a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860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Standard deviation of filtered sub-grid orography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sdfor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74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n/a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8086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Slope of sub-grid orography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slor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 to 1 (for 0 to 90 degree slope)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163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n/a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95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Leaf area index, low vegetation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lai_lv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2 </a:t>
                      </a:r>
                      <a:r>
                        <a:rPr lang="en-US" sz="700" baseline="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-</a:t>
                      </a:r>
                      <a:r>
                        <a:rPr lang="en-GB" sz="700" baseline="30000" dirty="0">
                          <a:latin typeface="Avenir Next LT Pro" panose="020B0504020202020204" pitchFamily="34" charset="0"/>
                        </a:rPr>
                        <a:t>2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66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Instantaneous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904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Leaf area index, high vegetation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lai_hv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2 </a:t>
                      </a:r>
                      <a:r>
                        <a:rPr lang="en-US" sz="700" baseline="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-</a:t>
                      </a:r>
                      <a:r>
                        <a:rPr lang="en-GB" sz="700" baseline="30000" dirty="0">
                          <a:latin typeface="Avenir Next LT Pro" panose="020B0504020202020204" pitchFamily="34" charset="0"/>
                        </a:rPr>
                        <a:t>2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67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Instantaneous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299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Low vegetation cover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cvl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Dimen-sionless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27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n/a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52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High vegetation cover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cvh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Dimen-sionless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ERA5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28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n/a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191</Words>
  <Application>Microsoft Office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4</cp:revision>
  <dcterms:created xsi:type="dcterms:W3CDTF">2025-05-13T10:40:36Z</dcterms:created>
  <dcterms:modified xsi:type="dcterms:W3CDTF">2025-05-13T14:56:44Z</dcterms:modified>
</cp:coreProperties>
</file>