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4319588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37C9"/>
    <a:srgbClr val="E68301"/>
    <a:srgbClr val="FF595E"/>
    <a:srgbClr val="54B4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2CF402-5385-4FE9-95CB-6D5B052204CD}" v="4" dt="2025-06-19T01:18:51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60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232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F351E-84E9-41B7-B0E8-3865FDEE6578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7975" y="1143000"/>
            <a:ext cx="3702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60BF31-CB9A-440A-B6D9-4411B70F408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155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7975" y="1143000"/>
            <a:ext cx="37020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60BF31-CB9A-440A-B6D9-4411B70F408A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758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589241"/>
            <a:ext cx="3671650" cy="1253490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1891070"/>
            <a:ext cx="3239691" cy="869275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13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0779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191691"/>
            <a:ext cx="931411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191691"/>
            <a:ext cx="2740239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93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540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897613"/>
            <a:ext cx="3725645" cy="149768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409469"/>
            <a:ext cx="3725645" cy="787598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448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958453"/>
            <a:ext cx="1835825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958453"/>
            <a:ext cx="1835825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8291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191691"/>
            <a:ext cx="3725645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882610"/>
            <a:ext cx="1827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315164"/>
            <a:ext cx="18273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882610"/>
            <a:ext cx="1836388" cy="432554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315164"/>
            <a:ext cx="1836388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9823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3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126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18399"/>
            <a:ext cx="2186791" cy="255865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224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40030"/>
            <a:ext cx="1393180" cy="840105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18399"/>
            <a:ext cx="2186791" cy="255865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080135"/>
            <a:ext cx="1393180" cy="2001084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378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191691"/>
            <a:ext cx="3725645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958453"/>
            <a:ext cx="3725645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C97ECD-701F-43E5-BEEA-27FD7C580DC1}" type="datetimeFigureOut">
              <a:rPr lang="en-GB" smtClean="0"/>
              <a:t>19/06/2025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337084"/>
            <a:ext cx="145786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337084"/>
            <a:ext cx="971907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80EB8-EF91-43E9-AEAC-873FBB9602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9C8026-4C6B-D6F9-CA2C-A59B5ECF5D00}"/>
              </a:ext>
            </a:extLst>
          </p:cNvPr>
          <p:cNvSpPr txBox="1"/>
          <p:nvPr/>
        </p:nvSpPr>
        <p:spPr>
          <a:xfrm rot="5400000">
            <a:off x="508099" y="-586882"/>
            <a:ext cx="307777" cy="132397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EVALUATION STRATEGY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C95DF1-1021-B801-DF6E-518471057358}"/>
              </a:ext>
            </a:extLst>
          </p:cNvPr>
          <p:cNvSpPr txBox="1"/>
          <p:nvPr/>
        </p:nvSpPr>
        <p:spPr>
          <a:xfrm>
            <a:off x="73350" y="2156898"/>
            <a:ext cx="307777" cy="146433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Subjective Verification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AFA34-6888-C3F6-07E1-0C3D78F45867}"/>
              </a:ext>
            </a:extLst>
          </p:cNvPr>
          <p:cNvSpPr txBox="1"/>
          <p:nvPr/>
        </p:nvSpPr>
        <p:spPr>
          <a:xfrm>
            <a:off x="73348" y="277773"/>
            <a:ext cx="307777" cy="187912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dirty="0">
                <a:latin typeface="Avenir Next LT Pro Demi" panose="020B0704020202020204" pitchFamily="34" charset="0"/>
              </a:rPr>
              <a:t>Objective Verification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45987F-BE81-E206-9BA2-6D40FB210E59}"/>
              </a:ext>
            </a:extLst>
          </p:cNvPr>
          <p:cNvSpPr txBox="1"/>
          <p:nvPr/>
        </p:nvSpPr>
        <p:spPr>
          <a:xfrm>
            <a:off x="350289" y="315874"/>
            <a:ext cx="122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Discrimination 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Receiving Operating Characteristic (ROC) Curves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Area under the ROC curve</a:t>
            </a: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Reliability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Frequency Bias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8CAF47-5440-73C9-1B42-B3885629252B}"/>
              </a:ext>
            </a:extLst>
          </p:cNvPr>
          <p:cNvSpPr txBox="1"/>
          <p:nvPr/>
        </p:nvSpPr>
        <p:spPr>
          <a:xfrm>
            <a:off x="1619922" y="315874"/>
            <a:ext cx="12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Model performance under class imbalance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Recall score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F1 score</a:t>
            </a:r>
          </a:p>
          <a:p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Discrimination 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Receiving Operating Characteristic (ROC) Curves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Area under the ROC curve</a:t>
            </a: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Reliability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-Reliability diagram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379129-0B4C-9E6E-3C06-018694AD7810}"/>
              </a:ext>
            </a:extLst>
          </p:cNvPr>
          <p:cNvSpPr txBox="1"/>
          <p:nvPr/>
        </p:nvSpPr>
        <p:spPr>
          <a:xfrm>
            <a:off x="2889555" y="315874"/>
            <a:ext cx="1224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latin typeface="Avenir Next LT Pro Demi" panose="020B0704020202020204" pitchFamily="34" charset="0"/>
              </a:rPr>
              <a:t>Model performance under class imbalance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Recall score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F1 score</a:t>
            </a:r>
          </a:p>
          <a:p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Discrimination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Demi" panose="020B0704020202020204" pitchFamily="34" charset="0"/>
              </a:rPr>
              <a:t> </a:t>
            </a:r>
            <a:r>
              <a:rPr lang="en-GB" sz="800" dirty="0">
                <a:latin typeface="Avenir Next LT Pro Demi" panose="020B0704020202020204" pitchFamily="34" charset="0"/>
              </a:rPr>
              <a:t>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Receiving Operating Characteristic (ROC) Curves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Area under the ROC curve</a:t>
            </a:r>
          </a:p>
          <a:p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Avenir Next LT Pro Light" panose="020B0304020202020204" pitchFamily="34" charset="0"/>
            </a:endParaRPr>
          </a:p>
          <a:p>
            <a:r>
              <a:rPr lang="en-GB" sz="800" dirty="0">
                <a:latin typeface="Avenir Next LT Pro Demi" panose="020B0704020202020204" pitchFamily="34" charset="0"/>
              </a:rPr>
              <a:t>Reliability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-Reliability diagram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3F179D-B885-7D31-FEC9-958FC08D0EE6}"/>
              </a:ext>
            </a:extLst>
          </p:cNvPr>
          <p:cNvSpPr txBox="1"/>
          <p:nvPr/>
        </p:nvSpPr>
        <p:spPr>
          <a:xfrm>
            <a:off x="1619922" y="2177722"/>
            <a:ext cx="12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Collection of case studies to understand predictability performance (at short-range) for: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Large-scale flash flood events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Small-scale (localised) flash flood events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849AC7-0405-6E4C-255B-2854D4AC2067}"/>
              </a:ext>
            </a:extLst>
          </p:cNvPr>
          <p:cNvCxnSpPr>
            <a:cxnSpLocks/>
          </p:cNvCxnSpPr>
          <p:nvPr/>
        </p:nvCxnSpPr>
        <p:spPr>
          <a:xfrm>
            <a:off x="153557" y="2156898"/>
            <a:ext cx="3960000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3BDF258-EAE2-5C51-887C-04325961DE3E}"/>
              </a:ext>
            </a:extLst>
          </p:cNvPr>
          <p:cNvSpPr txBox="1"/>
          <p:nvPr/>
        </p:nvSpPr>
        <p:spPr>
          <a:xfrm>
            <a:off x="2901035" y="2177722"/>
            <a:ext cx="1224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Collection of case studies to understand predictability performance (at medium-range) for: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Large-scale flash flood events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Small-scale (localised) flash flood events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0F2959-BD8B-2196-95FB-8D47C2F8DFEE}"/>
              </a:ext>
            </a:extLst>
          </p:cNvPr>
          <p:cNvSpPr txBox="1"/>
          <p:nvPr/>
        </p:nvSpPr>
        <p:spPr>
          <a:xfrm>
            <a:off x="350289" y="2177720"/>
            <a:ext cx="122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Single case study to understand predictability performance (at short- and medium-range) for: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Large-scale flash flood events</a:t>
            </a:r>
          </a:p>
          <a:p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 LT Pro Light" panose="020B0304020202020204" pitchFamily="34" charset="0"/>
              </a:rPr>
              <a:t>- Small-scale (localised) flash flood events</a:t>
            </a:r>
          </a:p>
        </p:txBody>
      </p:sp>
    </p:spTree>
    <p:extLst>
      <p:ext uri="{BB962C8B-B14F-4D97-AF65-F5344CB8AC3E}">
        <p14:creationId xmlns:p14="http://schemas.microsoft.com/office/powerpoint/2010/main" val="2412790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171</Words>
  <Application>Microsoft Office PowerPoint</Application>
  <PresentationFormat>Custom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Avenir Next LT Pro Demi</vt:lpstr>
      <vt:lpstr>Avenir Next LT Pro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2025-04-07T14:41:43Z</dcterms:created>
  <dcterms:modified xsi:type="dcterms:W3CDTF">2025-06-19T01:19:16Z</dcterms:modified>
</cp:coreProperties>
</file>