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72" r:id="rId14"/>
    <p:sldId id="279" r:id="rId15"/>
    <p:sldId id="273" r:id="rId16"/>
    <p:sldId id="281" r:id="rId17"/>
    <p:sldId id="267" r:id="rId18"/>
    <p:sldId id="274" r:id="rId19"/>
    <p:sldId id="275" r:id="rId20"/>
    <p:sldId id="268" r:id="rId21"/>
    <p:sldId id="276" r:id="rId22"/>
    <p:sldId id="277" r:id="rId23"/>
    <p:sldId id="278" r:id="rId24"/>
    <p:sldId id="269" r:id="rId25"/>
    <p:sldId id="270" r:id="rId26"/>
    <p:sldId id="27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F11C-345B-4286-907A-3FAA46BE86C6}" type="datetimeFigureOut">
              <a:rPr lang="en-PK" smtClean="0"/>
              <a:t>06/04/2025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8150-0B2D-4186-B318-81BC233F4EF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0432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F11C-345B-4286-907A-3FAA46BE86C6}" type="datetimeFigureOut">
              <a:rPr lang="en-PK" smtClean="0"/>
              <a:t>06/04/2025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8150-0B2D-4186-B318-81BC233F4EF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1284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F11C-345B-4286-907A-3FAA46BE86C6}" type="datetimeFigureOut">
              <a:rPr lang="en-PK" smtClean="0"/>
              <a:t>06/04/2025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8150-0B2D-4186-B318-81BC233F4EF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03471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F11C-345B-4286-907A-3FAA46BE86C6}" type="datetimeFigureOut">
              <a:rPr lang="en-PK" smtClean="0"/>
              <a:t>06/04/2025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8150-0B2D-4186-B318-81BC233F4EFF}" type="slidenum">
              <a:rPr lang="en-PK" smtClean="0"/>
              <a:t>‹#›</a:t>
            </a:fld>
            <a:endParaRPr lang="en-PK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5057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F11C-345B-4286-907A-3FAA46BE86C6}" type="datetimeFigureOut">
              <a:rPr lang="en-PK" smtClean="0"/>
              <a:t>06/04/2025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8150-0B2D-4186-B318-81BC233F4EF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28808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F11C-345B-4286-907A-3FAA46BE86C6}" type="datetimeFigureOut">
              <a:rPr lang="en-PK" smtClean="0"/>
              <a:t>06/04/2025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8150-0B2D-4186-B318-81BC233F4EF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43519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F11C-345B-4286-907A-3FAA46BE86C6}" type="datetimeFigureOut">
              <a:rPr lang="en-PK" smtClean="0"/>
              <a:t>06/04/2025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8150-0B2D-4186-B318-81BC233F4EF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3703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F11C-345B-4286-907A-3FAA46BE86C6}" type="datetimeFigureOut">
              <a:rPr lang="en-PK" smtClean="0"/>
              <a:t>06/04/2025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8150-0B2D-4186-B318-81BC233F4EF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0810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F11C-345B-4286-907A-3FAA46BE86C6}" type="datetimeFigureOut">
              <a:rPr lang="en-PK" smtClean="0"/>
              <a:t>06/04/2025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8150-0B2D-4186-B318-81BC233F4EF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7404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D6A5-4912-40C8-BA63-9238D324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874B7-0FD5-478F-A9B7-A30263DFD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4CC66-2FC7-4CAC-8892-AFFE6D9C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F11C-345B-4286-907A-3FAA46BE86C6}" type="datetimeFigureOut">
              <a:rPr lang="en-PK" smtClean="0"/>
              <a:t>06/04/2025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861BD-E0D0-4DE5-BC19-DEDBAA26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A10FF-01D9-475D-B724-09BE8B78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8150-0B2D-4186-B318-81BC233F4EF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4964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F11C-345B-4286-907A-3FAA46BE86C6}" type="datetimeFigureOut">
              <a:rPr lang="en-PK" smtClean="0"/>
              <a:t>06/04/2025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8150-0B2D-4186-B318-81BC233F4EF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1201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F11C-345B-4286-907A-3FAA46BE86C6}" type="datetimeFigureOut">
              <a:rPr lang="en-PK" smtClean="0"/>
              <a:t>06/04/2025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8150-0B2D-4186-B318-81BC233F4EF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5516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F11C-345B-4286-907A-3FAA46BE86C6}" type="datetimeFigureOut">
              <a:rPr lang="en-PK" smtClean="0"/>
              <a:t>06/04/2025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8150-0B2D-4186-B318-81BC233F4EF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5011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F11C-345B-4286-907A-3FAA46BE86C6}" type="datetimeFigureOut">
              <a:rPr lang="en-PK" smtClean="0"/>
              <a:t>06/04/2025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8150-0B2D-4186-B318-81BC233F4EF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409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F11C-345B-4286-907A-3FAA46BE86C6}" type="datetimeFigureOut">
              <a:rPr lang="en-PK" smtClean="0"/>
              <a:t>06/04/2025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8150-0B2D-4186-B318-81BC233F4EF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1408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F11C-345B-4286-907A-3FAA46BE86C6}" type="datetimeFigureOut">
              <a:rPr lang="en-PK" smtClean="0"/>
              <a:t>06/04/2025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8150-0B2D-4186-B318-81BC233F4EF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488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F11C-345B-4286-907A-3FAA46BE86C6}" type="datetimeFigureOut">
              <a:rPr lang="en-PK" smtClean="0"/>
              <a:t>06/04/2025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8150-0B2D-4186-B318-81BC233F4EF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7204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F11C-345B-4286-907A-3FAA46BE86C6}" type="datetimeFigureOut">
              <a:rPr lang="en-PK" smtClean="0"/>
              <a:t>06/04/2025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8150-0B2D-4186-B318-81BC233F4EF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723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B8F11C-345B-4286-907A-3FAA46BE86C6}" type="datetimeFigureOut">
              <a:rPr lang="en-PK" smtClean="0"/>
              <a:t>06/04/2025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198150-0B2D-4186-B318-81BC233F4EF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935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A3E6-624F-433D-8304-BEC2D8E9A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Airbnb Listing Dataset</a:t>
            </a:r>
            <a:endParaRPr lang="en-PK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88931-0376-4B74-8E10-EBB4617EB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98398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5D3A-AA9F-45B7-AA16-FFE99002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744D4F-9373-4C38-BCD7-AABA016F8AE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943049" y="3202659"/>
            <a:ext cx="4305901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2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D892-0CC4-4FC4-B776-6D8EEB0B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E6FFFE-4D41-4D15-BCAB-E35E718C28B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7" y="2023534"/>
            <a:ext cx="7838694" cy="34967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8566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227E-7C5F-447B-8A23-69EADD23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availability and Reviews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2458-A3C2-4EE5-BD87-2E2CC782FA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reviews and availability</a:t>
            </a:r>
            <a:r>
              <a:rPr lang="en-PK" altLang="en-PK" sz="1800" cap="none" dirty="0">
                <a:latin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PK" altLang="en-PK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Square: 0.0026 → Extremely low, less than 1% of the price variation explained </a:t>
            </a:r>
            <a:endParaRPr lang="en-US" altLang="en-PK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PK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PK" altLang="en-PK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Coefficient: -0.203 → A negative relationship: more reviews or higher availability correlates with slightly lower prices.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PK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PK" altLang="en-PK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P-value: ≈ 1.52e-13 → Statistically significant but weak effect</a:t>
            </a:r>
            <a:endParaRPr lang="en-US" sz="1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</a:p>
          <a:p>
            <a:pPr marL="457200" lvl="1" indent="0">
              <a:buNone/>
            </a:pPr>
            <a:r>
              <a:rPr lang="en-US" sz="1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 result is statistically significant, the practical impact is minimal. More reviews and availability slightly reduce prices, possibly indicating higher competition or lower quality.</a:t>
            </a:r>
            <a:endParaRPr lang="en-PK" sz="1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000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D892-0CC4-4FC4-B776-6D8EEB0B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6AC60-E88F-4843-99BC-0C8B0A49AF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186" y="2053697"/>
            <a:ext cx="7855628" cy="35512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8295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227E-7C5F-447B-8A23-69EADD23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BEDS AND Prices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2458-A3C2-4EE5-BD87-2E2CC782FA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Beds and prices</a:t>
            </a:r>
          </a:p>
          <a:p>
            <a:pPr lvl="1"/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square: 0.0548 → about 5.5% of the variation in prices is explained by the number of beds.</a:t>
            </a:r>
          </a:p>
          <a:p>
            <a:pPr lvl="1"/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Coefficient: 70.97 → each additional bed increases the price by approximately $71.</a:t>
            </a:r>
          </a:p>
          <a:p>
            <a:pPr lvl="1"/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P-value: very low (≈ 2.9e-256) → statistically significant.</a:t>
            </a:r>
          </a:p>
          <a:p>
            <a:pPr marL="457200" lvl="1" indent="0">
              <a:buNone/>
            </a:pPr>
            <a:endParaRPr lang="en-US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</a:p>
          <a:p>
            <a:pPr marL="457200" lvl="1" indent="0">
              <a:buNone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There’s a positive and significant relationship between the number of beds and prices, though the model explains a small portion of the price variation.</a:t>
            </a:r>
          </a:p>
          <a:p>
            <a:pPr lvl="1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45082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D892-0CC4-4FC4-B776-6D8EEB0B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AF8CD3-98CF-42D4-858A-8781EB53E1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657" y="2005117"/>
            <a:ext cx="6844876" cy="37860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1763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227E-7C5F-447B-8A23-69EADD23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BATHS AND PRICEs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2458-A3C2-4EE5-BD87-2E2CC782FA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Baths and prices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PK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K" altLang="en-PK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Square: 0.01899 → Only 1.9% of price variation is explained by number of baths.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PK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K" altLang="en-PK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Coefficient: 202.99 → Each additional bath increases the price by approximately $203</a:t>
            </a:r>
            <a:endParaRPr lang="en-US" altLang="en-PK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P-value: Very low (≈ 1.63e-88) → Statistically significant.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</a:p>
          <a:p>
            <a:pPr marL="457200" lvl="1" indent="0">
              <a:buNone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Baths have a stronger per-unit impact on price than beds, but still explain only a small amount of overall variance</a:t>
            </a:r>
            <a:endParaRPr lang="en-PK" sz="1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271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7902-BFC5-4BFE-9042-8C79BC7D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998C83-75E7-45EF-91EF-7618096B156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497" y="2721579"/>
            <a:ext cx="4525006" cy="27150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020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7902-BFC5-4BFE-9042-8C79BC7D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B586E-04BE-41BD-8C30-95078F53D6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49" y="2135717"/>
            <a:ext cx="5145617" cy="32914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4819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7902-BFC5-4BFE-9042-8C79BC7D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1A6B0-7948-4D2B-BF1D-783D950DBB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068" y="1935692"/>
            <a:ext cx="5249863" cy="39317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535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130A-99A4-44F0-AA4F-98B652B8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Details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076D5-FD9D-4A93-A298-F1DF9B6BF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Airbnb,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inc.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american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company, which was founded in 2008.</a:t>
            </a:r>
          </a:p>
          <a:p>
            <a:pPr fontAlgn="base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Airbnb operates an online marketplace for short- and long-term home stays and experiences. </a:t>
            </a:r>
          </a:p>
          <a:p>
            <a:pPr fontAlgn="base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describes the latest listing activity in new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york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city, new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york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of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5th, 2024. It is published originally by the company itself so it is authentic and reliable.</a:t>
            </a:r>
            <a:endParaRPr lang="en-PK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contains all the information needed about the new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york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airbnb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listings. 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version of dataset is taken from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modified version of original published on website by removing null values. 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size is 4.44 MB and contains 20759 records. </a:t>
            </a:r>
            <a:endParaRPr lang="en-PK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8416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6307-30B3-4271-94B1-4222B54C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24016"/>
          </a:xfrm>
        </p:spPr>
        <p:txBody>
          <a:bodyPr/>
          <a:lstStyle/>
          <a:p>
            <a:r>
              <a:rPr lang="en-US" dirty="0"/>
              <a:t>DASHBOARD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7B0B1E-7B43-4E64-B2EF-C1FEA4603C2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175736" y="2366963"/>
            <a:ext cx="2198731" cy="4090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7F37DD-5A44-4077-8E5B-C7381D09338E}"/>
              </a:ext>
            </a:extLst>
          </p:cNvPr>
          <p:cNvSpPr txBox="1"/>
          <p:nvPr/>
        </p:nvSpPr>
        <p:spPr>
          <a:xfrm>
            <a:off x="1363133" y="1921933"/>
            <a:ext cx="839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the direct relationship of no of bedrooms, no of beds and no of baths on price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91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6307-30B3-4271-94B1-4222B54C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24016"/>
          </a:xfrm>
        </p:spPr>
        <p:txBody>
          <a:bodyPr/>
          <a:lstStyle/>
          <a:p>
            <a:r>
              <a:rPr lang="en-US" dirty="0"/>
              <a:t>DASHBOARD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F37DD-5A44-4077-8E5B-C7381D09338E}"/>
              </a:ext>
            </a:extLst>
          </p:cNvPr>
          <p:cNvSpPr txBox="1"/>
          <p:nvPr/>
        </p:nvSpPr>
        <p:spPr>
          <a:xfrm>
            <a:off x="1250990" y="1543083"/>
            <a:ext cx="5883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P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n-PK" altLang="en-P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impact of combined variables like bedrooms and beds on pricing.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761534F9-4D52-478D-B927-C17EC0AB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493" y="1996027"/>
            <a:ext cx="5967955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51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6307-30B3-4271-94B1-4222B54C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24016"/>
          </a:xfrm>
        </p:spPr>
        <p:txBody>
          <a:bodyPr/>
          <a:lstStyle/>
          <a:p>
            <a:r>
              <a:rPr lang="en-US" dirty="0"/>
              <a:t>DASHBOARD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F37DD-5A44-4077-8E5B-C7381D09338E}"/>
              </a:ext>
            </a:extLst>
          </p:cNvPr>
          <p:cNvSpPr txBox="1"/>
          <p:nvPr/>
        </p:nvSpPr>
        <p:spPr>
          <a:xfrm>
            <a:off x="1250990" y="1543083"/>
            <a:ext cx="5933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P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n-PK" altLang="en-P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impact of combined variables like bedrooms and </a:t>
            </a:r>
            <a:r>
              <a:rPr lang="en-US" altLang="en-P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baths</a:t>
            </a:r>
            <a:r>
              <a:rPr lang="en-PK" altLang="en-P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pricing.</a:t>
            </a:r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E49724E8-DBCB-4418-B534-A372747BF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416" y="2129711"/>
            <a:ext cx="6211167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03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6307-30B3-4271-94B1-4222B54C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24016"/>
          </a:xfrm>
        </p:spPr>
        <p:txBody>
          <a:bodyPr/>
          <a:lstStyle/>
          <a:p>
            <a:r>
              <a:rPr lang="en-US" dirty="0"/>
              <a:t>DASHBOARD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F37DD-5A44-4077-8E5B-C7381D09338E}"/>
              </a:ext>
            </a:extLst>
          </p:cNvPr>
          <p:cNvSpPr txBox="1"/>
          <p:nvPr/>
        </p:nvSpPr>
        <p:spPr>
          <a:xfrm>
            <a:off x="1250990" y="1543083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P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for a studio</a:t>
            </a:r>
            <a:endParaRPr lang="en-PK" altLang="en-P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64B009-F1D0-4453-8D83-6808F10D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499" y="2179031"/>
            <a:ext cx="9920030" cy="28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88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26C1-3B16-4E51-B7A9-31F757B5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17FC-4F8F-4F18-860A-B682F60329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56222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CA1A-2548-414E-8081-74CE8ADD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8B4E-20D8-485E-BF6D-00B86BC56F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87566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1DDB-A71A-4940-B136-2A59486C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484E-0B6D-4A65-A22E-36461D75B0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3516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CD3B-D888-405C-B88A-88AEB0FF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DATASET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33C7D-0EF2-4371-AF3F-554A582B1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relevant features includes</a:t>
            </a:r>
          </a:p>
          <a:p>
            <a:pPr lvl="1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bedrooms , no of beds, no of baths, availability_365,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no_of_reviews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prices.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Hypothesis :</a:t>
            </a:r>
          </a:p>
          <a:p>
            <a:pPr lvl="1"/>
            <a:r>
              <a:rPr lang="en-US" b="1" dirty="0"/>
              <a:t>Pricing-Related Hypotheses:</a:t>
            </a:r>
            <a:endParaRPr lang="en-PK" sz="1200" dirty="0"/>
          </a:p>
          <a:p>
            <a:pPr marL="457200" lvl="1" indent="0">
              <a:buNone/>
            </a:pPr>
            <a:r>
              <a:rPr lang="en-US" b="1" dirty="0"/>
              <a:t>    </a:t>
            </a:r>
            <a:r>
              <a:rPr lang="en-PK" b="1" dirty="0"/>
              <a:t>H</a:t>
            </a:r>
            <a:r>
              <a:rPr lang="en-US" b="1" dirty="0"/>
              <a:t>1</a:t>
            </a:r>
            <a:r>
              <a:rPr lang="en-PK" b="1" dirty="0"/>
              <a:t>:</a:t>
            </a:r>
            <a:r>
              <a:rPr lang="en-PK" dirty="0"/>
              <a:t> The number of bedrooms, beds, and baths positively correlates with the price</a:t>
            </a:r>
          </a:p>
          <a:p>
            <a:pPr lvl="1"/>
            <a:r>
              <a:rPr lang="en-US" b="1" dirty="0"/>
              <a:t>Demand &amp; Availability Hypotheses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b="1" dirty="0"/>
              <a:t>      </a:t>
            </a:r>
            <a:r>
              <a:rPr lang="en-PK" b="1" dirty="0"/>
              <a:t>H2:</a:t>
            </a:r>
            <a:r>
              <a:rPr lang="en-PK" dirty="0"/>
              <a:t> Listings with more reviews have higher availability.</a:t>
            </a:r>
            <a:endParaRPr lang="en-PK" sz="1200" dirty="0"/>
          </a:p>
          <a:p>
            <a:pPr lvl="1"/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9576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8A76-E6FC-49F3-B4C6-8771C66B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B93CC-1CA0-4B9F-81E4-0964AB1AE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082800"/>
            <a:ext cx="10364452" cy="3970867"/>
          </a:xfrm>
        </p:spPr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values: no missing values were detected.</a:t>
            </a:r>
          </a:p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29EBA-F09B-4D56-A7C4-15117116B4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701" y="2757170"/>
            <a:ext cx="1319530" cy="303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0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69501-FB9E-4287-B368-86687C7D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4D01-D5A2-42D9-A2AB-F41AC6E3E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Values: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FDA89-E5ED-4B2A-80D5-77E7FA079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58" y="2888590"/>
            <a:ext cx="3057952" cy="1876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9A5AF4-BE0A-4BB7-AE57-E8517FF5B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97934"/>
            <a:ext cx="4229690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9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5EF7-D4C9-42C2-9FAA-74F19B69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Outliers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E442E-D6A7-43FD-9CCD-4C7752EDF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/>
              <a:t>Before removing outliers</a:t>
            </a:r>
          </a:p>
          <a:p>
            <a:endParaRPr lang="en-PK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174DC-B91C-4F86-B035-52D596B3D8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07572" y="2936982"/>
            <a:ext cx="3941762" cy="25578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2A1C0-CFB1-4B44-A2E6-F5706C314D2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131" y="2265494"/>
            <a:ext cx="2879725" cy="18230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FCACB8-BE65-488F-99A4-3097C9ABA7E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130" y="4190178"/>
            <a:ext cx="2879725" cy="1922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D0377F-81D1-473B-AF37-0F57F689D6B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990" y="3021224"/>
            <a:ext cx="2451100" cy="17468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005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9770-97D0-4D92-AA6A-4A189E4E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Outliers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F4511-5B7F-4543-A1CE-C45746FA45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After applying fix:</a:t>
            </a:r>
            <a:br>
              <a:rPr lang="en-US" cap="none" dirty="0"/>
            </a:br>
            <a:endParaRPr lang="en-PK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B3BA5-67EC-443C-9A61-6027B915F0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75" y="3019424"/>
            <a:ext cx="2852210" cy="22076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A0AFAE-6AB8-405F-B9F6-CD09E5D5833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41" y="3019424"/>
            <a:ext cx="3205476" cy="22076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BB2401-7980-4C79-9628-2D8915CC408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243" y="3019424"/>
            <a:ext cx="2852210" cy="22076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858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B93B-AEEF-4F96-B6F8-DF47DE15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IRREGULARITY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0856A-972B-4498-A2A7-68B79D1DE2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30400"/>
            <a:ext cx="10363826" cy="3860799"/>
          </a:xfrm>
        </p:spPr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to check if any column contains NA or null values. I have applied filters on each column and check the range of values that can be found in each of these columns.</a:t>
            </a:r>
          </a:p>
          <a:p>
            <a:r>
              <a:rPr lang="en-US" cap="none" dirty="0"/>
              <a:t>Most of the column contains no n/a null or blank values. 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/>
              <a:t>Some variable like for no license there are total 17000+ records, so we neither eliminate them nor replace it with something else. </a:t>
            </a:r>
            <a:endParaRPr lang="en-PK" cap="none" dirty="0"/>
          </a:p>
          <a:p>
            <a:r>
              <a:rPr lang="en-US" cap="none" dirty="0"/>
              <a:t>There were 13 records in bath column which are not specified and removed in earlier steps.  </a:t>
            </a:r>
            <a:endParaRPr lang="en-PK" cap="none" dirty="0"/>
          </a:p>
          <a:p>
            <a:endParaRPr lang="en-PK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16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1847-6976-4479-AAE7-17E4C98F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00216"/>
          </a:xfrm>
        </p:spPr>
        <p:txBody>
          <a:bodyPr/>
          <a:lstStyle/>
          <a:p>
            <a:r>
              <a:rPr lang="en-US" dirty="0"/>
              <a:t>DESCRIPTIVE STATS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E4852A-E671-4659-B91A-885D94F4AD0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18678" y="2571287"/>
            <a:ext cx="8554644" cy="2829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6840A5-78C3-4082-B188-4DBA059F2678}"/>
              </a:ext>
            </a:extLst>
          </p:cNvPr>
          <p:cNvSpPr txBox="1"/>
          <p:nvPr/>
        </p:nvSpPr>
        <p:spPr>
          <a:xfrm>
            <a:off x="1549400" y="2057400"/>
            <a:ext cx="5162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Using both measure of central tendency and spread of data.</a:t>
            </a:r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357025059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52</TotalTime>
  <Words>637</Words>
  <Application>Microsoft Office PowerPoint</Application>
  <PresentationFormat>Widescreen</PresentationFormat>
  <Paragraphs>71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Times New Roman</vt:lpstr>
      <vt:lpstr>Tw Cen MT</vt:lpstr>
      <vt:lpstr>Droplet</vt:lpstr>
      <vt:lpstr>Airbnb Listing Dataset</vt:lpstr>
      <vt:lpstr>Dataset Details</vt:lpstr>
      <vt:lpstr>Description OF DATASET</vt:lpstr>
      <vt:lpstr>Data CLEANING</vt:lpstr>
      <vt:lpstr>Data CLEANING</vt:lpstr>
      <vt:lpstr>Data Outliers</vt:lpstr>
      <vt:lpstr>Data Outliers</vt:lpstr>
      <vt:lpstr>NOISE IRREGULARITY</vt:lpstr>
      <vt:lpstr>DESCRIPTIVE STATS</vt:lpstr>
      <vt:lpstr>CORRELATION</vt:lpstr>
      <vt:lpstr>REGRESSION</vt:lpstr>
      <vt:lpstr>Relationship Between availability and Reviews</vt:lpstr>
      <vt:lpstr>REGRESSION</vt:lpstr>
      <vt:lpstr>Relationship Between BEDS AND Prices</vt:lpstr>
      <vt:lpstr>REGRESSION</vt:lpstr>
      <vt:lpstr>Relationship Between BATHS AND PRICEs</vt:lpstr>
      <vt:lpstr>VISUAL REPRESENTATION</vt:lpstr>
      <vt:lpstr>VISUAL REPRESENTATION</vt:lpstr>
      <vt:lpstr>VISUAL REPRESENTATION</vt:lpstr>
      <vt:lpstr>DASHBOARD</vt:lpstr>
      <vt:lpstr>DASHBOARD</vt:lpstr>
      <vt:lpstr>DASHBOARD</vt:lpstr>
      <vt:lpstr>DASHBOARD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Listing Dataset</dc:title>
  <dc:creator>Seemab, Fatima</dc:creator>
  <cp:lastModifiedBy>Seemab, Fatima</cp:lastModifiedBy>
  <cp:revision>6</cp:revision>
  <dcterms:created xsi:type="dcterms:W3CDTF">2025-04-06T09:16:12Z</dcterms:created>
  <dcterms:modified xsi:type="dcterms:W3CDTF">2025-04-06T10:08:48Z</dcterms:modified>
</cp:coreProperties>
</file>