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27"/>
  </p:notesMasterIdLst>
  <p:handoutMasterIdLst>
    <p:handoutMasterId r:id="rId28"/>
  </p:handoutMasterIdLst>
  <p:sldIdLst>
    <p:sldId id="261" r:id="rId5"/>
    <p:sldId id="286" r:id="rId6"/>
    <p:sldId id="280" r:id="rId7"/>
    <p:sldId id="273" r:id="rId8"/>
    <p:sldId id="315" r:id="rId9"/>
    <p:sldId id="316" r:id="rId10"/>
    <p:sldId id="314" r:id="rId11"/>
    <p:sldId id="317" r:id="rId12"/>
    <p:sldId id="300" r:id="rId13"/>
    <p:sldId id="318" r:id="rId14"/>
    <p:sldId id="319" r:id="rId15"/>
    <p:sldId id="320" r:id="rId16"/>
    <p:sldId id="302" r:id="rId17"/>
    <p:sldId id="321" r:id="rId18"/>
    <p:sldId id="322" r:id="rId19"/>
    <p:sldId id="323" r:id="rId20"/>
    <p:sldId id="306" r:id="rId21"/>
    <p:sldId id="324" r:id="rId22"/>
    <p:sldId id="325" r:id="rId23"/>
    <p:sldId id="308" r:id="rId24"/>
    <p:sldId id="326" r:id="rId25"/>
    <p:sldId id="31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3253CA-8353-4C76-BADE-E61BBA192B53}">
          <p14:sldIdLst>
            <p14:sldId id="261"/>
            <p14:sldId id="286"/>
            <p14:sldId id="280"/>
            <p14:sldId id="273"/>
            <p14:sldId id="315"/>
            <p14:sldId id="316"/>
            <p14:sldId id="314"/>
            <p14:sldId id="317"/>
            <p14:sldId id="300"/>
            <p14:sldId id="318"/>
            <p14:sldId id="319"/>
            <p14:sldId id="320"/>
            <p14:sldId id="302"/>
            <p14:sldId id="321"/>
            <p14:sldId id="322"/>
            <p14:sldId id="323"/>
            <p14:sldId id="306"/>
            <p14:sldId id="324"/>
            <p14:sldId id="325"/>
            <p14:sldId id="308"/>
            <p14:sldId id="326"/>
            <p14:sldId id="3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8C09"/>
    <a:srgbClr val="F69E1D"/>
    <a:srgbClr val="43467B"/>
    <a:srgbClr val="AEA422"/>
    <a:srgbClr val="75503A"/>
    <a:srgbClr val="EEEEEE"/>
    <a:srgbClr val="87175F"/>
    <a:srgbClr val="EEC621"/>
    <a:srgbClr val="E19E6B"/>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5034" autoAdjust="0"/>
  </p:normalViewPr>
  <p:slideViewPr>
    <p:cSldViewPr>
      <p:cViewPr varScale="1">
        <p:scale>
          <a:sx n="61" d="100"/>
          <a:sy n="61" d="100"/>
        </p:scale>
        <p:origin x="108" y="34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F33-483B-8984-67AD3F1595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4-5F33-483B-8984-67AD3F15958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5F33-483B-8984-67AD3F15958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2-5F33-483B-8984-67AD3F15958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F33-483B-8984-67AD3F1595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11/26/2023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38911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967152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501766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554146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805760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5764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620426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1665241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113930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21</a:t>
            </a:fld>
            <a:endParaRPr lang="en-US" noProof="0" dirty="0"/>
          </a:p>
        </p:txBody>
      </p:sp>
    </p:spTree>
    <p:extLst>
      <p:ext uri="{BB962C8B-B14F-4D97-AF65-F5344CB8AC3E}">
        <p14:creationId xmlns:p14="http://schemas.microsoft.com/office/powerpoint/2010/main" val="749491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083828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34074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6240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45302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smtClean="0"/>
              <a:t>Click to edit Master title style</a:t>
            </a:r>
            <a:endParaRPr lang="en-US"/>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smtClean="0"/>
              <a:t>Click to edit Master title style</a:t>
            </a:r>
            <a:endParaRPr lang="en-US"/>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smtClean="0"/>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3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hyperlink" Target="https://www.scottishpowerrenewables.com/pages/about_us.aspx" TargetMode="External"/><Relationship Id="rId5" Type="http://schemas.openxmlformats.org/officeDocument/2006/relationships/image" Target="../media/image17.sv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4.png"/><Relationship Id="rId5"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6.png"/><Relationship Id="rId5"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fontScale="90000"/>
          </a:bodyPr>
          <a:lstStyle/>
          <a:p>
            <a:r>
              <a:rPr lang="en-US" dirty="0"/>
              <a:t>Exploring the role of intelligence in project manager leadership</a:t>
            </a:r>
            <a:br>
              <a:rPr lang="en-US" dirty="0"/>
            </a:br>
            <a:r>
              <a:rPr lang="en-US" dirty="0"/>
              <a:t/>
            </a:r>
            <a:br>
              <a:rPr lang="en-US" dirty="0"/>
            </a:br>
            <a:endParaRPr lang="en-US" dirty="0"/>
          </a:p>
        </p:txBody>
      </p:sp>
      <p:sp>
        <p:nvSpPr>
          <p:cNvPr id="2" name="Snip Single Corner Rectangle 1"/>
          <p:cNvSpPr/>
          <p:nvPr/>
        </p:nvSpPr>
        <p:spPr>
          <a:xfrm>
            <a:off x="2667000" y="4419600"/>
            <a:ext cx="2819400" cy="1676400"/>
          </a:xfrm>
          <a:prstGeom prst="snip1Rect">
            <a:avLst/>
          </a:prstGeom>
          <a:solidFill>
            <a:srgbClr val="E58C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MSc Project </a:t>
            </a:r>
            <a:r>
              <a:rPr lang="en-GB" b="1" dirty="0" smtClean="0"/>
              <a:t>Management</a:t>
            </a:r>
          </a:p>
          <a:p>
            <a:endParaRPr lang="en-GB" b="1" dirty="0"/>
          </a:p>
          <a:p>
            <a:endParaRPr lang="en-GB" b="1" dirty="0"/>
          </a:p>
          <a:p>
            <a:r>
              <a:rPr lang="en-GB" b="1" dirty="0"/>
              <a:t>University of the West of Scotland</a:t>
            </a:r>
            <a:endParaRPr lang="en-US" dirty="0"/>
          </a:p>
        </p:txBody>
      </p:sp>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pPr algn="ctr"/>
            <a:r>
              <a:rPr lang="en-US" b="1" dirty="0"/>
              <a:t>Results and Discussions</a:t>
            </a:r>
          </a:p>
        </p:txBody>
      </p:sp>
      <p:graphicFrame>
        <p:nvGraphicFramePr>
          <p:cNvPr id="15" name="Table 14"/>
          <p:cNvGraphicFramePr>
            <a:graphicFrameLocks noGrp="1"/>
          </p:cNvGraphicFramePr>
          <p:nvPr>
            <p:extLst>
              <p:ext uri="{D42A27DB-BD31-4B8C-83A1-F6EECF244321}">
                <p14:modId xmlns:p14="http://schemas.microsoft.com/office/powerpoint/2010/main" val="3012920761"/>
              </p:ext>
            </p:extLst>
          </p:nvPr>
        </p:nvGraphicFramePr>
        <p:xfrm>
          <a:off x="1524002" y="2154079"/>
          <a:ext cx="8686800" cy="3713320"/>
        </p:xfrm>
        <a:graphic>
          <a:graphicData uri="http://schemas.openxmlformats.org/drawingml/2006/table">
            <a:tbl>
              <a:tblPr>
                <a:tableStyleId>{5DA37D80-6434-44D0-A028-1B22A696006F}</a:tableStyleId>
              </a:tblPr>
              <a:tblGrid>
                <a:gridCol w="1737360">
                  <a:extLst>
                    <a:ext uri="{9D8B030D-6E8A-4147-A177-3AD203B41FA5}">
                      <a16:colId xmlns:a16="http://schemas.microsoft.com/office/drawing/2014/main" val="2140592267"/>
                    </a:ext>
                  </a:extLst>
                </a:gridCol>
                <a:gridCol w="1737360">
                  <a:extLst>
                    <a:ext uri="{9D8B030D-6E8A-4147-A177-3AD203B41FA5}">
                      <a16:colId xmlns:a16="http://schemas.microsoft.com/office/drawing/2014/main" val="1044076885"/>
                    </a:ext>
                  </a:extLst>
                </a:gridCol>
                <a:gridCol w="1737360">
                  <a:extLst>
                    <a:ext uri="{9D8B030D-6E8A-4147-A177-3AD203B41FA5}">
                      <a16:colId xmlns:a16="http://schemas.microsoft.com/office/drawing/2014/main" val="2791093472"/>
                    </a:ext>
                  </a:extLst>
                </a:gridCol>
                <a:gridCol w="1737360">
                  <a:extLst>
                    <a:ext uri="{9D8B030D-6E8A-4147-A177-3AD203B41FA5}">
                      <a16:colId xmlns:a16="http://schemas.microsoft.com/office/drawing/2014/main" val="213563912"/>
                    </a:ext>
                  </a:extLst>
                </a:gridCol>
                <a:gridCol w="1737360">
                  <a:extLst>
                    <a:ext uri="{9D8B030D-6E8A-4147-A177-3AD203B41FA5}">
                      <a16:colId xmlns:a16="http://schemas.microsoft.com/office/drawing/2014/main" val="787206332"/>
                    </a:ext>
                  </a:extLst>
                </a:gridCol>
              </a:tblGrid>
              <a:tr h="1251241">
                <a:tc>
                  <a:txBody>
                    <a:bodyPr/>
                    <a:lstStyle/>
                    <a:p>
                      <a:pPr algn="just">
                        <a:lnSpc>
                          <a:spcPct val="200000"/>
                        </a:lnSpc>
                        <a:spcAft>
                          <a:spcPts val="0"/>
                        </a:spcAft>
                      </a:pPr>
                      <a:endParaRPr lang="en-US" sz="1400" b="1" u="sng" dirty="0">
                        <a:solidFill>
                          <a:srgbClr val="FFFFFF"/>
                        </a:solidFill>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400" u="sng" dirty="0">
                          <a:effectLst/>
                        </a:rPr>
                        <a:t>Perceive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400" u="sng" dirty="0">
                          <a:effectLst/>
                        </a:rPr>
                        <a:t>Understand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400" u="sng" dirty="0">
                          <a:effectLst/>
                        </a:rPr>
                        <a:t>Manage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400" u="sng" dirty="0">
                          <a:effectLst/>
                        </a:rPr>
                        <a:t>Decision-Making Effectiveness</a:t>
                      </a:r>
                      <a:endParaRPr lang="en-US" sz="1400" b="1" u="sng" dirty="0">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103459557"/>
                  </a:ext>
                </a:extLst>
              </a:tr>
              <a:tr h="605419">
                <a:tc>
                  <a:txBody>
                    <a:bodyPr/>
                    <a:lstStyle/>
                    <a:p>
                      <a:pPr algn="just">
                        <a:lnSpc>
                          <a:spcPct val="200000"/>
                        </a:lnSpc>
                        <a:spcAft>
                          <a:spcPts val="0"/>
                        </a:spcAft>
                      </a:pPr>
                      <a:r>
                        <a:rPr lang="en-US" sz="1400" u="sng" dirty="0">
                          <a:effectLst/>
                        </a:rPr>
                        <a:t>Perceive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1.00</a:t>
                      </a:r>
                      <a:endParaRPr lang="en-US" sz="1100" b="1">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0.76</a:t>
                      </a:r>
                      <a:endParaRPr lang="en-US" sz="1100" b="1">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0.54</a:t>
                      </a:r>
                      <a:endParaRPr lang="en-US" sz="1100" b="1">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0.68</a:t>
                      </a:r>
                      <a:endParaRPr lang="en-US" sz="1100" b="1">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3668847359"/>
                  </a:ext>
                </a:extLst>
              </a:tr>
              <a:tr h="1251241">
                <a:tc>
                  <a:txBody>
                    <a:bodyPr/>
                    <a:lstStyle/>
                    <a:p>
                      <a:pPr algn="just">
                        <a:lnSpc>
                          <a:spcPct val="200000"/>
                        </a:lnSpc>
                        <a:spcAft>
                          <a:spcPts val="0"/>
                        </a:spcAft>
                      </a:pPr>
                      <a:r>
                        <a:rPr lang="en-US" sz="1400" u="sng" dirty="0">
                          <a:effectLst/>
                        </a:rPr>
                        <a:t>Understand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dirty="0">
                          <a:effectLst/>
                        </a:rPr>
                        <a:t>0.76</a:t>
                      </a:r>
                      <a:endParaRPr lang="en-US" sz="1100" b="1"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dirty="0">
                          <a:effectLst/>
                        </a:rPr>
                        <a:t>1.00</a:t>
                      </a:r>
                      <a:endParaRPr lang="en-US" sz="1100" b="1"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dirty="0">
                          <a:effectLst/>
                        </a:rPr>
                        <a:t>0.62</a:t>
                      </a:r>
                      <a:endParaRPr lang="en-US" sz="1100" b="1"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0.74</a:t>
                      </a:r>
                      <a:endParaRPr lang="en-US" sz="1100" b="1">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3147620143"/>
                  </a:ext>
                </a:extLst>
              </a:tr>
              <a:tr h="605419">
                <a:tc>
                  <a:txBody>
                    <a:bodyPr/>
                    <a:lstStyle/>
                    <a:p>
                      <a:pPr algn="just">
                        <a:lnSpc>
                          <a:spcPct val="200000"/>
                        </a:lnSpc>
                        <a:spcAft>
                          <a:spcPts val="0"/>
                        </a:spcAft>
                      </a:pPr>
                      <a:r>
                        <a:rPr lang="en-US" sz="1400" u="sng" dirty="0">
                          <a:effectLst/>
                        </a:rPr>
                        <a:t>Manage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0.54</a:t>
                      </a:r>
                      <a:endParaRPr lang="en-US" sz="1100" b="1">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0.68</a:t>
                      </a:r>
                      <a:endParaRPr lang="en-US" sz="1100" b="1">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dirty="0">
                          <a:effectLst/>
                        </a:rPr>
                        <a:t>1.00</a:t>
                      </a:r>
                      <a:endParaRPr lang="en-US" sz="1100" b="1"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dirty="0">
                          <a:effectLst/>
                        </a:rPr>
                        <a:t>0.58</a:t>
                      </a:r>
                      <a:endParaRPr lang="en-US" sz="1100" b="1" dirty="0">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4270646776"/>
                  </a:ext>
                </a:extLst>
              </a:tr>
            </a:tbl>
          </a:graphicData>
        </a:graphic>
      </p:graphicFrame>
      <p:sp>
        <p:nvSpPr>
          <p:cNvPr id="16" name="Rectangle 15"/>
          <p:cNvSpPr/>
          <p:nvPr/>
        </p:nvSpPr>
        <p:spPr>
          <a:xfrm>
            <a:off x="1371600" y="6172200"/>
            <a:ext cx="883920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Figure 3.2.2.1: Impact of Emotional Intelligence Training Programs on Decision-Making Effectiveness (Bar-On, 2017)</a:t>
            </a:r>
          </a:p>
        </p:txBody>
      </p:sp>
      <p:pic>
        <p:nvPicPr>
          <p:cNvPr id="5" name="Picture 4" descr="C:\Users\dell\AppData\Local\Temp\ksohtml1756\wps1.jpg"/>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97050"/>
            <a:ext cx="8839202" cy="4222750"/>
          </a:xfrm>
          <a:prstGeom prst="rect">
            <a:avLst/>
          </a:prstGeom>
          <a:noFill/>
          <a:ln>
            <a:noFill/>
          </a:ln>
        </p:spPr>
      </p:pic>
    </p:spTree>
    <p:extLst>
      <p:ext uri="{BB962C8B-B14F-4D97-AF65-F5344CB8AC3E}">
        <p14:creationId xmlns:p14="http://schemas.microsoft.com/office/powerpoint/2010/main" val="3261038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pPr algn="ctr"/>
            <a:r>
              <a:rPr lang="en-US" b="1" dirty="0"/>
              <a:t>Results and Discussions</a:t>
            </a:r>
          </a:p>
        </p:txBody>
      </p:sp>
      <p:sp>
        <p:nvSpPr>
          <p:cNvPr id="16" name="Rectangle 15"/>
          <p:cNvSpPr/>
          <p:nvPr/>
        </p:nvSpPr>
        <p:spPr>
          <a:xfrm>
            <a:off x="1219200" y="5311914"/>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a:t>Figure: SWOT Intelligence Integration </a:t>
            </a:r>
            <a:r>
              <a:rPr lang="en-US"/>
              <a:t>(Bar-On, 2017)</a:t>
            </a:r>
          </a:p>
        </p:txBody>
      </p:sp>
      <p:pic>
        <p:nvPicPr>
          <p:cNvPr id="6" name="Picture 5" descr="C:\Users\dell\Desktop\th (1).jfif"/>
          <p:cNvPicPr>
            <a:picLocks noChangeAspect="1" noChangeArrowheads="1"/>
          </p:cNvPicPr>
          <p:nvPr/>
        </p:nvPicPr>
        <p:blipFill>
          <a:blip r:embed="rId3">
            <a:extLst>
              <a:ext uri="{28A0092B-C50C-407E-A947-70E740481C1C}">
                <a14:useLocalDpi xmlns:a14="http://schemas.microsoft.com/office/drawing/2010/main" val="0"/>
              </a:ext>
            </a:extLst>
          </a:blip>
          <a:srcRect r="4987"/>
          <a:stretch>
            <a:fillRect/>
          </a:stretch>
        </p:blipFill>
        <p:spPr>
          <a:xfrm>
            <a:off x="1366344" y="2286000"/>
            <a:ext cx="2748455" cy="2438400"/>
          </a:xfrm>
          <a:prstGeom prst="rect">
            <a:avLst/>
          </a:prstGeom>
          <a:noFill/>
          <a:ln>
            <a:noFill/>
          </a:ln>
        </p:spPr>
      </p:pic>
      <p:pic>
        <p:nvPicPr>
          <p:cNvPr id="7" name="Picture 6" descr="C:\Users\dell\AppData\Local\Temp\ksohtml1756\wps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486400" y="1790699"/>
            <a:ext cx="5443855" cy="3429001"/>
          </a:xfrm>
          <a:prstGeom prst="rect">
            <a:avLst/>
          </a:prstGeom>
          <a:noFill/>
          <a:ln>
            <a:noFill/>
          </a:ln>
        </p:spPr>
      </p:pic>
      <p:sp>
        <p:nvSpPr>
          <p:cNvPr id="8" name="Rectangle 7"/>
          <p:cNvSpPr/>
          <p:nvPr/>
        </p:nvSpPr>
        <p:spPr>
          <a:xfrm>
            <a:off x="5502164" y="5578614"/>
            <a:ext cx="5318235"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Figure 3.2.3.1: Emotional Intelligence Integration Framework (Bar-On, 2017)</a:t>
            </a:r>
          </a:p>
        </p:txBody>
      </p:sp>
    </p:spTree>
    <p:extLst>
      <p:ext uri="{BB962C8B-B14F-4D97-AF65-F5344CB8AC3E}">
        <p14:creationId xmlns:p14="http://schemas.microsoft.com/office/powerpoint/2010/main" val="1100001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pPr algn="ctr"/>
            <a:r>
              <a:rPr lang="en-US" b="1" dirty="0"/>
              <a:t>Results and Discussions</a:t>
            </a:r>
          </a:p>
        </p:txBody>
      </p:sp>
      <p:sp>
        <p:nvSpPr>
          <p:cNvPr id="16" name="Rectangle 15"/>
          <p:cNvSpPr/>
          <p:nvPr/>
        </p:nvSpPr>
        <p:spPr>
          <a:xfrm>
            <a:off x="475242" y="6058210"/>
            <a:ext cx="437134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Figure: Conflict Resolution Techniques (Kenneth) Thomas-(Ralph) </a:t>
            </a:r>
            <a:r>
              <a:rPr lang="en-US" dirty="0" err="1"/>
              <a:t>Kilmann</a:t>
            </a:r>
            <a:r>
              <a:rPr lang="en-US" dirty="0"/>
              <a:t> model</a:t>
            </a:r>
          </a:p>
        </p:txBody>
      </p:sp>
      <p:sp>
        <p:nvSpPr>
          <p:cNvPr id="8" name="Rectangle 7"/>
          <p:cNvSpPr/>
          <p:nvPr/>
        </p:nvSpPr>
        <p:spPr>
          <a:xfrm>
            <a:off x="5638800" y="6191714"/>
            <a:ext cx="5318235" cy="513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Figure: Success of Cognitive Intelligence and Conflict Resolution from Introduction to Psychology.</a:t>
            </a:r>
            <a:endParaRPr lang="en-US" dirty="0"/>
          </a:p>
        </p:txBody>
      </p:sp>
      <p:sp>
        <p:nvSpPr>
          <p:cNvPr id="2" name="Rectangle 1"/>
          <p:cNvSpPr/>
          <p:nvPr/>
        </p:nvSpPr>
        <p:spPr>
          <a:xfrm>
            <a:off x="3284220" y="1600200"/>
            <a:ext cx="5334000" cy="51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Conflict resolution Techniques</a:t>
            </a:r>
            <a:endParaRPr lang="en-US" dirty="0"/>
          </a:p>
        </p:txBody>
      </p:sp>
      <p:pic>
        <p:nvPicPr>
          <p:cNvPr id="9" name="Picture 8"/>
          <p:cNvPicPr/>
          <p:nvPr/>
        </p:nvPicPr>
        <p:blipFill>
          <a:blip r:embed="rId3"/>
          <a:stretch>
            <a:fillRect/>
          </a:stretch>
        </p:blipFill>
        <p:spPr>
          <a:xfrm>
            <a:off x="475242" y="2360327"/>
            <a:ext cx="4371340" cy="3284855"/>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376093"/>
            <a:ext cx="5410200" cy="3110307"/>
          </a:xfrm>
          <a:prstGeom prst="rect">
            <a:avLst/>
          </a:prstGeom>
          <a:noFill/>
          <a:ln>
            <a:noFill/>
          </a:ln>
        </p:spPr>
      </p:pic>
    </p:spTree>
    <p:extLst>
      <p:ext uri="{BB962C8B-B14F-4D97-AF65-F5344CB8AC3E}">
        <p14:creationId xmlns:p14="http://schemas.microsoft.com/office/powerpoint/2010/main" val="49407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1670C9-7A12-431E-92B2-050F2389D775}"/>
              </a:ext>
            </a:extLst>
          </p:cNvPr>
          <p:cNvSpPr>
            <a:spLocks noGrp="1"/>
          </p:cNvSpPr>
          <p:nvPr>
            <p:ph type="title"/>
          </p:nvPr>
        </p:nvSpPr>
        <p:spPr/>
        <p:txBody>
          <a:bodyPr>
            <a:normAutofit fontScale="90000"/>
          </a:bodyPr>
          <a:lstStyle/>
          <a:p>
            <a:r>
              <a:rPr lang="en-US" b="1" dirty="0"/>
              <a:t>Strategies for Improving Cognitive Intelligence in Conflict Situations</a:t>
            </a:r>
          </a:p>
        </p:txBody>
      </p:sp>
      <p:pic>
        <p:nvPicPr>
          <p:cNvPr id="24" name="Picture 23"/>
          <p:cNvPicPr>
            <a:picLocks noChangeAspect="1"/>
          </p:cNvPicPr>
          <p:nvPr/>
        </p:nvPicPr>
        <p:blipFill>
          <a:blip r:embed="rId3"/>
          <a:stretch>
            <a:fillRect/>
          </a:stretch>
        </p:blipFill>
        <p:spPr>
          <a:xfrm>
            <a:off x="3581400" y="2209800"/>
            <a:ext cx="6934200" cy="3981644"/>
          </a:xfrm>
          <a:prstGeom prst="rect">
            <a:avLst/>
          </a:prstGeom>
        </p:spPr>
      </p:pic>
      <p:sp>
        <p:nvSpPr>
          <p:cNvPr id="25" name="Rectangle 24"/>
          <p:cNvSpPr/>
          <p:nvPr/>
        </p:nvSpPr>
        <p:spPr>
          <a:xfrm>
            <a:off x="228600" y="2438400"/>
            <a:ext cx="3124200" cy="375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p:cNvSpPr/>
          <p:nvPr/>
        </p:nvSpPr>
        <p:spPr>
          <a:xfrm>
            <a:off x="548640" y="2743200"/>
            <a:ext cx="2423160" cy="2971800"/>
          </a:xfrm>
          <a:prstGeom prst="diamond">
            <a:avLst/>
          </a:prstGeom>
          <a:solidFill>
            <a:srgbClr val="F69E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44366" y="6324600"/>
            <a:ext cx="10287000" cy="533400"/>
          </a:xfrm>
          <a:prstGeom prst="rect">
            <a:avLst/>
          </a:prstGeom>
          <a:solidFill>
            <a:srgbClr val="E58C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Figure 3.3.2.2: </a:t>
            </a:r>
            <a:r>
              <a:rPr lang="en-US" i="1" dirty="0"/>
              <a:t>The Principles and Strategies for Conflict Resolution, </a:t>
            </a:r>
            <a:r>
              <a:rPr lang="en-US" i="1" dirty="0" err="1"/>
              <a:t>Nanan</a:t>
            </a:r>
            <a:r>
              <a:rPr lang="en-US" i="1" dirty="0"/>
              <a:t> Wang 2022</a:t>
            </a:r>
            <a:endParaRPr lang="en-US" dirty="0"/>
          </a:p>
        </p:txBody>
      </p:sp>
    </p:spTree>
    <p:extLst>
      <p:ext uri="{BB962C8B-B14F-4D97-AF65-F5344CB8AC3E}">
        <p14:creationId xmlns:p14="http://schemas.microsoft.com/office/powerpoint/2010/main" val="2596912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1670C9-7A12-431E-92B2-050F2389D775}"/>
              </a:ext>
            </a:extLst>
          </p:cNvPr>
          <p:cNvSpPr>
            <a:spLocks noGrp="1"/>
          </p:cNvSpPr>
          <p:nvPr>
            <p:ph type="title"/>
          </p:nvPr>
        </p:nvSpPr>
        <p:spPr/>
        <p:txBody>
          <a:bodyPr>
            <a:normAutofit/>
          </a:bodyPr>
          <a:lstStyle/>
          <a:p>
            <a:pPr algn="ctr"/>
            <a:r>
              <a:rPr lang="en-US" b="1" dirty="0"/>
              <a:t>Cognitive Intelligence Development Cycle</a:t>
            </a:r>
            <a:endParaRPr lang="en-US" dirty="0"/>
          </a:p>
        </p:txBody>
      </p:sp>
      <p:sp>
        <p:nvSpPr>
          <p:cNvPr id="25" name="Rectangle 24"/>
          <p:cNvSpPr/>
          <p:nvPr/>
        </p:nvSpPr>
        <p:spPr>
          <a:xfrm>
            <a:off x="228600" y="2438400"/>
            <a:ext cx="3124200" cy="375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p:cNvSpPr/>
          <p:nvPr/>
        </p:nvSpPr>
        <p:spPr>
          <a:xfrm>
            <a:off x="548640" y="2743200"/>
            <a:ext cx="2423160" cy="2971800"/>
          </a:xfrm>
          <a:prstGeom prst="diamond">
            <a:avLst/>
          </a:prstGeom>
          <a:solidFill>
            <a:srgbClr val="F69E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20717" y="6311462"/>
            <a:ext cx="3360683" cy="533400"/>
          </a:xfrm>
          <a:prstGeom prst="rect">
            <a:avLst/>
          </a:prstGeom>
          <a:solidFill>
            <a:srgbClr val="E58C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Figure 3.3.2.2: Cognitive Intelligence Development </a:t>
            </a:r>
            <a:r>
              <a:rPr lang="en-US" sz="1600" b="1" dirty="0" smtClean="0"/>
              <a:t>Cycle</a:t>
            </a:r>
            <a:endParaRPr lang="en-US" sz="1600" dirty="0"/>
          </a:p>
        </p:txBody>
      </p:sp>
      <p:pic>
        <p:nvPicPr>
          <p:cNvPr id="7" name="Picture 6" descr="C:\Users\dell\AppData\Local\Temp\ksohtml1756\wps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4366" y="2735317"/>
            <a:ext cx="3108434" cy="3132083"/>
          </a:xfrm>
          <a:prstGeom prst="rect">
            <a:avLst/>
          </a:prstGeom>
          <a:noFill/>
          <a:ln>
            <a:noFill/>
          </a:ln>
        </p:spPr>
      </p:pic>
      <p:sp>
        <p:nvSpPr>
          <p:cNvPr id="2" name="Rectangle 1"/>
          <p:cNvSpPr/>
          <p:nvPr/>
        </p:nvSpPr>
        <p:spPr>
          <a:xfrm>
            <a:off x="3733800" y="1981200"/>
            <a:ext cx="8458200" cy="4863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58495744"/>
              </p:ext>
            </p:extLst>
          </p:nvPr>
        </p:nvGraphicFramePr>
        <p:xfrm>
          <a:off x="3892550" y="2228129"/>
          <a:ext cx="8140700" cy="4350033"/>
        </p:xfrm>
        <a:graphic>
          <a:graphicData uri="http://schemas.openxmlformats.org/drawingml/2006/table">
            <a:tbl>
              <a:tblPr firstRow="1" bandRow="1">
                <a:tableStyleId>{37CE84F3-28C3-443E-9E96-99CF82512B78}</a:tableStyleId>
              </a:tblPr>
              <a:tblGrid>
                <a:gridCol w="8140700">
                  <a:extLst>
                    <a:ext uri="{9D8B030D-6E8A-4147-A177-3AD203B41FA5}">
                      <a16:colId xmlns:a16="http://schemas.microsoft.com/office/drawing/2014/main" val="64443234"/>
                    </a:ext>
                  </a:extLst>
                </a:gridCol>
              </a:tblGrid>
              <a:tr h="769173">
                <a:tc>
                  <a:txBody>
                    <a:bodyPr/>
                    <a:lstStyle/>
                    <a:p>
                      <a:r>
                        <a:rPr lang="en-US" sz="1600" dirty="0" smtClean="0"/>
                        <a:t>This visual representation serves as a valuable aid, offering an insightful portrayal of the iterative nature of cognitive intelligence enhancement (</a:t>
                      </a:r>
                      <a:r>
                        <a:rPr lang="en-US" sz="1600" dirty="0" err="1" smtClean="0"/>
                        <a:t>Demetriou</a:t>
                      </a:r>
                      <a:r>
                        <a:rPr lang="en-US" sz="1600" dirty="0" smtClean="0"/>
                        <a:t>, A., 2023).</a:t>
                      </a:r>
                    </a:p>
                    <a:p>
                      <a:r>
                        <a:rPr lang="en-US" sz="1600" dirty="0" smtClean="0"/>
                        <a:t>The depicted cycle unfolds as follows:</a:t>
                      </a:r>
                      <a:endParaRPr lang="en-US" sz="1600" dirty="0"/>
                    </a:p>
                  </a:txBody>
                  <a:tcPr/>
                </a:tc>
                <a:extLst>
                  <a:ext uri="{0D108BD9-81ED-4DB2-BD59-A6C34878D82A}">
                    <a16:rowId xmlns:a16="http://schemas.microsoft.com/office/drawing/2014/main" val="951861051"/>
                  </a:ext>
                </a:extLst>
              </a:tr>
              <a:tr h="542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effectLst/>
                        </a:rPr>
                        <a:t>Identification of Cognitive Challenges: The cycle commences with the identification of cognitive challenges encountered in conflict situations.</a:t>
                      </a:r>
                      <a:endParaRPr lang="en-US" sz="1600" kern="1200" dirty="0" smtClean="0">
                        <a:solidFill>
                          <a:schemeClr val="tx1"/>
                        </a:solidFill>
                        <a:effectLst/>
                        <a:latin typeface="+mn-lt"/>
                        <a:ea typeface="+mn-ea"/>
                        <a:cs typeface="+mn-cs"/>
                      </a:endParaRPr>
                    </a:p>
                  </a:txBody>
                  <a:tcPr/>
                </a:tc>
                <a:extLst>
                  <a:ext uri="{0D108BD9-81ED-4DB2-BD59-A6C34878D82A}">
                    <a16:rowId xmlns:a16="http://schemas.microsoft.com/office/drawing/2014/main" val="2189902379"/>
                  </a:ext>
                </a:extLst>
              </a:tr>
              <a:tr h="7691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effectLst/>
                        </a:rPr>
                        <a:t>Application of Cognitive Strategies: Subsequently, project managers apply cognitive strategies, utilizing problem-solving techniques and analytical approaches to address the identified challenges.</a:t>
                      </a:r>
                      <a:endParaRPr lang="en-US" sz="1600" kern="1200" dirty="0" smtClean="0">
                        <a:solidFill>
                          <a:schemeClr val="tx1"/>
                        </a:solidFill>
                        <a:effectLst/>
                        <a:latin typeface="+mn-lt"/>
                        <a:ea typeface="+mn-ea"/>
                        <a:cs typeface="+mn-cs"/>
                      </a:endParaRPr>
                    </a:p>
                  </a:txBody>
                  <a:tcPr/>
                </a:tc>
                <a:extLst>
                  <a:ext uri="{0D108BD9-81ED-4DB2-BD59-A6C34878D82A}">
                    <a16:rowId xmlns:a16="http://schemas.microsoft.com/office/drawing/2014/main" val="963433292"/>
                  </a:ext>
                </a:extLst>
              </a:tr>
              <a:tr h="542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effectLst/>
                        </a:rPr>
                        <a:t>Experiential Learning: The experiential learning phase follows, wherein the outcomes of applied cognitive strategies contribute to a reservoir of experiential knowledge.</a:t>
                      </a:r>
                      <a:endParaRPr lang="en-US" sz="1600" kern="1200" dirty="0" smtClean="0">
                        <a:solidFill>
                          <a:schemeClr val="tx1"/>
                        </a:solidFill>
                        <a:effectLst/>
                        <a:latin typeface="+mn-lt"/>
                        <a:ea typeface="+mn-ea"/>
                        <a:cs typeface="+mn-cs"/>
                      </a:endParaRPr>
                    </a:p>
                  </a:txBody>
                  <a:tcPr/>
                </a:tc>
                <a:extLst>
                  <a:ext uri="{0D108BD9-81ED-4DB2-BD59-A6C34878D82A}">
                    <a16:rowId xmlns:a16="http://schemas.microsoft.com/office/drawing/2014/main" val="394333233"/>
                  </a:ext>
                </a:extLst>
              </a:tr>
              <a:tr h="7229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effectLst/>
                        </a:rPr>
                        <a:t>Feedback and Reflection: Project managers engage in a feedback and reflection process, incorporating insights gained from applied cognitive strategies and learning experiences.</a:t>
                      </a:r>
                      <a:endParaRPr lang="en-US" sz="1600" kern="1200" dirty="0" smtClean="0">
                        <a:solidFill>
                          <a:schemeClr val="tx1"/>
                        </a:solidFill>
                        <a:effectLst/>
                        <a:latin typeface="+mn-lt"/>
                        <a:ea typeface="+mn-ea"/>
                        <a:cs typeface="+mn-cs"/>
                      </a:endParaRPr>
                    </a:p>
                  </a:txBody>
                  <a:tcPr/>
                </a:tc>
                <a:extLst>
                  <a:ext uri="{0D108BD9-81ED-4DB2-BD59-A6C34878D82A}">
                    <a16:rowId xmlns:a16="http://schemas.microsoft.com/office/drawing/2014/main" val="62122841"/>
                  </a:ext>
                </a:extLst>
              </a:tr>
              <a:tr h="7691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effectLst/>
                        </a:rPr>
                        <a:t>Iterative Refinement: The final stage involves the iterative refinement of cognitive intelligence based on feedback, fostering an ongoing cycle of improvement.</a:t>
                      </a:r>
                    </a:p>
                    <a:p>
                      <a:endParaRPr lang="en-US" sz="1600" dirty="0"/>
                    </a:p>
                  </a:txBody>
                  <a:tcPr/>
                </a:tc>
                <a:extLst>
                  <a:ext uri="{0D108BD9-81ED-4DB2-BD59-A6C34878D82A}">
                    <a16:rowId xmlns:a16="http://schemas.microsoft.com/office/drawing/2014/main" val="67804134"/>
                  </a:ext>
                </a:extLst>
              </a:tr>
            </a:tbl>
          </a:graphicData>
        </a:graphic>
      </p:graphicFrame>
    </p:spTree>
    <p:extLst>
      <p:ext uri="{BB962C8B-B14F-4D97-AF65-F5344CB8AC3E}">
        <p14:creationId xmlns:p14="http://schemas.microsoft.com/office/powerpoint/2010/main" val="2269750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1670C9-7A12-431E-92B2-050F2389D775}"/>
              </a:ext>
            </a:extLst>
          </p:cNvPr>
          <p:cNvSpPr>
            <a:spLocks noGrp="1"/>
          </p:cNvSpPr>
          <p:nvPr>
            <p:ph type="title"/>
          </p:nvPr>
        </p:nvSpPr>
        <p:spPr>
          <a:xfrm>
            <a:off x="220717" y="990600"/>
            <a:ext cx="11812533" cy="707886"/>
          </a:xfrm>
        </p:spPr>
        <p:txBody>
          <a:bodyPr>
            <a:normAutofit/>
          </a:bodyPr>
          <a:lstStyle/>
          <a:p>
            <a:pPr algn="ctr"/>
            <a:r>
              <a:rPr lang="en-US" sz="2800" b="1" dirty="0"/>
              <a:t>The Value of Emotional Intelligence for Project Managers Leadership</a:t>
            </a:r>
          </a:p>
        </p:txBody>
      </p:sp>
      <p:sp>
        <p:nvSpPr>
          <p:cNvPr id="25" name="Rectangle 24"/>
          <p:cNvSpPr/>
          <p:nvPr/>
        </p:nvSpPr>
        <p:spPr>
          <a:xfrm>
            <a:off x="228600" y="2438400"/>
            <a:ext cx="3124200" cy="375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p:cNvSpPr/>
          <p:nvPr/>
        </p:nvSpPr>
        <p:spPr>
          <a:xfrm>
            <a:off x="548640" y="2743200"/>
            <a:ext cx="2423160" cy="2971800"/>
          </a:xfrm>
          <a:prstGeom prst="diamond">
            <a:avLst/>
          </a:prstGeom>
          <a:solidFill>
            <a:srgbClr val="F69E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20717" y="6311462"/>
            <a:ext cx="3360683" cy="533400"/>
          </a:xfrm>
          <a:prstGeom prst="rect">
            <a:avLst/>
          </a:prstGeom>
          <a:solidFill>
            <a:srgbClr val="E58C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Figure3.4.3: Leadership Circle Profile Kate Everett, Forbes Coaches </a:t>
            </a:r>
            <a:r>
              <a:rPr lang="en-US" sz="1400" dirty="0" err="1"/>
              <a:t>Counsil</a:t>
            </a:r>
            <a:r>
              <a:rPr lang="en-US" sz="1400" dirty="0"/>
              <a:t>, </a:t>
            </a:r>
            <a:r>
              <a:rPr lang="en-US" sz="1400" dirty="0" smtClean="0"/>
              <a:t>2019</a:t>
            </a:r>
            <a:r>
              <a:rPr lang="en-US" dirty="0"/>
              <a:t> </a:t>
            </a:r>
          </a:p>
        </p:txBody>
      </p:sp>
      <p:pic>
        <p:nvPicPr>
          <p:cNvPr id="7" name="Picture 6" descr="C:\Users\dell\AppData\Local\Temp\ksohtml1756\wps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4366" y="2735317"/>
            <a:ext cx="3108434" cy="3132083"/>
          </a:xfrm>
          <a:prstGeom prst="rect">
            <a:avLst/>
          </a:prstGeom>
          <a:noFill/>
          <a:ln>
            <a:noFill/>
          </a:ln>
        </p:spPr>
      </p:pic>
      <p:sp>
        <p:nvSpPr>
          <p:cNvPr id="2" name="Rectangle 1"/>
          <p:cNvSpPr/>
          <p:nvPr/>
        </p:nvSpPr>
        <p:spPr>
          <a:xfrm>
            <a:off x="3675467" y="1952092"/>
            <a:ext cx="8458200" cy="4863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0" y="2142548"/>
            <a:ext cx="3352800" cy="4048896"/>
          </a:xfrm>
          <a:prstGeom prst="rect">
            <a:avLst/>
          </a:prstGeom>
        </p:spPr>
      </p:pic>
      <p:sp>
        <p:nvSpPr>
          <p:cNvPr id="5" name="Rectangle 4"/>
          <p:cNvSpPr/>
          <p:nvPr/>
        </p:nvSpPr>
        <p:spPr>
          <a:xfrm>
            <a:off x="4267200" y="2142548"/>
            <a:ext cx="5882290" cy="592769"/>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Characteristics of Successful Leadership</a:t>
            </a:r>
            <a:endParaRPr lang="en-US" dirty="0"/>
          </a:p>
        </p:txBody>
      </p:sp>
      <p:sp>
        <p:nvSpPr>
          <p:cNvPr id="12" name="Rectangle 11"/>
          <p:cNvSpPr/>
          <p:nvPr/>
        </p:nvSpPr>
        <p:spPr>
          <a:xfrm>
            <a:off x="4256690" y="3352800"/>
            <a:ext cx="5892800" cy="3064796"/>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t>Assertiveness</a:t>
            </a:r>
            <a:endParaRPr lang="en-US" dirty="0"/>
          </a:p>
          <a:p>
            <a:pPr marL="285750" indent="-285750">
              <a:buFont typeface="Wingdings" panose="05000000000000000000" pitchFamily="2" charset="2"/>
              <a:buChar char="Ø"/>
            </a:pPr>
            <a:r>
              <a:rPr lang="en-US" dirty="0" smtClean="0"/>
              <a:t>Optimism</a:t>
            </a:r>
            <a:endParaRPr lang="en-US" dirty="0"/>
          </a:p>
          <a:p>
            <a:pPr marL="285750" indent="-285750">
              <a:buFont typeface="Wingdings" panose="05000000000000000000" pitchFamily="2" charset="2"/>
              <a:buChar char="Ø"/>
            </a:pPr>
            <a:r>
              <a:rPr lang="en-US" dirty="0" smtClean="0"/>
              <a:t>Independence</a:t>
            </a:r>
            <a:endParaRPr lang="en-US" dirty="0"/>
          </a:p>
          <a:p>
            <a:pPr marL="285750" indent="-285750">
              <a:buFont typeface="Wingdings" panose="05000000000000000000" pitchFamily="2" charset="2"/>
              <a:buChar char="Ø"/>
            </a:pPr>
            <a:r>
              <a:rPr lang="en-US" dirty="0" smtClean="0"/>
              <a:t>Strong </a:t>
            </a:r>
            <a:r>
              <a:rPr lang="en-US" dirty="0"/>
              <a:t>impulse control</a:t>
            </a:r>
          </a:p>
          <a:p>
            <a:pPr marL="285750" indent="-285750">
              <a:buFont typeface="Wingdings" panose="05000000000000000000" pitchFamily="2" charset="2"/>
              <a:buChar char="Ø"/>
            </a:pPr>
            <a:r>
              <a:rPr lang="en-US" dirty="0" smtClean="0"/>
              <a:t>Problem-solving </a:t>
            </a:r>
            <a:r>
              <a:rPr lang="en-US" dirty="0"/>
              <a:t>and decision-making skills</a:t>
            </a:r>
          </a:p>
          <a:p>
            <a:pPr marL="285750" indent="-285750">
              <a:buFont typeface="Wingdings" panose="05000000000000000000" pitchFamily="2" charset="2"/>
              <a:buChar char="Ø"/>
            </a:pPr>
            <a:r>
              <a:rPr lang="en-US" dirty="0" smtClean="0"/>
              <a:t>Confidence</a:t>
            </a:r>
            <a:endParaRPr lang="en-US" dirty="0"/>
          </a:p>
          <a:p>
            <a:pPr marL="285750" indent="-285750">
              <a:buFont typeface="Wingdings" panose="05000000000000000000" pitchFamily="2" charset="2"/>
              <a:buChar char="Ø"/>
            </a:pPr>
            <a:r>
              <a:rPr lang="en-US" dirty="0" smtClean="0"/>
              <a:t> </a:t>
            </a:r>
            <a:r>
              <a:rPr lang="en-US" dirty="0"/>
              <a:t>Strong interpersonal skills</a:t>
            </a:r>
          </a:p>
          <a:p>
            <a:pPr marL="285750" indent="-285750">
              <a:buFont typeface="Wingdings" panose="05000000000000000000" pitchFamily="2" charset="2"/>
              <a:buChar char="Ø"/>
            </a:pPr>
            <a:r>
              <a:rPr lang="en-US" dirty="0" smtClean="0"/>
              <a:t>Flexibility</a:t>
            </a:r>
            <a:endParaRPr lang="en-US" dirty="0"/>
          </a:p>
        </p:txBody>
      </p:sp>
    </p:spTree>
    <p:extLst>
      <p:ext uri="{BB962C8B-B14F-4D97-AF65-F5344CB8AC3E}">
        <p14:creationId xmlns:p14="http://schemas.microsoft.com/office/powerpoint/2010/main" val="14732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1670C9-7A12-431E-92B2-050F2389D775}"/>
              </a:ext>
            </a:extLst>
          </p:cNvPr>
          <p:cNvSpPr>
            <a:spLocks noGrp="1"/>
          </p:cNvSpPr>
          <p:nvPr>
            <p:ph type="title"/>
          </p:nvPr>
        </p:nvSpPr>
        <p:spPr>
          <a:xfrm>
            <a:off x="220717" y="990600"/>
            <a:ext cx="11812533" cy="707886"/>
          </a:xfrm>
        </p:spPr>
        <p:txBody>
          <a:bodyPr>
            <a:normAutofit/>
          </a:bodyPr>
          <a:lstStyle/>
          <a:p>
            <a:pPr algn="ctr"/>
            <a:r>
              <a:rPr lang="en-US" dirty="0"/>
              <a:t>Practical Insights for Project Manager Leadership</a:t>
            </a:r>
            <a:endParaRPr lang="en-US" sz="2800" b="1" dirty="0"/>
          </a:p>
        </p:txBody>
      </p:sp>
      <p:sp>
        <p:nvSpPr>
          <p:cNvPr id="25" name="Rectangle 24"/>
          <p:cNvSpPr/>
          <p:nvPr/>
        </p:nvSpPr>
        <p:spPr>
          <a:xfrm>
            <a:off x="228600" y="2438400"/>
            <a:ext cx="3124200" cy="375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20717" y="6311462"/>
            <a:ext cx="5601482" cy="533400"/>
          </a:xfrm>
          <a:prstGeom prst="rect">
            <a:avLst/>
          </a:prstGeom>
          <a:solidFill>
            <a:srgbClr val="E58C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Table 3.5.1.: Scenarios for Integrating Emotional and Cognitive </a:t>
            </a:r>
            <a:r>
              <a:rPr lang="en-US" i="1" dirty="0" smtClean="0"/>
              <a:t>Intelligence</a:t>
            </a:r>
            <a:endParaRPr lang="en-US" dirty="0"/>
          </a:p>
        </p:txBody>
      </p:sp>
      <p:sp>
        <p:nvSpPr>
          <p:cNvPr id="2" name="Rectangle 1"/>
          <p:cNvSpPr/>
          <p:nvPr/>
        </p:nvSpPr>
        <p:spPr>
          <a:xfrm>
            <a:off x="0" y="1981200"/>
            <a:ext cx="12133667" cy="4210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220717" y="2156536"/>
            <a:ext cx="5601482" cy="3863263"/>
          </a:xfrm>
          <a:prstGeom prst="rect">
            <a:avLst/>
          </a:prstGeom>
        </p:spPr>
      </p:pic>
      <p:sp>
        <p:nvSpPr>
          <p:cNvPr id="13" name="Rectangle 12"/>
          <p:cNvSpPr/>
          <p:nvPr/>
        </p:nvSpPr>
        <p:spPr>
          <a:xfrm>
            <a:off x="6163769" y="6311462"/>
            <a:ext cx="5969898" cy="533400"/>
          </a:xfrm>
          <a:prstGeom prst="rect">
            <a:avLst/>
          </a:prstGeom>
          <a:solidFill>
            <a:srgbClr val="E58C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Table 3.5.2: Key Components of Leadership Development Programs (</a:t>
            </a:r>
            <a:r>
              <a:rPr lang="en-US" dirty="0" err="1"/>
              <a:t>Treglown</a:t>
            </a:r>
            <a:r>
              <a:rPr lang="en-US" dirty="0"/>
              <a:t>, L. and </a:t>
            </a:r>
            <a:r>
              <a:rPr lang="en-US" dirty="0" err="1"/>
              <a:t>Furnham</a:t>
            </a:r>
            <a:r>
              <a:rPr lang="en-US" dirty="0"/>
              <a:t>, A., 2023)</a:t>
            </a:r>
          </a:p>
        </p:txBody>
      </p:sp>
      <p:pic>
        <p:nvPicPr>
          <p:cNvPr id="4" name="Picture 3"/>
          <p:cNvPicPr>
            <a:picLocks noChangeAspect="1"/>
          </p:cNvPicPr>
          <p:nvPr/>
        </p:nvPicPr>
        <p:blipFill>
          <a:blip r:embed="rId4"/>
          <a:stretch>
            <a:fillRect/>
          </a:stretch>
        </p:blipFill>
        <p:spPr>
          <a:xfrm>
            <a:off x="6343214" y="1981200"/>
            <a:ext cx="5611008" cy="4038599"/>
          </a:xfrm>
          <a:prstGeom prst="rect">
            <a:avLst/>
          </a:prstGeom>
        </p:spPr>
      </p:pic>
    </p:spTree>
    <p:extLst>
      <p:ext uri="{BB962C8B-B14F-4D97-AF65-F5344CB8AC3E}">
        <p14:creationId xmlns:p14="http://schemas.microsoft.com/office/powerpoint/2010/main" val="2834951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0" y="0"/>
            <a:ext cx="52578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 Conclusion </a:t>
            </a:r>
          </a:p>
        </p:txBody>
      </p:sp>
      <p:pic>
        <p:nvPicPr>
          <p:cNvPr id="7" name="Picture 6"/>
          <p:cNvPicPr>
            <a:picLocks noChangeAspect="1"/>
          </p:cNvPicPr>
          <p:nvPr/>
        </p:nvPicPr>
        <p:blipFill>
          <a:blip r:embed="rId3"/>
          <a:stretch>
            <a:fillRect/>
          </a:stretch>
        </p:blipFill>
        <p:spPr>
          <a:xfrm>
            <a:off x="2667000" y="1752600"/>
            <a:ext cx="6239267" cy="3900798"/>
          </a:xfrm>
          <a:prstGeom prst="rect">
            <a:avLst/>
          </a:prstGeom>
        </p:spPr>
      </p:pic>
      <p:sp>
        <p:nvSpPr>
          <p:cNvPr id="13" name="Rectangle 12"/>
          <p:cNvSpPr/>
          <p:nvPr/>
        </p:nvSpPr>
        <p:spPr>
          <a:xfrm>
            <a:off x="2674881" y="5967248"/>
            <a:ext cx="6210364" cy="533400"/>
          </a:xfrm>
          <a:prstGeom prst="rect">
            <a:avLst/>
          </a:prstGeom>
          <a:solidFill>
            <a:srgbClr val="E58C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Figure 4.2.1: Cumulative Impact of Research Contributions (2012-2022)</a:t>
            </a:r>
          </a:p>
        </p:txBody>
      </p:sp>
      <p:sp>
        <p:nvSpPr>
          <p:cNvPr id="14" name="Rectangle 13"/>
          <p:cNvSpPr/>
          <p:nvPr/>
        </p:nvSpPr>
        <p:spPr>
          <a:xfrm>
            <a:off x="2666999" y="937902"/>
            <a:ext cx="6239267" cy="592769"/>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Findings</a:t>
            </a:r>
            <a:endParaRPr lang="en-US" dirty="0"/>
          </a:p>
        </p:txBody>
      </p:sp>
      <p:pic>
        <p:nvPicPr>
          <p:cNvPr id="15" name="Picture 14" descr="C:\Users\dell\AppData\Local\Temp\ksohtml13724\wp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666999" y="1693479"/>
            <a:ext cx="6247151" cy="4191000"/>
          </a:xfrm>
          <a:prstGeom prst="rect">
            <a:avLst/>
          </a:prstGeom>
          <a:noFill/>
          <a:ln>
            <a:noFill/>
          </a:ln>
        </p:spPr>
      </p:pic>
    </p:spTree>
    <p:extLst>
      <p:ext uri="{BB962C8B-B14F-4D97-AF65-F5344CB8AC3E}">
        <p14:creationId xmlns:p14="http://schemas.microsoft.com/office/powerpoint/2010/main" val="3202840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0" y="0"/>
            <a:ext cx="52578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 Conclusion </a:t>
            </a:r>
          </a:p>
        </p:txBody>
      </p:sp>
      <p:pic>
        <p:nvPicPr>
          <p:cNvPr id="7" name="Picture 6"/>
          <p:cNvPicPr>
            <a:picLocks noChangeAspect="1"/>
          </p:cNvPicPr>
          <p:nvPr/>
        </p:nvPicPr>
        <p:blipFill>
          <a:blip r:embed="rId3"/>
          <a:stretch>
            <a:fillRect/>
          </a:stretch>
        </p:blipFill>
        <p:spPr>
          <a:xfrm>
            <a:off x="2667000" y="1752600"/>
            <a:ext cx="6239267" cy="3900798"/>
          </a:xfrm>
          <a:prstGeom prst="rect">
            <a:avLst/>
          </a:prstGeom>
        </p:spPr>
      </p:pic>
      <p:sp>
        <p:nvSpPr>
          <p:cNvPr id="13" name="Rectangle 12"/>
          <p:cNvSpPr/>
          <p:nvPr/>
        </p:nvSpPr>
        <p:spPr>
          <a:xfrm>
            <a:off x="2703786" y="5905500"/>
            <a:ext cx="6210364" cy="533400"/>
          </a:xfrm>
          <a:prstGeom prst="rect">
            <a:avLst/>
          </a:prstGeom>
          <a:solidFill>
            <a:srgbClr val="E58C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Table 4.1: Summary of Key Findings</a:t>
            </a:r>
            <a:endParaRPr lang="en-US" b="1" dirty="0"/>
          </a:p>
        </p:txBody>
      </p:sp>
      <p:sp>
        <p:nvSpPr>
          <p:cNvPr id="14" name="Rectangle 13"/>
          <p:cNvSpPr/>
          <p:nvPr/>
        </p:nvSpPr>
        <p:spPr>
          <a:xfrm>
            <a:off x="2651234" y="958923"/>
            <a:ext cx="6239267" cy="592769"/>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Cumulative Impact of the research contributions (2012-2022)</a:t>
            </a:r>
          </a:p>
        </p:txBody>
      </p:sp>
    </p:spTree>
    <p:extLst>
      <p:ext uri="{BB962C8B-B14F-4D97-AF65-F5344CB8AC3E}">
        <p14:creationId xmlns:p14="http://schemas.microsoft.com/office/powerpoint/2010/main" val="8242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3962400" y="718644"/>
            <a:ext cx="2743200" cy="576756"/>
          </a:xfrm>
        </p:spPr>
        <p:txBody>
          <a:bodyPr>
            <a:normAutofit fontScale="90000"/>
          </a:bodyPr>
          <a:lstStyle/>
          <a:p>
            <a:pPr algn="ctr"/>
            <a:r>
              <a:rPr lang="en-US" dirty="0" smtClean="0"/>
              <a:t>Conclusion</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20528" y="2182335"/>
            <a:ext cx="12192000" cy="4571755"/>
          </a:xfrm>
          <a:ln>
            <a:noFill/>
          </a:ln>
        </p:spPr>
        <p:txBody>
          <a:body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cxnSp>
        <p:nvCxnSpPr>
          <p:cNvPr id="8" name="Straight Connector 7"/>
          <p:cNvCxnSpPr/>
          <p:nvPr/>
        </p:nvCxnSpPr>
        <p:spPr>
          <a:xfrm>
            <a:off x="4724400" y="2023673"/>
            <a:ext cx="0" cy="4502946"/>
          </a:xfrm>
          <a:prstGeom prst="line">
            <a:avLst/>
          </a:prstGeom>
        </p:spPr>
        <p:style>
          <a:lnRef idx="3">
            <a:schemeClr val="accent4"/>
          </a:lnRef>
          <a:fillRef idx="0">
            <a:schemeClr val="accent4"/>
          </a:fillRef>
          <a:effectRef idx="2">
            <a:schemeClr val="accent4"/>
          </a:effectRef>
          <a:fontRef idx="minor">
            <a:schemeClr val="tx1"/>
          </a:fontRef>
        </p:style>
      </p:cxnSp>
      <p:sp>
        <p:nvSpPr>
          <p:cNvPr id="24" name="Rectangle 23"/>
          <p:cNvSpPr/>
          <p:nvPr/>
        </p:nvSpPr>
        <p:spPr>
          <a:xfrm>
            <a:off x="383879" y="2157498"/>
            <a:ext cx="3767301" cy="1197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smtClean="0"/>
              <a:t>Objective 1: Determine </a:t>
            </a:r>
            <a:r>
              <a:rPr lang="en-US" b="1" dirty="0"/>
              <a:t>the impact of cognitive intelligence in decision making ability of project managers.</a:t>
            </a:r>
          </a:p>
        </p:txBody>
      </p:sp>
      <p:sp>
        <p:nvSpPr>
          <p:cNvPr id="25" name="Rectangle 24"/>
          <p:cNvSpPr/>
          <p:nvPr/>
        </p:nvSpPr>
        <p:spPr>
          <a:xfrm>
            <a:off x="4868338" y="2286310"/>
            <a:ext cx="3556439" cy="146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Objective 2: </a:t>
            </a:r>
            <a:r>
              <a:rPr lang="en-US" b="1" dirty="0"/>
              <a:t>Explore the link between conflict-resolution abilities and emotional intelligence in project </a:t>
            </a:r>
            <a:r>
              <a:rPr lang="en-US" b="1" dirty="0" smtClean="0"/>
              <a:t>teams</a:t>
            </a:r>
            <a:r>
              <a:rPr lang="en-US" b="1" dirty="0"/>
              <a:t> </a:t>
            </a:r>
            <a:r>
              <a:rPr lang="en-US" b="1" dirty="0" smtClean="0"/>
              <a:t>managers.</a:t>
            </a:r>
            <a:endParaRPr lang="en-US" b="1" dirty="0"/>
          </a:p>
        </p:txBody>
      </p:sp>
      <p:sp>
        <p:nvSpPr>
          <p:cNvPr id="28" name="Rectangle 27"/>
          <p:cNvSpPr/>
          <p:nvPr/>
        </p:nvSpPr>
        <p:spPr>
          <a:xfrm>
            <a:off x="152400" y="2029935"/>
            <a:ext cx="5867400" cy="2084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35264" y="3531354"/>
            <a:ext cx="3023038" cy="3089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Conducted a systematic review of literature investigating emotional intelligence and conflict resolution.</a:t>
            </a:r>
          </a:p>
          <a:p>
            <a:pPr marL="285750" indent="-285750">
              <a:buFont typeface="Wingdings" panose="05000000000000000000" pitchFamily="2" charset="2"/>
              <a:buChar char="§"/>
            </a:pPr>
            <a:r>
              <a:rPr lang="en-US" sz="1600" dirty="0"/>
              <a:t>Explored studies underscoring the link between emotional intelligence and conflict resolution in project teams.</a:t>
            </a:r>
          </a:p>
          <a:p>
            <a:pPr marL="285750" indent="-285750">
              <a:buFont typeface="Wingdings" panose="05000000000000000000" pitchFamily="2" charset="2"/>
              <a:buChar char="§"/>
            </a:pPr>
            <a:r>
              <a:rPr lang="en-US" sz="1600" dirty="0"/>
              <a:t>Investigated the role of emotional intelligence in enhancing conflict resolution within project management.</a:t>
            </a:r>
          </a:p>
          <a:p>
            <a:endParaRPr lang="en-US" sz="1600" dirty="0"/>
          </a:p>
        </p:txBody>
      </p:sp>
      <p:cxnSp>
        <p:nvCxnSpPr>
          <p:cNvPr id="16" name="Straight Connector 15"/>
          <p:cNvCxnSpPr/>
          <p:nvPr/>
        </p:nvCxnSpPr>
        <p:spPr>
          <a:xfrm>
            <a:off x="8541868" y="2023673"/>
            <a:ext cx="17492" cy="4502946"/>
          </a:xfrm>
          <a:prstGeom prst="line">
            <a:avLst/>
          </a:prstGeom>
          <a:ln>
            <a:solidFill>
              <a:srgbClr val="FFC000"/>
            </a:solidFill>
          </a:ln>
        </p:spPr>
        <p:style>
          <a:lnRef idx="3">
            <a:schemeClr val="accent4"/>
          </a:lnRef>
          <a:fillRef idx="0">
            <a:schemeClr val="accent4"/>
          </a:fillRef>
          <a:effectRef idx="2">
            <a:schemeClr val="accent4"/>
          </a:effectRef>
          <a:fontRef idx="minor">
            <a:schemeClr val="tx1"/>
          </a:fontRef>
        </p:style>
      </p:cxnSp>
      <p:sp>
        <p:nvSpPr>
          <p:cNvPr id="14" name="Rectangle 13"/>
          <p:cNvSpPr/>
          <p:nvPr/>
        </p:nvSpPr>
        <p:spPr>
          <a:xfrm>
            <a:off x="8696154" y="2331281"/>
            <a:ext cx="3486313" cy="1327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smtClean="0"/>
              <a:t>Objective 3: </a:t>
            </a:r>
            <a:r>
              <a:rPr lang="en-US" b="1" dirty="0"/>
              <a:t>To identify the strategies for leveraging intelligence-based training's impact on leadership development.</a:t>
            </a:r>
          </a:p>
        </p:txBody>
      </p:sp>
      <p:sp>
        <p:nvSpPr>
          <p:cNvPr id="22" name="Rectangle 21"/>
          <p:cNvSpPr/>
          <p:nvPr/>
        </p:nvSpPr>
        <p:spPr>
          <a:xfrm>
            <a:off x="555653" y="3437608"/>
            <a:ext cx="3023038" cy="3089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Identified the Role of cognitive intelligence in decision-making.</a:t>
            </a:r>
          </a:p>
          <a:p>
            <a:pPr marL="285750" indent="-285750">
              <a:buFont typeface="Wingdings" panose="05000000000000000000" pitchFamily="2" charset="2"/>
              <a:buChar char="§"/>
            </a:pPr>
            <a:r>
              <a:rPr lang="en-US" sz="1600" dirty="0"/>
              <a:t>Investigated the relationship between cognitive intelligence and decision-making among project managers.</a:t>
            </a:r>
          </a:p>
          <a:p>
            <a:pPr marL="285750" indent="-285750">
              <a:buFont typeface="Wingdings" panose="05000000000000000000" pitchFamily="2" charset="2"/>
              <a:buChar char="§"/>
            </a:pPr>
            <a:r>
              <a:rPr lang="en-US" sz="1600" dirty="0"/>
              <a:t>Explored how cognitive intelligence impacts judgment and decision-making within project management.</a:t>
            </a:r>
          </a:p>
        </p:txBody>
      </p:sp>
      <p:sp>
        <p:nvSpPr>
          <p:cNvPr id="23" name="Rectangle 22"/>
          <p:cNvSpPr/>
          <p:nvPr/>
        </p:nvSpPr>
        <p:spPr>
          <a:xfrm>
            <a:off x="8591632" y="3579142"/>
            <a:ext cx="3023038" cy="3089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600" dirty="0"/>
              <a:t>Focused on intelligence-based training in leadership development.</a:t>
            </a:r>
          </a:p>
          <a:p>
            <a:pPr marL="285750" indent="-285750">
              <a:buFont typeface="Wingdings" panose="05000000000000000000" pitchFamily="2" charset="2"/>
              <a:buChar char="§"/>
            </a:pPr>
            <a:r>
              <a:rPr lang="en-US" sz="1600" dirty="0"/>
              <a:t>Investigated </a:t>
            </a:r>
            <a:r>
              <a:rPr lang="en-US" sz="1600" dirty="0" smtClean="0"/>
              <a:t>methodologies </a:t>
            </a:r>
            <a:r>
              <a:rPr lang="en-US" sz="1600" dirty="0"/>
              <a:t>employed in leveraging intelligence-based training for leadership.</a:t>
            </a:r>
          </a:p>
          <a:p>
            <a:pPr marL="285750" indent="-285750">
              <a:buFont typeface="Wingdings" panose="05000000000000000000" pitchFamily="2" charset="2"/>
              <a:buChar char="§"/>
            </a:pPr>
            <a:r>
              <a:rPr lang="en-US" sz="1600" dirty="0"/>
              <a:t>Extracted practical recommendations for project managers.</a:t>
            </a:r>
          </a:p>
        </p:txBody>
      </p:sp>
      <p:sp>
        <p:nvSpPr>
          <p:cNvPr id="30" name="Title 11">
            <a:extLst>
              <a:ext uri="{FF2B5EF4-FFF2-40B4-BE49-F238E27FC236}">
                <a16:creationId xmlns:a16="http://schemas.microsoft.com/office/drawing/2014/main" id="{94C582A2-A406-4C9B-A3DA-BA4EECAB37AC}"/>
              </a:ext>
            </a:extLst>
          </p:cNvPr>
          <p:cNvSpPr txBox="1">
            <a:spLocks/>
          </p:cNvSpPr>
          <p:nvPr/>
        </p:nvSpPr>
        <p:spPr>
          <a:xfrm>
            <a:off x="4098051" y="1361822"/>
            <a:ext cx="2743200" cy="576756"/>
          </a:xfrm>
          <a:prstGeom prst="rect">
            <a:avLst/>
          </a:prstGeom>
        </p:spPr>
        <p:txBody>
          <a:bodyPr vert="horz" lIns="91440" tIns="45720" rIns="91440" bIns="45720" rtlCol="0" anchor="t">
            <a:normAutofit fontScale="52500" lnSpcReduction="20000"/>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pPr algn="ctr"/>
            <a:r>
              <a:rPr lang="en-US" dirty="0" smtClean="0"/>
              <a:t>How objectives are met?</a:t>
            </a:r>
            <a:endParaRPr lang="en-US" dirty="0"/>
          </a:p>
        </p:txBody>
      </p:sp>
    </p:spTree>
    <p:extLst>
      <p:ext uri="{BB962C8B-B14F-4D97-AF65-F5344CB8AC3E}">
        <p14:creationId xmlns:p14="http://schemas.microsoft.com/office/powerpoint/2010/main" val="1655397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 xmlns:adec="http://schemas.microsoft.com/office/drawing/2017/decorative" val="1"/>
              </a:ext>
            </a:extLst>
          </p:cNvPr>
          <p:cNvSpPr>
            <a:spLocks noGrp="1"/>
          </p:cNvSpPr>
          <p:nvPr>
            <p:ph type="body" sz="quarter" idx="22"/>
          </p:nvPr>
        </p:nvSpPr>
        <p:spPr/>
        <p:txBody>
          <a:bodyPr/>
          <a:lstStyle/>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 xmlns:adec="http://schemas.microsoft.com/office/drawing/2017/decorative" val="1"/>
              </a:ext>
            </a:extLst>
          </p:cNvPr>
          <p:cNvSpPr>
            <a:spLocks noGrp="1"/>
          </p:cNvSpPr>
          <p:nvPr>
            <p:ph type="body" sz="quarter" idx="23"/>
          </p:nvPr>
        </p:nvSpPr>
        <p:spPr>
          <a:xfrm>
            <a:off x="285750" y="0"/>
            <a:ext cx="242395" cy="6591300"/>
          </a:xfrm>
        </p:spPr>
        <p:txBody>
          <a:bodyPr>
            <a:normAutofit fontScale="25000" lnSpcReduction="20000"/>
          </a:bodyPr>
          <a:lstStyle/>
          <a:p>
            <a:r>
              <a:rPr lang="en-US" b="1" u="sng" dirty="0"/>
              <a:t>RQ1:</a:t>
            </a:r>
            <a:r>
              <a:rPr lang="en-US" dirty="0"/>
              <a:t> How does cognitive intelligence affect project managers' judgment, and its impact on leadership effectiveness?</a:t>
            </a:r>
          </a:p>
          <a:p>
            <a:r>
              <a:rPr lang="en-US" b="1" u="sng" dirty="0"/>
              <a:t>RQ2:</a:t>
            </a:r>
            <a:r>
              <a:rPr lang="en-US" dirty="0"/>
              <a:t> How may emotional intelligence be used to improve </a:t>
            </a:r>
            <a:r>
              <a:rPr lang="en-US" dirty="0" smtClean="0"/>
              <a:t>conyhj6flict </a:t>
            </a:r>
            <a:r>
              <a:rPr lang="en-US" dirty="0"/>
              <a:t>resolution within project teams?</a:t>
            </a:r>
          </a:p>
          <a:p>
            <a:r>
              <a:rPr lang="en-US" b="1" u="sng" dirty="0"/>
              <a:t>RQ3:</a:t>
            </a:r>
            <a:r>
              <a:rPr lang="en-US" dirty="0"/>
              <a:t> What relationship exists between emotional intelligence and project managers' capacity for conflict resolution?</a:t>
            </a:r>
          </a:p>
        </p:txBody>
      </p:sp>
      <p:sp>
        <p:nvSpPr>
          <p:cNvPr id="2" name="Title 1"/>
          <p:cNvSpPr>
            <a:spLocks noGrp="1"/>
          </p:cNvSpPr>
          <p:nvPr>
            <p:ph type="title"/>
          </p:nvPr>
        </p:nvSpPr>
        <p:spPr>
          <a:xfrm>
            <a:off x="528145" y="0"/>
            <a:ext cx="3943350" cy="993228"/>
          </a:xfrm>
        </p:spPr>
        <p:txBody>
          <a:bodyPr>
            <a:normAutofit/>
          </a:bodyPr>
          <a:lstStyle/>
          <a:p>
            <a:r>
              <a:rPr lang="en-US" dirty="0" smtClean="0"/>
              <a:t>Introduction</a:t>
            </a:r>
            <a:endParaRPr lang="en-US" dirty="0"/>
          </a:p>
        </p:txBody>
      </p:sp>
      <p:sp>
        <p:nvSpPr>
          <p:cNvPr id="7" name="Title 1"/>
          <p:cNvSpPr txBox="1">
            <a:spLocks/>
          </p:cNvSpPr>
          <p:nvPr/>
        </p:nvSpPr>
        <p:spPr>
          <a:xfrm>
            <a:off x="7696200" y="404316"/>
            <a:ext cx="3470354" cy="7659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cap="all" spc="100" baseline="0">
                <a:solidFill>
                  <a:schemeClr val="bg1"/>
                </a:solidFill>
                <a:latin typeface="+mj-lt"/>
                <a:ea typeface="+mj-ea"/>
                <a:cs typeface="+mj-cs"/>
              </a:defRPr>
            </a:lvl1pPr>
          </a:lstStyle>
          <a:p>
            <a:r>
              <a:rPr lang="en-US" sz="2400" dirty="0" smtClean="0">
                <a:latin typeface="Centaur" panose="02030504050205020304" pitchFamily="18" charset="0"/>
              </a:rPr>
              <a:t>Research Aim</a:t>
            </a:r>
            <a:endParaRPr lang="en-US" sz="2400" dirty="0">
              <a:latin typeface="Centaur" panose="02030504050205020304" pitchFamily="18" charset="0"/>
            </a:endParaRPr>
          </a:p>
        </p:txBody>
      </p:sp>
      <p:sp>
        <p:nvSpPr>
          <p:cNvPr id="8" name="Title 1"/>
          <p:cNvSpPr txBox="1">
            <a:spLocks/>
          </p:cNvSpPr>
          <p:nvPr/>
        </p:nvSpPr>
        <p:spPr>
          <a:xfrm>
            <a:off x="7600950" y="2913334"/>
            <a:ext cx="3596940" cy="631927"/>
          </a:xfrm>
          <a:prstGeom prst="rect">
            <a:avLst/>
          </a:prstGeom>
          <a:no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6000" kern="1200" cap="all" spc="100" baseline="0">
                <a:solidFill>
                  <a:schemeClr val="bg1"/>
                </a:solidFill>
                <a:latin typeface="+mj-lt"/>
                <a:ea typeface="+mj-ea"/>
                <a:cs typeface="+mj-cs"/>
              </a:defRPr>
            </a:lvl1pPr>
          </a:lstStyle>
          <a:p>
            <a:r>
              <a:rPr lang="en-US" sz="2400" dirty="0" smtClean="0">
                <a:latin typeface="Centaur" panose="02030504050205020304" pitchFamily="18" charset="0"/>
              </a:rPr>
              <a:t>Research Objectives</a:t>
            </a:r>
            <a:endParaRPr lang="en-US" sz="2400" dirty="0">
              <a:latin typeface="Centaur" panose="02030504050205020304" pitchFamily="18" charset="0"/>
            </a:endParaRPr>
          </a:p>
        </p:txBody>
      </p:sp>
      <p:sp>
        <p:nvSpPr>
          <p:cNvPr id="3" name="Rectangle 2"/>
          <p:cNvSpPr/>
          <p:nvPr/>
        </p:nvSpPr>
        <p:spPr>
          <a:xfrm>
            <a:off x="685800" y="3962400"/>
            <a:ext cx="4419600" cy="2514599"/>
          </a:xfrm>
          <a:prstGeom prst="rect">
            <a:avLst/>
          </a:prstGeom>
          <a:solidFill>
            <a:srgbClr val="75503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b="1" u="sng" dirty="0">
                <a:solidFill>
                  <a:schemeClr val="tx1">
                    <a:lumMod val="95000"/>
                    <a:lumOff val="5000"/>
                  </a:schemeClr>
                </a:solidFill>
              </a:rPr>
              <a:t>RQ1:</a:t>
            </a:r>
            <a:r>
              <a:rPr lang="en-US" dirty="0">
                <a:solidFill>
                  <a:schemeClr val="tx1">
                    <a:lumMod val="95000"/>
                    <a:lumOff val="5000"/>
                  </a:schemeClr>
                </a:solidFill>
              </a:rPr>
              <a:t> How does cognitive intelligence affect project managers' judgment, and its impact on leadership effectiveness?</a:t>
            </a:r>
          </a:p>
          <a:p>
            <a:pPr marL="285750" indent="-285750">
              <a:buFont typeface="Wingdings" panose="05000000000000000000" pitchFamily="2" charset="2"/>
              <a:buChar char="§"/>
            </a:pPr>
            <a:r>
              <a:rPr lang="en-US" b="1" u="sng" dirty="0">
                <a:solidFill>
                  <a:schemeClr val="tx1">
                    <a:lumMod val="95000"/>
                    <a:lumOff val="5000"/>
                  </a:schemeClr>
                </a:solidFill>
              </a:rPr>
              <a:t>RQ2:</a:t>
            </a:r>
            <a:r>
              <a:rPr lang="en-US" dirty="0">
                <a:solidFill>
                  <a:schemeClr val="tx1">
                    <a:lumMod val="95000"/>
                    <a:lumOff val="5000"/>
                  </a:schemeClr>
                </a:solidFill>
              </a:rPr>
              <a:t> How may emotional intelligence be used to improve conflict resolution within project teams?</a:t>
            </a:r>
          </a:p>
          <a:p>
            <a:pPr marL="285750" indent="-285750">
              <a:buFont typeface="Wingdings" panose="05000000000000000000" pitchFamily="2" charset="2"/>
              <a:buChar char="§"/>
            </a:pPr>
            <a:r>
              <a:rPr lang="en-US" b="1" u="sng" dirty="0">
                <a:solidFill>
                  <a:schemeClr val="tx1">
                    <a:lumMod val="95000"/>
                    <a:lumOff val="5000"/>
                  </a:schemeClr>
                </a:solidFill>
              </a:rPr>
              <a:t>RQ3:</a:t>
            </a:r>
            <a:r>
              <a:rPr lang="en-US" dirty="0">
                <a:solidFill>
                  <a:schemeClr val="tx1">
                    <a:lumMod val="95000"/>
                    <a:lumOff val="5000"/>
                  </a:schemeClr>
                </a:solidFill>
              </a:rPr>
              <a:t> What relationship exists between emotional intelligence and project managers' capacity for conflict </a:t>
            </a:r>
            <a:r>
              <a:rPr lang="en-US" dirty="0" smtClean="0">
                <a:solidFill>
                  <a:schemeClr val="tx1">
                    <a:lumMod val="95000"/>
                    <a:lumOff val="5000"/>
                  </a:schemeClr>
                </a:solidFill>
              </a:rPr>
              <a:t>resolution?</a:t>
            </a:r>
            <a:endParaRPr lang="en-US" dirty="0">
              <a:solidFill>
                <a:schemeClr val="tx1">
                  <a:lumMod val="95000"/>
                  <a:lumOff val="5000"/>
                </a:schemeClr>
              </a:solidFill>
            </a:endParaRPr>
          </a:p>
        </p:txBody>
      </p:sp>
      <p:sp>
        <p:nvSpPr>
          <p:cNvPr id="10" name="Rectangle 9"/>
          <p:cNvSpPr/>
          <p:nvPr/>
        </p:nvSpPr>
        <p:spPr>
          <a:xfrm>
            <a:off x="7391400" y="3545262"/>
            <a:ext cx="4419600" cy="288969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
            </a:pPr>
            <a:r>
              <a:rPr lang="en-US" dirty="0" smtClean="0">
                <a:solidFill>
                  <a:schemeClr val="tx1">
                    <a:lumMod val="95000"/>
                    <a:lumOff val="5000"/>
                  </a:schemeClr>
                </a:solidFill>
              </a:rPr>
              <a:t>Determine the impact of cognitive intelligence in decision making ability of project managers.</a:t>
            </a:r>
          </a:p>
          <a:p>
            <a:pPr marL="285750" lvl="0" indent="-285750">
              <a:buFont typeface="Wingdings" panose="05000000000000000000" pitchFamily="2" charset="2"/>
              <a:buChar char="§"/>
            </a:pPr>
            <a:r>
              <a:rPr lang="en-US" dirty="0" smtClean="0">
                <a:solidFill>
                  <a:schemeClr val="tx1">
                    <a:lumMod val="95000"/>
                    <a:lumOff val="5000"/>
                  </a:schemeClr>
                </a:solidFill>
              </a:rPr>
              <a:t>Explore </a:t>
            </a:r>
            <a:r>
              <a:rPr lang="en-US" dirty="0">
                <a:solidFill>
                  <a:schemeClr val="tx1">
                    <a:lumMod val="95000"/>
                    <a:lumOff val="5000"/>
                  </a:schemeClr>
                </a:solidFill>
              </a:rPr>
              <a:t>the link between conflict-resolution abilities and emotional intelligence in project teams.</a:t>
            </a:r>
          </a:p>
          <a:p>
            <a:pPr marL="285750" lvl="0" indent="-285750">
              <a:buFont typeface="Wingdings" panose="05000000000000000000" pitchFamily="2" charset="2"/>
              <a:buChar char="§"/>
            </a:pPr>
            <a:r>
              <a:rPr lang="en-US" dirty="0">
                <a:solidFill>
                  <a:schemeClr val="tx1">
                    <a:lumMod val="95000"/>
                    <a:lumOff val="5000"/>
                  </a:schemeClr>
                </a:solidFill>
              </a:rPr>
              <a:t>To identify the strategies for leveraging intelligence-based training's impact on leadership development.</a:t>
            </a:r>
          </a:p>
        </p:txBody>
      </p:sp>
      <p:sp>
        <p:nvSpPr>
          <p:cNvPr id="4" name="Round Diagonal Corner Rectangle 3"/>
          <p:cNvSpPr/>
          <p:nvPr/>
        </p:nvSpPr>
        <p:spPr>
          <a:xfrm>
            <a:off x="7696200" y="1340392"/>
            <a:ext cx="3733800" cy="1402807"/>
          </a:xfrm>
          <a:prstGeom prst="round2DiagRect">
            <a:avLst/>
          </a:prstGeom>
          <a:solidFill>
            <a:srgbClr val="AEA4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n-US" dirty="0"/>
              <a:t>The aim of this study is to explore how emotional and cognitive intelligence influence project manager leadership traits and behaviors. </a:t>
            </a:r>
          </a:p>
        </p:txBody>
      </p:sp>
      <p:sp>
        <p:nvSpPr>
          <p:cNvPr id="12" name="Title 1"/>
          <p:cNvSpPr txBox="1">
            <a:spLocks/>
          </p:cNvSpPr>
          <p:nvPr/>
        </p:nvSpPr>
        <p:spPr>
          <a:xfrm>
            <a:off x="716212" y="3467100"/>
            <a:ext cx="3800475" cy="72390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cap="all" spc="100" baseline="0">
                <a:solidFill>
                  <a:schemeClr val="bg1"/>
                </a:solidFill>
                <a:latin typeface="+mj-lt"/>
                <a:ea typeface="+mj-ea"/>
                <a:cs typeface="+mj-cs"/>
              </a:defRPr>
            </a:lvl1pPr>
          </a:lstStyle>
          <a:p>
            <a:r>
              <a:rPr lang="en-US" sz="2400" dirty="0" smtClean="0">
                <a:latin typeface="Centaur" panose="02030504050205020304" pitchFamily="18" charset="0"/>
              </a:rPr>
              <a:t>Research Questions</a:t>
            </a:r>
            <a:endParaRPr lang="en-US" sz="2400" dirty="0">
              <a:latin typeface="Centaur" panose="02030504050205020304" pitchFamily="18" charset="0"/>
            </a:endParaRPr>
          </a:p>
        </p:txBody>
      </p:sp>
      <p:sp>
        <p:nvSpPr>
          <p:cNvPr id="18" name="Rectangle 17"/>
          <p:cNvSpPr/>
          <p:nvPr/>
        </p:nvSpPr>
        <p:spPr>
          <a:xfrm>
            <a:off x="624637" y="843780"/>
            <a:ext cx="6487028" cy="251459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2"/>
                </a:solidFill>
              </a:rPr>
              <a:t>This is </a:t>
            </a:r>
            <a:r>
              <a:rPr lang="en-US" sz="1600" dirty="0">
                <a:solidFill>
                  <a:schemeClr val="bg2"/>
                </a:solidFill>
              </a:rPr>
              <a:t>an exploration of the intricate interplay between emotional and cognitive intelligence in the realm of project manager </a:t>
            </a:r>
            <a:r>
              <a:rPr lang="en-US" sz="1600" dirty="0" smtClean="0">
                <a:solidFill>
                  <a:schemeClr val="bg2"/>
                </a:solidFill>
              </a:rPr>
              <a:t>leadership. Project manager's responsibilities today include thorough project planning, skillful implementation of meticulously crafted plans, skillful management of the diverse and frequently complex web of project stakeholders, and ultimately, ensuring the successful delivery of the intended beneficial changes (</a:t>
            </a:r>
            <a:r>
              <a:rPr lang="en-US" sz="1600" dirty="0" err="1" smtClean="0">
                <a:solidFill>
                  <a:schemeClr val="bg2"/>
                </a:solidFill>
              </a:rPr>
              <a:t>Merrow</a:t>
            </a:r>
            <a:r>
              <a:rPr lang="en-US" sz="1600" dirty="0" smtClean="0">
                <a:solidFill>
                  <a:schemeClr val="bg2"/>
                </a:solidFill>
              </a:rPr>
              <a:t>, 2022). This transformation emphasizes the fluidity of the project manager's position, which has evolved beyond simple project execution to play a key role in fostering change, cultivating connections, and guaranteeing project success in the broadest sense (Qin &amp; Green, 2022).</a:t>
            </a:r>
            <a:endParaRPr lang="en-US" sz="1600" dirty="0">
              <a:solidFill>
                <a:schemeClr val="bg2"/>
              </a:solidFill>
            </a:endParaRPr>
          </a:p>
        </p:txBody>
      </p:sp>
    </p:spTree>
    <p:extLst>
      <p:ext uri="{BB962C8B-B14F-4D97-AF65-F5344CB8AC3E}">
        <p14:creationId xmlns:p14="http://schemas.microsoft.com/office/powerpoint/2010/main" val="30690522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1371600" y="990600"/>
            <a:ext cx="9982200" cy="707886"/>
          </a:xfrm>
        </p:spPr>
        <p:txBody>
          <a:bodyPr/>
          <a:lstStyle/>
          <a:p>
            <a:r>
              <a:rPr lang="en-US" dirty="0" smtClean="0"/>
              <a:t>Limitations</a:t>
            </a:r>
            <a:endParaRPr lang="en-US" dirty="0"/>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2" name="Rectangle 1"/>
          <p:cNvSpPr/>
          <p:nvPr/>
        </p:nvSpPr>
        <p:spPr>
          <a:xfrm>
            <a:off x="1219200" y="2286000"/>
            <a:ext cx="9982200" cy="4355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lgn="just">
              <a:buFont typeface="Arial" panose="020B0604020202020204" pitchFamily="34" charset="0"/>
              <a:buChar char="•"/>
            </a:pPr>
            <a:r>
              <a:rPr lang="en-US" sz="2800" b="1" dirty="0"/>
              <a:t>Dependency on existing literature may introduce biases.</a:t>
            </a:r>
          </a:p>
          <a:p>
            <a:pPr marL="914400" lvl="1" indent="-457200" algn="just">
              <a:buFont typeface="Arial" panose="020B0604020202020204" pitchFamily="34" charset="0"/>
              <a:buChar char="•"/>
            </a:pPr>
            <a:r>
              <a:rPr lang="en-US" sz="2800" b="1" dirty="0"/>
              <a:t>The complex interrelation of emotional and cognitive intelligence poses challenges in isolating precise effects.</a:t>
            </a:r>
          </a:p>
        </p:txBody>
      </p:sp>
    </p:spTree>
    <p:extLst>
      <p:ext uri="{BB962C8B-B14F-4D97-AF65-F5344CB8AC3E}">
        <p14:creationId xmlns:p14="http://schemas.microsoft.com/office/powerpoint/2010/main" val="1965089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1066800" y="609600"/>
            <a:ext cx="3352800" cy="533400"/>
          </a:xfrm>
        </p:spPr>
        <p:txBody>
          <a:bodyPr>
            <a:normAutofit fontScale="90000"/>
          </a:bodyPr>
          <a:lstStyle/>
          <a:p>
            <a:r>
              <a:rPr lang="en-US" dirty="0" smtClean="0"/>
              <a:t>Recommendations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7885136"/>
              </p:ext>
            </p:extLst>
          </p:nvPr>
        </p:nvGraphicFramePr>
        <p:xfrm>
          <a:off x="838200" y="1524000"/>
          <a:ext cx="9049099" cy="4038599"/>
        </p:xfrm>
        <a:graphic>
          <a:graphicData uri="http://schemas.openxmlformats.org/drawingml/2006/table">
            <a:tbl>
              <a:tblPr>
                <a:tableStyleId>{5DA37D80-6434-44D0-A028-1B22A696006F}</a:tableStyleId>
              </a:tblPr>
              <a:tblGrid>
                <a:gridCol w="4524356">
                  <a:extLst>
                    <a:ext uri="{9D8B030D-6E8A-4147-A177-3AD203B41FA5}">
                      <a16:colId xmlns:a16="http://schemas.microsoft.com/office/drawing/2014/main" val="3230416270"/>
                    </a:ext>
                  </a:extLst>
                </a:gridCol>
                <a:gridCol w="4524743">
                  <a:extLst>
                    <a:ext uri="{9D8B030D-6E8A-4147-A177-3AD203B41FA5}">
                      <a16:colId xmlns:a16="http://schemas.microsoft.com/office/drawing/2014/main" val="660558994"/>
                    </a:ext>
                  </a:extLst>
                </a:gridCol>
              </a:tblGrid>
              <a:tr h="375047">
                <a:tc>
                  <a:txBody>
                    <a:bodyPr/>
                    <a:lstStyle/>
                    <a:p>
                      <a:pPr algn="just">
                        <a:lnSpc>
                          <a:spcPct val="100000"/>
                        </a:lnSpc>
                        <a:spcAft>
                          <a:spcPts val="0"/>
                        </a:spcAft>
                      </a:pPr>
                      <a:r>
                        <a:rPr lang="en-US" sz="1600" b="1" dirty="0">
                          <a:effectLst/>
                        </a:rPr>
                        <a:t>Recommendation Area</a:t>
                      </a:r>
                      <a:endParaRPr lang="en-US" sz="1600" b="1" dirty="0">
                        <a:effectLst/>
                        <a:latin typeface="Calibri" panose="020F0502020204030204" pitchFamily="34" charset="0"/>
                        <a:cs typeface="Arial" panose="020B0604020202020204" pitchFamily="34" charset="0"/>
                      </a:endParaRPr>
                    </a:p>
                  </a:txBody>
                  <a:tcPr marL="45227" marR="45227" marT="30151" marB="30151"/>
                </a:tc>
                <a:tc>
                  <a:txBody>
                    <a:bodyPr/>
                    <a:lstStyle/>
                    <a:p>
                      <a:pPr algn="just">
                        <a:lnSpc>
                          <a:spcPct val="100000"/>
                        </a:lnSpc>
                        <a:spcAft>
                          <a:spcPts val="0"/>
                        </a:spcAft>
                      </a:pPr>
                      <a:r>
                        <a:rPr lang="en-US" sz="1600" b="1" dirty="0">
                          <a:effectLst/>
                        </a:rPr>
                        <a:t>Action Steps</a:t>
                      </a:r>
                      <a:endParaRPr lang="en-US" sz="1600" b="1" dirty="0">
                        <a:effectLst/>
                        <a:latin typeface="Calibri" panose="020F0502020204030204" pitchFamily="34" charset="0"/>
                        <a:cs typeface="Arial" panose="020B0604020202020204" pitchFamily="34" charset="0"/>
                      </a:endParaRPr>
                    </a:p>
                  </a:txBody>
                  <a:tcPr marL="45227" marR="45227" marT="30151" marB="30151"/>
                </a:tc>
                <a:extLst>
                  <a:ext uri="{0D108BD9-81ED-4DB2-BD59-A6C34878D82A}">
                    <a16:rowId xmlns:a16="http://schemas.microsoft.com/office/drawing/2014/main" val="1006715141"/>
                  </a:ext>
                </a:extLst>
              </a:tr>
              <a:tr h="1221184">
                <a:tc>
                  <a:txBody>
                    <a:bodyPr/>
                    <a:lstStyle/>
                    <a:p>
                      <a:pPr algn="just">
                        <a:lnSpc>
                          <a:spcPct val="100000"/>
                        </a:lnSpc>
                        <a:spcAft>
                          <a:spcPts val="0"/>
                        </a:spcAft>
                      </a:pPr>
                      <a:r>
                        <a:rPr lang="en-US" sz="1800" b="1" dirty="0">
                          <a:effectLst/>
                        </a:rPr>
                        <a:t>Emotional Intelligence Development</a:t>
                      </a:r>
                      <a:endParaRPr lang="en-US" sz="1800" b="1" dirty="0">
                        <a:effectLst/>
                        <a:latin typeface="Calibri" panose="020F0502020204030204" pitchFamily="34" charset="0"/>
                        <a:cs typeface="Arial" panose="020B0604020202020204" pitchFamily="34" charset="0"/>
                      </a:endParaRPr>
                    </a:p>
                  </a:txBody>
                  <a:tcPr marL="45227" marR="45227" marT="30151" marB="30151"/>
                </a:tc>
                <a:tc>
                  <a:txBody>
                    <a:bodyPr/>
                    <a:lstStyle/>
                    <a:p>
                      <a:pPr algn="just">
                        <a:lnSpc>
                          <a:spcPct val="100000"/>
                        </a:lnSpc>
                        <a:spcAft>
                          <a:spcPts val="0"/>
                        </a:spcAft>
                      </a:pPr>
                      <a:r>
                        <a:rPr lang="en-US" sz="1200" dirty="0">
                          <a:effectLst/>
                        </a:rPr>
                        <a:t>Conduct integrated intelligence workshops encompassing self-awareness, empathy, and interpersonal communication. Implement mentoring programs for personalized guidance. Establish continuous feedback mechanisms for ongoing improvement.</a:t>
                      </a:r>
                      <a:endParaRPr lang="en-US" sz="1200" dirty="0">
                        <a:effectLst/>
                        <a:latin typeface="Calibri" panose="020F0502020204030204" pitchFamily="34" charset="0"/>
                        <a:cs typeface="Arial" panose="020B0604020202020204" pitchFamily="34" charset="0"/>
                      </a:endParaRPr>
                    </a:p>
                  </a:txBody>
                  <a:tcPr marL="45227" marR="45227" marT="30151" marB="30151"/>
                </a:tc>
                <a:extLst>
                  <a:ext uri="{0D108BD9-81ED-4DB2-BD59-A6C34878D82A}">
                    <a16:rowId xmlns:a16="http://schemas.microsoft.com/office/drawing/2014/main" val="3056249722"/>
                  </a:ext>
                </a:extLst>
              </a:tr>
              <a:tr h="1221184">
                <a:tc>
                  <a:txBody>
                    <a:bodyPr/>
                    <a:lstStyle/>
                    <a:p>
                      <a:pPr algn="just">
                        <a:lnSpc>
                          <a:spcPct val="100000"/>
                        </a:lnSpc>
                        <a:spcAft>
                          <a:spcPts val="0"/>
                        </a:spcAft>
                      </a:pPr>
                      <a:r>
                        <a:rPr lang="en-US" sz="1800" b="1" dirty="0">
                          <a:effectLst/>
                        </a:rPr>
                        <a:t>Cognitive Intelligence Enhancement</a:t>
                      </a:r>
                      <a:endParaRPr lang="en-US" sz="1800" b="1" dirty="0">
                        <a:effectLst/>
                        <a:latin typeface="Calibri" panose="020F0502020204030204" pitchFamily="34" charset="0"/>
                        <a:cs typeface="Arial" panose="020B0604020202020204" pitchFamily="34" charset="0"/>
                      </a:endParaRPr>
                    </a:p>
                  </a:txBody>
                  <a:tcPr marL="45227" marR="45227" marT="30151" marB="30151"/>
                </a:tc>
                <a:tc>
                  <a:txBody>
                    <a:bodyPr/>
                    <a:lstStyle/>
                    <a:p>
                      <a:pPr algn="just">
                        <a:lnSpc>
                          <a:spcPct val="100000"/>
                        </a:lnSpc>
                        <a:spcAft>
                          <a:spcPts val="0"/>
                        </a:spcAft>
                      </a:pPr>
                      <a:r>
                        <a:rPr lang="en-US" sz="1200" dirty="0">
                          <a:effectLst/>
                        </a:rPr>
                        <a:t>Provide training programs focusing on analytical problem-solving, data-driven decision-making, and conflict resolution strategies. Equip project managers with skills to analyze complex situations and formulate effective solutions.</a:t>
                      </a:r>
                      <a:endParaRPr lang="en-US" sz="1200" dirty="0">
                        <a:effectLst/>
                        <a:latin typeface="Calibri" panose="020F0502020204030204" pitchFamily="34" charset="0"/>
                        <a:cs typeface="Arial" panose="020B0604020202020204" pitchFamily="34" charset="0"/>
                      </a:endParaRPr>
                    </a:p>
                  </a:txBody>
                  <a:tcPr marL="45227" marR="45227" marT="30151" marB="30151"/>
                </a:tc>
                <a:extLst>
                  <a:ext uri="{0D108BD9-81ED-4DB2-BD59-A6C34878D82A}">
                    <a16:rowId xmlns:a16="http://schemas.microsoft.com/office/drawing/2014/main" val="2742327100"/>
                  </a:ext>
                </a:extLst>
              </a:tr>
              <a:tr h="1221184">
                <a:tc>
                  <a:txBody>
                    <a:bodyPr/>
                    <a:lstStyle/>
                    <a:p>
                      <a:pPr algn="just">
                        <a:lnSpc>
                          <a:spcPct val="100000"/>
                        </a:lnSpc>
                        <a:spcAft>
                          <a:spcPts val="0"/>
                        </a:spcAft>
                      </a:pPr>
                      <a:r>
                        <a:rPr lang="en-US" sz="1800" b="1" dirty="0">
                          <a:effectLst/>
                        </a:rPr>
                        <a:t>Combined Intelligence Application</a:t>
                      </a:r>
                      <a:endParaRPr lang="en-US" sz="1800" b="1" dirty="0">
                        <a:effectLst/>
                        <a:latin typeface="Calibri" panose="020F0502020204030204" pitchFamily="34" charset="0"/>
                        <a:cs typeface="Arial" panose="020B0604020202020204" pitchFamily="34" charset="0"/>
                      </a:endParaRPr>
                    </a:p>
                  </a:txBody>
                  <a:tcPr marL="45227" marR="45227" marT="30151" marB="30151"/>
                </a:tc>
                <a:tc>
                  <a:txBody>
                    <a:bodyPr/>
                    <a:lstStyle/>
                    <a:p>
                      <a:pPr algn="just">
                        <a:lnSpc>
                          <a:spcPct val="100000"/>
                        </a:lnSpc>
                        <a:spcAft>
                          <a:spcPts val="0"/>
                        </a:spcAft>
                      </a:pPr>
                      <a:r>
                        <a:rPr lang="en-US" sz="1200" dirty="0">
                          <a:effectLst/>
                        </a:rPr>
                        <a:t>Encourage simultaneous application of emotional and cognitive intelligences in high-stakes decisions-making, conflict resolution, and stakeholder communication. Empower project managers to leverage both intelligences for a more holistic leadership approach.</a:t>
                      </a:r>
                      <a:endParaRPr lang="en-US" sz="1200" dirty="0">
                        <a:effectLst/>
                        <a:latin typeface="Calibri" panose="020F0502020204030204" pitchFamily="34" charset="0"/>
                        <a:cs typeface="Arial" panose="020B0604020202020204" pitchFamily="34" charset="0"/>
                      </a:endParaRPr>
                    </a:p>
                  </a:txBody>
                  <a:tcPr marL="45227" marR="45227" marT="30151" marB="30151"/>
                </a:tc>
                <a:extLst>
                  <a:ext uri="{0D108BD9-81ED-4DB2-BD59-A6C34878D82A}">
                    <a16:rowId xmlns:a16="http://schemas.microsoft.com/office/drawing/2014/main" val="2720734972"/>
                  </a:ext>
                </a:extLst>
              </a:tr>
            </a:tbl>
          </a:graphicData>
        </a:graphic>
      </p:graphicFrame>
      <p:sp>
        <p:nvSpPr>
          <p:cNvPr id="7" name="Rectangle 6"/>
          <p:cNvSpPr/>
          <p:nvPr/>
        </p:nvSpPr>
        <p:spPr>
          <a:xfrm>
            <a:off x="2590800" y="5943599"/>
            <a:ext cx="6210364" cy="533400"/>
          </a:xfrm>
          <a:prstGeom prst="rect">
            <a:avLst/>
          </a:prstGeom>
          <a:solidFill>
            <a:srgbClr val="E58C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Table 5.1: Actionable Recommendations for Leadership Development</a:t>
            </a:r>
            <a:endParaRPr lang="en-US" b="1" dirty="0"/>
          </a:p>
        </p:txBody>
      </p:sp>
    </p:spTree>
    <p:extLst>
      <p:ext uri="{BB962C8B-B14F-4D97-AF65-F5344CB8AC3E}">
        <p14:creationId xmlns:p14="http://schemas.microsoft.com/office/powerpoint/2010/main" val="4166006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52902DB-60A1-4BBC-BD80-ABD51351CC53}"/>
              </a:ext>
              <a:ext uri="{C183D7F6-B498-43B3-948B-1728B52AA6E4}">
                <adec:decorative xmlns="" xmlns:adec="http://schemas.microsoft.com/office/drawing/2017/decorative" val="1"/>
              </a:ext>
            </a:extLst>
          </p:cNvPr>
          <p:cNvSpPr/>
          <p:nvPr/>
        </p:nvSpPr>
        <p:spPr>
          <a:xfrm>
            <a:off x="8204200" y="2590800"/>
            <a:ext cx="2209800" cy="2209800"/>
          </a:xfrm>
          <a:prstGeom prst="ellipse">
            <a:avLst/>
          </a:prstGeom>
          <a:solidFill>
            <a:schemeClr val="bg1"/>
          </a:solidFill>
          <a:ln>
            <a:noFill/>
          </a:ln>
          <a:effectLst>
            <a:innerShdw blurRad="266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smtClean="0"/>
              <a:t>References</a:t>
            </a:r>
            <a:endParaRPr lang="en-US" dirty="0"/>
          </a:p>
        </p:txBody>
      </p:sp>
      <p:graphicFrame>
        <p:nvGraphicFramePr>
          <p:cNvPr id="7" name="Chart 6" descr="chart">
            <a:extLst>
              <a:ext uri="{FF2B5EF4-FFF2-40B4-BE49-F238E27FC236}">
                <a16:creationId xmlns:a16="http://schemas.microsoft.com/office/drawing/2014/main" id="{423F99F7-105E-4F90-AEE5-0ABC1BA8E8B2}"/>
              </a:ext>
            </a:extLst>
          </p:cNvPr>
          <p:cNvGraphicFramePr/>
          <p:nvPr>
            <p:extLst>
              <p:ext uri="{D42A27DB-BD31-4B8C-83A1-F6EECF244321}">
                <p14:modId xmlns:p14="http://schemas.microsoft.com/office/powerpoint/2010/main" val="3977156311"/>
              </p:ext>
            </p:extLst>
          </p:nvPr>
        </p:nvGraphicFramePr>
        <p:xfrm>
          <a:off x="7543800" y="2133600"/>
          <a:ext cx="3530600" cy="3471333"/>
        </p:xfrm>
        <a:graphic>
          <a:graphicData uri="http://schemas.openxmlformats.org/drawingml/2006/chart">
            <c:chart xmlns:c="http://schemas.openxmlformats.org/drawingml/2006/chart" xmlns:r="http://schemas.openxmlformats.org/officeDocument/2006/relationships" r:id="rId3"/>
          </a:graphicData>
        </a:graphic>
      </p:graphicFrame>
      <p:pic>
        <p:nvPicPr>
          <p:cNvPr id="10" name="Graphic 9">
            <a:extLst>
              <a:ext uri="{FF2B5EF4-FFF2-40B4-BE49-F238E27FC236}">
                <a16:creationId xmlns:a16="http://schemas.microsoft.com/office/drawing/2014/main" id="{36D8B7C8-55F2-49D9-A8C1-5754C2A7D9F8}"/>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8851900" y="3238500"/>
            <a:ext cx="914400" cy="914400"/>
          </a:xfrm>
          <a:prstGeom prst="rect">
            <a:avLst/>
          </a:prstGeom>
        </p:spPr>
      </p:pic>
      <p:sp>
        <p:nvSpPr>
          <p:cNvPr id="11" name="Content Placeholder 2"/>
          <p:cNvSpPr>
            <a:spLocks noGrp="1"/>
          </p:cNvSpPr>
          <p:nvPr/>
        </p:nvSpPr>
        <p:spPr>
          <a:xfrm>
            <a:off x="1086645" y="1866900"/>
            <a:ext cx="6469856" cy="4774405"/>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171450" indent="0">
              <a:lnSpc>
                <a:spcPct val="107000"/>
              </a:lnSpc>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Alegbeleye, I. and Kaufman, E., 2020. Relationship Between Middle Managers' Transformational Leadership and Effective Followership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Behaviors</a:t>
            </a:r>
            <a:r>
              <a:rPr lang="en-GB" sz="1800" dirty="0">
                <a:effectLst/>
                <a:latin typeface="Calibri" panose="020F0502020204030204" pitchFamily="34" charset="0"/>
                <a:ea typeface="Calibri" panose="020F0502020204030204" pitchFamily="34" charset="0"/>
                <a:cs typeface="Times New Roman" panose="02020603050405020304" pitchFamily="18" charset="0"/>
              </a:rPr>
              <a:t> in Organizations. </a:t>
            </a:r>
            <a:r>
              <a:rPr lang="en-GB" sz="1800" i="1" dirty="0">
                <a:effectLst/>
                <a:latin typeface="Calibri" panose="020F0502020204030204" pitchFamily="34" charset="0"/>
                <a:ea typeface="Calibri" panose="020F0502020204030204" pitchFamily="34" charset="0"/>
                <a:cs typeface="Times New Roman" panose="02020603050405020304" pitchFamily="18" charset="0"/>
              </a:rPr>
              <a:t>Journal of Leadership Studies</a:t>
            </a:r>
            <a:r>
              <a:rPr lang="en-GB" sz="1800" dirty="0">
                <a:effectLst/>
                <a:latin typeface="Calibri" panose="020F0502020204030204" pitchFamily="34" charset="0"/>
                <a:ea typeface="Calibri" panose="020F0502020204030204" pitchFamily="34" charset="0"/>
                <a:cs typeface="Times New Roman" panose="02020603050405020304" pitchFamily="18" charset="0"/>
              </a:rPr>
              <a:t>, 13(4), pp.6-19.</a:t>
            </a:r>
          </a:p>
          <a:p>
            <a:pPr marL="342900" lvl="0" indent="-342900">
              <a:lnSpc>
                <a:spcPct val="107000"/>
              </a:lnSpc>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BMG Research, 2015. </a:t>
            </a:r>
            <a:r>
              <a:rPr lang="en-GB" sz="1800" i="1" dirty="0">
                <a:effectLst/>
                <a:latin typeface="Calibri" panose="020F0502020204030204" pitchFamily="34" charset="0"/>
                <a:ea typeface="Calibri" panose="020F0502020204030204" pitchFamily="34" charset="0"/>
                <a:cs typeface="Times New Roman" panose="02020603050405020304" pitchFamily="18" charset="0"/>
              </a:rPr>
              <a:t>Factors in Project Success</a:t>
            </a:r>
            <a:r>
              <a:rPr lang="en-GB" sz="1800" dirty="0">
                <a:effectLst/>
                <a:latin typeface="Calibri" panose="020F0502020204030204" pitchFamily="34" charset="0"/>
                <a:ea typeface="Calibri" panose="020F0502020204030204" pitchFamily="34" charset="0"/>
                <a:cs typeface="Times New Roman" panose="02020603050405020304" pitchFamily="18" charset="0"/>
              </a:rPr>
              <a:t>. Prepared for: The Association for Project Management (APM). Birmingham: APM.</a:t>
            </a:r>
          </a:p>
          <a:p>
            <a:pPr marL="342900" lvl="0" indent="-342900">
              <a:lnSpc>
                <a:spcPct val="107000"/>
              </a:lnSpc>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Grisales, R. and Lopez, N., 2011. </a:t>
            </a:r>
            <a:r>
              <a:rPr lang="en-GB" sz="1800" i="1" dirty="0">
                <a:effectLst/>
                <a:latin typeface="Calibri" panose="020F0502020204030204" pitchFamily="34" charset="0"/>
                <a:ea typeface="Calibri" panose="020F0502020204030204" pitchFamily="34" charset="0"/>
                <a:cs typeface="Times New Roman" panose="02020603050405020304" pitchFamily="18" charset="0"/>
              </a:rPr>
              <a:t>The Link between Project Management Leadership and Project Success</a:t>
            </a:r>
            <a:r>
              <a:rPr lang="en-GB" sz="1800" dirty="0">
                <a:effectLst/>
                <a:latin typeface="Calibri" panose="020F0502020204030204" pitchFamily="34" charset="0"/>
                <a:ea typeface="Calibri" panose="020F0502020204030204" pitchFamily="34" charset="0"/>
                <a:cs typeface="Times New Roman" panose="02020603050405020304" pitchFamily="18" charset="0"/>
              </a:rPr>
              <a:t>. MBA. BLEKINGE TEKNISKA HOGSKOLA.</a:t>
            </a:r>
          </a:p>
          <a:p>
            <a:pPr marL="342900" lvl="0" indent="-342900">
              <a:lnSpc>
                <a:spcPct val="107000"/>
              </a:lnSpc>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Hobday, M., 2000. The project-based organisation: an ideal form for managing complex products and systems?. </a:t>
            </a:r>
            <a:r>
              <a:rPr lang="en-GB" sz="1800" i="1" dirty="0">
                <a:effectLst/>
                <a:latin typeface="Calibri" panose="020F0502020204030204" pitchFamily="34" charset="0"/>
                <a:ea typeface="Calibri" panose="020F0502020204030204" pitchFamily="34" charset="0"/>
                <a:cs typeface="Times New Roman" panose="02020603050405020304" pitchFamily="18" charset="0"/>
              </a:rPr>
              <a:t>Research Policy</a:t>
            </a:r>
            <a:r>
              <a:rPr lang="en-GB" sz="1800" dirty="0">
                <a:effectLst/>
                <a:latin typeface="Calibri" panose="020F0502020204030204" pitchFamily="34" charset="0"/>
                <a:ea typeface="Calibri" panose="020F0502020204030204" pitchFamily="34" charset="0"/>
                <a:cs typeface="Times New Roman" panose="02020603050405020304" pitchFamily="18" charset="0"/>
              </a:rPr>
              <a:t>, 29(7-8), pp.871-893.</a:t>
            </a:r>
          </a:p>
          <a:p>
            <a:pPr marL="342900" lvl="0" indent="-342900">
              <a:lnSpc>
                <a:spcPct val="107000"/>
              </a:lnSpc>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Keegan, A. and Den Hartog, D., 2004. Transformational leadership in a project-based environment: a comparative study of the leadership styles of project managers and line managers. </a:t>
            </a:r>
            <a:r>
              <a:rPr lang="en-GB" sz="1800" i="1" dirty="0">
                <a:effectLst/>
                <a:latin typeface="Calibri" panose="020F0502020204030204" pitchFamily="34" charset="0"/>
                <a:ea typeface="Calibri" panose="020F0502020204030204" pitchFamily="34" charset="0"/>
                <a:cs typeface="Times New Roman" panose="02020603050405020304" pitchFamily="18" charset="0"/>
              </a:rPr>
              <a:t>International Journal of Project Management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22(8), pp.609-617.</a:t>
            </a:r>
          </a:p>
          <a:p>
            <a:pPr marL="342900" lvl="0" indent="-342900">
              <a:lnSpc>
                <a:spcPct val="107000"/>
              </a:lnSpc>
              <a:buFont typeface="Arial" panose="020B0604020202020204" pitchFamily="34" charset="0"/>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Keegan, A. and Den Hartog, D., 2018. Doing it for themselves? P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erformance</a:t>
            </a:r>
            <a:r>
              <a:rPr lang="en-GB" sz="1800" dirty="0">
                <a:effectLst/>
                <a:latin typeface="Calibri" panose="020F0502020204030204" pitchFamily="34" charset="0"/>
                <a:ea typeface="Calibri" panose="020F0502020204030204" pitchFamily="34" charset="0"/>
                <a:cs typeface="Times New Roman" panose="02020603050405020304" pitchFamily="18" charset="0"/>
              </a:rPr>
              <a:t> appraisal in project‐based organisations, the role of employees, and challenges to theory. </a:t>
            </a:r>
            <a:r>
              <a:rPr lang="en-GB" sz="1800" i="1" dirty="0">
                <a:effectLst/>
                <a:latin typeface="Calibri" panose="020F0502020204030204" pitchFamily="34" charset="0"/>
                <a:ea typeface="Calibri" panose="020F0502020204030204" pitchFamily="34" charset="0"/>
                <a:cs typeface="Times New Roman" panose="02020603050405020304" pitchFamily="18" charset="0"/>
              </a:rPr>
              <a:t>Human Resource Management Journal</a:t>
            </a:r>
            <a:r>
              <a:rPr lang="en-GB" sz="1800" dirty="0">
                <a:effectLst/>
                <a:latin typeface="Calibri" panose="020F0502020204030204" pitchFamily="34" charset="0"/>
                <a:ea typeface="Calibri" panose="020F0502020204030204" pitchFamily="34" charset="0"/>
                <a:cs typeface="Times New Roman" panose="02020603050405020304" pitchFamily="18" charset="0"/>
              </a:rPr>
              <a:t>, 29(2), pp.217-237.</a:t>
            </a:r>
          </a:p>
          <a:p>
            <a:pPr marL="342900" lvl="0" indent="-342900">
              <a:lnSpc>
                <a:spcPct val="107000"/>
              </a:lnSpc>
              <a:buFont typeface="Arial" panose="020B0604020202020204" pitchFamily="34" charset="0"/>
              <a:buChar char="•"/>
              <a:tabLst>
                <a:tab pos="457200" algn="l"/>
              </a:tabLs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Pemsel</a:t>
            </a:r>
            <a:r>
              <a:rPr lang="en-GB" sz="1800" dirty="0">
                <a:effectLst/>
                <a:latin typeface="Calibri" panose="020F0502020204030204" pitchFamily="34" charset="0"/>
                <a:ea typeface="Calibri" panose="020F0502020204030204" pitchFamily="34" charset="0"/>
                <a:cs typeface="Times New Roman" panose="02020603050405020304" pitchFamily="18" charset="0"/>
              </a:rPr>
              <a:t>, S. and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Wiewiora</a:t>
            </a:r>
            <a:r>
              <a:rPr lang="en-GB" sz="1800" dirty="0">
                <a:effectLst/>
                <a:latin typeface="Calibri" panose="020F0502020204030204" pitchFamily="34" charset="0"/>
                <a:ea typeface="Calibri" panose="020F0502020204030204" pitchFamily="34" charset="0"/>
                <a:cs typeface="Times New Roman" panose="02020603050405020304" pitchFamily="18" charset="0"/>
              </a:rPr>
              <a:t>, A., 2013. Project management office a knowledge broker in project-based organisations. </a:t>
            </a:r>
            <a:r>
              <a:rPr lang="en-GB" sz="1800" i="1" dirty="0">
                <a:effectLst/>
                <a:latin typeface="Calibri" panose="020F0502020204030204" pitchFamily="34" charset="0"/>
                <a:ea typeface="Calibri" panose="020F0502020204030204" pitchFamily="34" charset="0"/>
                <a:cs typeface="Times New Roman" panose="02020603050405020304" pitchFamily="18" charset="0"/>
              </a:rPr>
              <a:t>International Journal of Project Management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31(1), pp.31-42.</a:t>
            </a:r>
          </a:p>
          <a:p>
            <a:pPr marL="342900" lvl="0" indent="-342900">
              <a:lnSpc>
                <a:spcPct val="107000"/>
              </a:lnSpc>
              <a:buFont typeface="Arial" panose="020B0604020202020204" pitchFamily="34" charset="0"/>
              <a:buChar char="•"/>
              <a:tabLst>
                <a:tab pos="457200" algn="l"/>
              </a:tabLs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ScottishPower</a:t>
            </a:r>
            <a:r>
              <a:rPr lang="en-GB" sz="1800" dirty="0">
                <a:effectLst/>
                <a:latin typeface="Calibri" panose="020F0502020204030204" pitchFamily="34" charset="0"/>
                <a:ea typeface="Calibri" panose="020F0502020204030204" pitchFamily="34" charset="0"/>
                <a:cs typeface="Times New Roman" panose="02020603050405020304" pitchFamily="18" charset="0"/>
              </a:rPr>
              <a:t> (2021)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ScottishPower</a:t>
            </a:r>
            <a:r>
              <a:rPr lang="en-GB" sz="1800" dirty="0">
                <a:effectLst/>
                <a:latin typeface="Calibri" panose="020F0502020204030204" pitchFamily="34" charset="0"/>
                <a:ea typeface="Calibri" panose="020F0502020204030204" pitchFamily="34" charset="0"/>
                <a:cs typeface="Times New Roman" panose="02020603050405020304" pitchFamily="18" charset="0"/>
              </a:rPr>
              <a:t> Renewables. [online] Available: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https://www.scottishpowerrenewables.com/pages/about_us.aspx</a:t>
            </a:r>
            <a:r>
              <a:rPr lang="en-GB" sz="1800" dirty="0">
                <a:effectLst/>
                <a:latin typeface="Calibri" panose="020F0502020204030204" pitchFamily="34" charset="0"/>
                <a:ea typeface="Calibri" panose="020F0502020204030204" pitchFamily="34" charset="0"/>
                <a:cs typeface="Times New Roman" panose="02020603050405020304" pitchFamily="18" charset="0"/>
              </a:rPr>
              <a:t> [Accessed 12</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1800" dirty="0">
                <a:effectLst/>
                <a:latin typeface="Calibri" panose="020F0502020204030204" pitchFamily="34" charset="0"/>
                <a:ea typeface="Calibri" panose="020F0502020204030204" pitchFamily="34" charset="0"/>
                <a:cs typeface="Times New Roman" panose="02020603050405020304" pitchFamily="18" charset="0"/>
              </a:rPr>
              <a:t> August 2021] </a:t>
            </a:r>
          </a:p>
          <a:p>
            <a:pPr marL="342900" lvl="0" indent="-342900">
              <a:lnSpc>
                <a:spcPct val="107000"/>
              </a:lnSpc>
              <a:spcAft>
                <a:spcPts val="800"/>
              </a:spcAft>
              <a:buFont typeface="Arial" panose="020B0604020202020204" pitchFamily="34" charset="0"/>
              <a:buChar char="•"/>
              <a:tabLst>
                <a:tab pos="457200" algn="l"/>
              </a:tabLst>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Tyssen</a:t>
            </a:r>
            <a:r>
              <a:rPr lang="en-GB" sz="1800" dirty="0">
                <a:effectLst/>
                <a:latin typeface="Calibri" panose="020F0502020204030204" pitchFamily="34" charset="0"/>
                <a:ea typeface="Calibri" panose="020F0502020204030204" pitchFamily="34" charset="0"/>
                <a:cs typeface="Times New Roman" panose="02020603050405020304" pitchFamily="18" charset="0"/>
              </a:rPr>
              <a:t>, A., Wald, A. and Spieth, P., 2014. The challenge of transactional and transformational leadership in projects. </a:t>
            </a:r>
            <a:r>
              <a:rPr lang="en-GB" sz="1800" i="1" dirty="0">
                <a:effectLst/>
                <a:latin typeface="Calibri" panose="020F0502020204030204" pitchFamily="34" charset="0"/>
                <a:ea typeface="Calibri" panose="020F0502020204030204" pitchFamily="34" charset="0"/>
                <a:cs typeface="Times New Roman" panose="02020603050405020304" pitchFamily="18" charset="0"/>
              </a:rPr>
              <a:t>International Journal of Project Management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32(3), pp.365-375.</a:t>
            </a:r>
          </a:p>
          <a:p>
            <a:endParaRPr lang="en-GB" dirty="0"/>
          </a:p>
        </p:txBody>
      </p:sp>
    </p:spTree>
    <p:extLst>
      <p:ext uri="{BB962C8B-B14F-4D97-AF65-F5344CB8AC3E}">
        <p14:creationId xmlns:p14="http://schemas.microsoft.com/office/powerpoint/2010/main" val="2500734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id="{29455ACD-CCC6-4BEC-AA79-DC1C69D087DF}"/>
              </a:ext>
              <a:ext uri="{C183D7F6-B498-43B3-948B-1728B52AA6E4}">
                <adec:decorative xmlns="" xmlns:adec="http://schemas.microsoft.com/office/drawing/2017/decorative" val="1"/>
              </a:ext>
            </a:extLst>
          </p:cNvPr>
          <p:cNvSpPr>
            <a:spLocks noGrp="1"/>
          </p:cNvSpPr>
          <p:nvPr>
            <p:ph type="body" sz="quarter" idx="20"/>
          </p:nvPr>
        </p:nvSpPr>
        <p:spPr>
          <a:xfrm>
            <a:off x="7238788" y="1434544"/>
            <a:ext cx="4572212" cy="4585256"/>
          </a:xfrm>
        </p:spPr>
        <p:txBody>
          <a:bodyPr/>
          <a:lstStyle/>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 xmlns:adec="http://schemas.microsoft.com/office/drawing/2017/decorative" val="1"/>
              </a:ext>
            </a:extLst>
          </p:cNvPr>
          <p:cNvPicPr>
            <a:picLocks noGrp="1" noChangeAspect="1"/>
          </p:cNvPicPr>
          <p:nvPr>
            <p:ph type="pic" sz="quarter" idx="21"/>
          </p:nvPr>
        </p:nvPicPr>
        <p:blipFill>
          <a:blip r:embed="rId3">
            <a:extLst>
              <a:ext uri="{96DAC541-7B7A-43D3-8B79-37D633B846F1}">
                <asvg:svgBlip xmlns="" xmlns:asvg="http://schemas.microsoft.com/office/drawing/2016/SVG/main" r:embed="rId5"/>
              </a:ext>
            </a:extLst>
          </a:blip>
          <a:srcRect l="853" r="853"/>
          <a:stretch>
            <a:fillRect/>
          </a:stretch>
        </p:blipFill>
        <p:spPr>
          <a:xfrm>
            <a:off x="28903" y="5927725"/>
            <a:ext cx="914400" cy="930275"/>
          </a:xfrm>
        </p:spPr>
      </p:pic>
      <p:sp>
        <p:nvSpPr>
          <p:cNvPr id="40" name="Freeform: Shape 39">
            <a:extLst>
              <a:ext uri="{FF2B5EF4-FFF2-40B4-BE49-F238E27FC236}">
                <a16:creationId xmlns:a16="http://schemas.microsoft.com/office/drawing/2014/main" id="{CD5E95B5-674E-4A3A-A7C5-83CFC41142E0}"/>
              </a:ext>
              <a:ext uri="{C183D7F6-B498-43B3-948B-1728B52AA6E4}">
                <adec:decorative xmlns="" xmlns:adec="http://schemas.microsoft.com/office/drawing/2017/decorative" val="1"/>
              </a:ext>
            </a:extLst>
          </p:cNvPr>
          <p:cNvSpPr/>
          <p:nvPr/>
        </p:nvSpPr>
        <p:spPr>
          <a:xfrm>
            <a:off x="0" y="-1"/>
            <a:ext cx="9677400" cy="1131247"/>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1">
            <a:extLst>
              <a:ext uri="{FF2B5EF4-FFF2-40B4-BE49-F238E27FC236}">
                <a16:creationId xmlns:a16="http://schemas.microsoft.com/office/drawing/2014/main" id="{94C582A2-A406-4C9B-A3DA-BA4EECAB37AC}"/>
              </a:ext>
            </a:extLst>
          </p:cNvPr>
          <p:cNvSpPr>
            <a:spLocks noGrp="1"/>
          </p:cNvSpPr>
          <p:nvPr>
            <p:ph type="title"/>
          </p:nvPr>
        </p:nvSpPr>
        <p:spPr>
          <a:xfrm>
            <a:off x="3276600" y="211679"/>
            <a:ext cx="2743200" cy="707886"/>
          </a:xfrm>
        </p:spPr>
        <p:txBody>
          <a:bodyPr/>
          <a:lstStyle/>
          <a:p>
            <a:r>
              <a:rPr lang="en-US" dirty="0" smtClean="0">
                <a:solidFill>
                  <a:schemeClr val="bg1">
                    <a:lumMod val="95000"/>
                  </a:schemeClr>
                </a:solidFill>
              </a:rPr>
              <a:t>Methodology</a:t>
            </a:r>
            <a:endParaRPr lang="en-US" dirty="0">
              <a:solidFill>
                <a:schemeClr val="bg1">
                  <a:lumMod val="95000"/>
                </a:schemeClr>
              </a:solidFill>
            </a:endParaRPr>
          </a:p>
        </p:txBody>
      </p:sp>
      <p:pic>
        <p:nvPicPr>
          <p:cNvPr id="14" name="Picture 13" descr="C:\Users\dell\Desktop\Untitled Diagram.drawio.png"/>
          <p:cNvPicPr/>
          <p:nvPr/>
        </p:nvPicPr>
        <p:blipFill>
          <a:blip r:embed="rId6">
            <a:extLst>
              <a:ext uri="{28A0092B-C50C-407E-A947-70E740481C1C}">
                <a14:useLocalDpi xmlns:a14="http://schemas.microsoft.com/office/drawing/2010/main" val="0"/>
              </a:ext>
            </a:extLst>
          </a:blip>
          <a:srcRect/>
          <a:stretch>
            <a:fillRect/>
          </a:stretch>
        </p:blipFill>
        <p:spPr bwMode="auto">
          <a:xfrm>
            <a:off x="7370126" y="1632423"/>
            <a:ext cx="4126865" cy="3581400"/>
          </a:xfrm>
          <a:prstGeom prst="rect">
            <a:avLst/>
          </a:prstGeom>
          <a:noFill/>
          <a:ln>
            <a:noFill/>
          </a:ln>
        </p:spPr>
      </p:pic>
      <p:sp>
        <p:nvSpPr>
          <p:cNvPr id="4" name="Rectangle 3"/>
          <p:cNvSpPr/>
          <p:nvPr/>
        </p:nvSpPr>
        <p:spPr>
          <a:xfrm>
            <a:off x="7362243" y="5410200"/>
            <a:ext cx="4389542" cy="5175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tx2">
                    <a:lumMod val="75000"/>
                  </a:schemeClr>
                </a:solidFill>
              </a:rPr>
              <a:t>Figure 1: Describes the theoretical foundation for our secondary research project</a:t>
            </a:r>
            <a:endParaRPr lang="en-US" b="1" i="1" dirty="0">
              <a:solidFill>
                <a:schemeClr val="tx2">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03127498"/>
              </p:ext>
            </p:extLst>
          </p:nvPr>
        </p:nvGraphicFramePr>
        <p:xfrm>
          <a:off x="1" y="1784124"/>
          <a:ext cx="7057975" cy="3931920"/>
        </p:xfrm>
        <a:graphic>
          <a:graphicData uri="http://schemas.openxmlformats.org/drawingml/2006/table">
            <a:tbl>
              <a:tblPr firstRow="1" bandRow="1">
                <a:tableStyleId>{9DCAF9ED-07DC-4A11-8D7F-57B35C25682E}</a:tableStyleId>
              </a:tblPr>
              <a:tblGrid>
                <a:gridCol w="7057975">
                  <a:extLst>
                    <a:ext uri="{9D8B030D-6E8A-4147-A177-3AD203B41FA5}">
                      <a16:colId xmlns:a16="http://schemas.microsoft.com/office/drawing/2014/main" val="3387482298"/>
                    </a:ext>
                  </a:extLst>
                </a:gridCol>
              </a:tblGrid>
              <a:tr h="376440">
                <a:tc>
                  <a:txBody>
                    <a:bodyPr/>
                    <a:lstStyle/>
                    <a:p>
                      <a:pPr algn="ctr"/>
                      <a:r>
                        <a:rPr lang="en-US" dirty="0" smtClean="0"/>
                        <a:t>Hypothesis</a:t>
                      </a:r>
                      <a:endParaRPr lang="en-US" dirty="0"/>
                    </a:p>
                  </a:txBody>
                  <a:tcPr/>
                </a:tc>
                <a:extLst>
                  <a:ext uri="{0D108BD9-81ED-4DB2-BD59-A6C34878D82A}">
                    <a16:rowId xmlns:a16="http://schemas.microsoft.com/office/drawing/2014/main" val="1203085332"/>
                  </a:ext>
                </a:extLst>
              </a:tr>
              <a:tr h="3555480">
                <a:tc>
                  <a:txBody>
                    <a:bodyPr/>
                    <a:lstStyle/>
                    <a:p>
                      <a:r>
                        <a:rPr lang="en-US" sz="1600" b="1" u="sng" dirty="0" smtClean="0"/>
                        <a:t>First</a:t>
                      </a:r>
                      <a:r>
                        <a:rPr lang="en-US" sz="1600" b="1" u="sng" baseline="0" dirty="0" smtClean="0"/>
                        <a:t> </a:t>
                      </a:r>
                      <a:r>
                        <a:rPr lang="en-US" sz="1600" b="1" u="sng" dirty="0" smtClean="0"/>
                        <a:t>hypothesis: </a:t>
                      </a:r>
                      <a:r>
                        <a:rPr lang="en-US" sz="1400" dirty="0" smtClean="0"/>
                        <a:t>Employee job performance exhibits a positive correlation with managers' emotional intelligence.</a:t>
                      </a:r>
                    </a:p>
                    <a:p>
                      <a:endParaRPr lang="en-US" sz="1400" dirty="0" smtClean="0"/>
                    </a:p>
                    <a:p>
                      <a:r>
                        <a:rPr lang="en-US" sz="1600" b="1" u="sng" dirty="0" smtClean="0"/>
                        <a:t>Second hypothesis: </a:t>
                      </a:r>
                      <a:r>
                        <a:rPr lang="en-US" sz="1400" dirty="0" smtClean="0"/>
                        <a:t>There exists a positive relationship between manager Emotional Intelligence (EI) and the manifestation of innovative behavior within project teams.</a:t>
                      </a:r>
                    </a:p>
                    <a:p>
                      <a:endParaRPr lang="en-US" sz="1400" dirty="0" smtClean="0"/>
                    </a:p>
                    <a:p>
                      <a:r>
                        <a:rPr lang="en-US" sz="1600" b="1" u="sng" dirty="0" smtClean="0"/>
                        <a:t>Third hypothesis:  </a:t>
                      </a:r>
                      <a:r>
                        <a:rPr lang="en-US" sz="1400" dirty="0" smtClean="0"/>
                        <a:t>The innovative behavior of employees shows a positive correlation with their job performance, significantly enhancing their effectiveness in project execution.</a:t>
                      </a:r>
                    </a:p>
                    <a:p>
                      <a:endParaRPr lang="en-US" sz="1400" dirty="0" smtClean="0"/>
                    </a:p>
                    <a:p>
                      <a:r>
                        <a:rPr lang="en-US" sz="1600" b="1" u="sng" dirty="0" smtClean="0"/>
                        <a:t>Fourth (a) hypothesis</a:t>
                      </a:r>
                      <a:r>
                        <a:rPr lang="en-US" sz="1400" dirty="0" smtClean="0"/>
                        <a:t>: The existence of a structural hole within a social network structure can positively moderate the correlation between managers' EI and employees' innovative behavior.</a:t>
                      </a:r>
                    </a:p>
                    <a:p>
                      <a:endParaRPr lang="en-US" sz="1400" dirty="0" smtClean="0"/>
                    </a:p>
                    <a:p>
                      <a:r>
                        <a:rPr lang="en-US" sz="1600" b="1" u="sng" dirty="0" smtClean="0"/>
                        <a:t>Fourth (b) hypothesis: </a:t>
                      </a:r>
                      <a:r>
                        <a:rPr lang="en-US" sz="1400" dirty="0" smtClean="0"/>
                        <a:t>The presence of a structural hole within a social network structure can positively moderate the relationship between manager EI and employee job performance.</a:t>
                      </a:r>
                    </a:p>
                    <a:p>
                      <a:endParaRPr lang="en-US" dirty="0"/>
                    </a:p>
                  </a:txBody>
                  <a:tcPr/>
                </a:tc>
                <a:extLst>
                  <a:ext uri="{0D108BD9-81ED-4DB2-BD59-A6C34878D82A}">
                    <a16:rowId xmlns:a16="http://schemas.microsoft.com/office/drawing/2014/main" val="2764777180"/>
                  </a:ext>
                </a:extLst>
              </a:tr>
            </a:tbl>
          </a:graphicData>
        </a:graphic>
      </p:graphicFrame>
    </p:spTree>
    <p:extLst>
      <p:ext uri="{BB962C8B-B14F-4D97-AF65-F5344CB8AC3E}">
        <p14:creationId xmlns:p14="http://schemas.microsoft.com/office/powerpoint/2010/main" val="2956204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3962400" y="718644"/>
            <a:ext cx="2743200" cy="707886"/>
          </a:xfrm>
        </p:spPr>
        <p:txBody>
          <a:bodyPr/>
          <a:lstStyle/>
          <a:p>
            <a:r>
              <a:rPr lang="en-US" dirty="0" smtClean="0"/>
              <a:t>Methodology</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0" y="1426530"/>
            <a:ext cx="12192000" cy="5583870"/>
          </a:xfrm>
          <a:ln>
            <a:noFill/>
          </a:ln>
        </p:spPr>
        <p:txBody>
          <a:body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cxnSp>
        <p:nvCxnSpPr>
          <p:cNvPr id="8" name="Straight Connector 7"/>
          <p:cNvCxnSpPr>
            <a:stCxn id="2" idx="0"/>
            <a:endCxn id="2" idx="2"/>
          </p:cNvCxnSpPr>
          <p:nvPr/>
        </p:nvCxnSpPr>
        <p:spPr>
          <a:xfrm>
            <a:off x="6096000" y="1426530"/>
            <a:ext cx="0" cy="5583870"/>
          </a:xfrm>
          <a:prstGeom prst="line">
            <a:avLst/>
          </a:prstGeom>
        </p:spPr>
        <p:style>
          <a:lnRef idx="3">
            <a:schemeClr val="accent4"/>
          </a:lnRef>
          <a:fillRef idx="0">
            <a:schemeClr val="accent4"/>
          </a:fillRef>
          <a:effectRef idx="2">
            <a:schemeClr val="accent4"/>
          </a:effectRef>
          <a:fontRef idx="minor">
            <a:schemeClr val="tx1"/>
          </a:fontRef>
        </p:style>
      </p:cxnSp>
      <p:cxnSp>
        <p:nvCxnSpPr>
          <p:cNvPr id="21" name="Straight Connector 20"/>
          <p:cNvCxnSpPr>
            <a:stCxn id="2" idx="1"/>
            <a:endCxn id="2" idx="3"/>
          </p:cNvCxnSpPr>
          <p:nvPr/>
        </p:nvCxnSpPr>
        <p:spPr>
          <a:xfrm>
            <a:off x="0" y="4218465"/>
            <a:ext cx="12192000" cy="0"/>
          </a:xfrm>
          <a:prstGeom prst="line">
            <a:avLst/>
          </a:prstGeom>
        </p:spPr>
        <p:style>
          <a:lnRef idx="3">
            <a:schemeClr val="accent4"/>
          </a:lnRef>
          <a:fillRef idx="0">
            <a:schemeClr val="accent4"/>
          </a:fillRef>
          <a:effectRef idx="2">
            <a:schemeClr val="accent4"/>
          </a:effectRef>
          <a:fontRef idx="minor">
            <a:schemeClr val="tx1"/>
          </a:fontRef>
        </p:style>
      </p:cxnSp>
      <p:sp>
        <p:nvSpPr>
          <p:cNvPr id="24" name="Rectangle 23"/>
          <p:cNvSpPr/>
          <p:nvPr/>
        </p:nvSpPr>
        <p:spPr>
          <a:xfrm>
            <a:off x="685800" y="1426530"/>
            <a:ext cx="2667000" cy="402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Research philosophy </a:t>
            </a:r>
          </a:p>
        </p:txBody>
      </p:sp>
      <p:sp>
        <p:nvSpPr>
          <p:cNvPr id="25" name="Rectangle 24"/>
          <p:cNvSpPr/>
          <p:nvPr/>
        </p:nvSpPr>
        <p:spPr>
          <a:xfrm>
            <a:off x="6996113" y="1627665"/>
            <a:ext cx="2667000" cy="402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Research approach</a:t>
            </a:r>
          </a:p>
        </p:txBody>
      </p:sp>
      <p:sp>
        <p:nvSpPr>
          <p:cNvPr id="26" name="Rectangle 25"/>
          <p:cNvSpPr/>
          <p:nvPr/>
        </p:nvSpPr>
        <p:spPr>
          <a:xfrm>
            <a:off x="685800" y="4281527"/>
            <a:ext cx="2667000" cy="402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Research Methadology</a:t>
            </a:r>
          </a:p>
        </p:txBody>
      </p:sp>
      <p:sp>
        <p:nvSpPr>
          <p:cNvPr id="27" name="Rectangle 26"/>
          <p:cNvSpPr/>
          <p:nvPr/>
        </p:nvSpPr>
        <p:spPr>
          <a:xfrm>
            <a:off x="7162800" y="4281527"/>
            <a:ext cx="2667000" cy="402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Search Keywords</a:t>
            </a:r>
          </a:p>
        </p:txBody>
      </p:sp>
      <p:sp>
        <p:nvSpPr>
          <p:cNvPr id="28" name="Rectangle 27"/>
          <p:cNvSpPr/>
          <p:nvPr/>
        </p:nvSpPr>
        <p:spPr>
          <a:xfrm>
            <a:off x="152400" y="2029935"/>
            <a:ext cx="5867400" cy="2084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9762" y="2092589"/>
            <a:ext cx="5512676" cy="18349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smtClean="0"/>
              <a:t>Emphasis </a:t>
            </a:r>
            <a:r>
              <a:rPr lang="en-US" dirty="0"/>
              <a:t>on Secondary Research</a:t>
            </a:r>
          </a:p>
          <a:p>
            <a:pPr marL="285750" indent="-285750">
              <a:buFont typeface="Wingdings" panose="05000000000000000000" pitchFamily="2" charset="2"/>
              <a:buChar char="§"/>
            </a:pPr>
            <a:r>
              <a:rPr lang="en-US" dirty="0"/>
              <a:t>Rooted in Systematic Literature review (SLR)</a:t>
            </a:r>
          </a:p>
          <a:p>
            <a:pPr marL="285750" indent="-285750">
              <a:buFont typeface="Wingdings" panose="05000000000000000000" pitchFamily="2" charset="2"/>
              <a:buChar char="§"/>
            </a:pPr>
            <a:r>
              <a:rPr lang="en-US" dirty="0"/>
              <a:t>Focus on synthesis of existing literature </a:t>
            </a:r>
          </a:p>
        </p:txBody>
      </p:sp>
      <p:sp>
        <p:nvSpPr>
          <p:cNvPr id="31" name="Rectangle 30"/>
          <p:cNvSpPr/>
          <p:nvPr/>
        </p:nvSpPr>
        <p:spPr>
          <a:xfrm>
            <a:off x="6629400" y="2286000"/>
            <a:ext cx="5181600" cy="1447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smtClean="0"/>
              <a:t>Theoretical Framework Development</a:t>
            </a:r>
          </a:p>
          <a:p>
            <a:pPr marL="285750" indent="-285750">
              <a:buFont typeface="Wingdings" panose="05000000000000000000" pitchFamily="2" charset="2"/>
              <a:buChar char="§"/>
            </a:pPr>
            <a:r>
              <a:rPr lang="en-US" dirty="0" smtClean="0"/>
              <a:t>Synthesizing insights from scholarly and professional Data  </a:t>
            </a:r>
            <a:endParaRPr lang="en-US" dirty="0"/>
          </a:p>
        </p:txBody>
      </p:sp>
      <p:sp>
        <p:nvSpPr>
          <p:cNvPr id="32" name="Rectangle 31"/>
          <p:cNvSpPr/>
          <p:nvPr/>
        </p:nvSpPr>
        <p:spPr>
          <a:xfrm>
            <a:off x="329762" y="4973427"/>
            <a:ext cx="5181600" cy="1447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t>Inductive</a:t>
            </a:r>
          </a:p>
          <a:p>
            <a:pPr marL="285750" indent="-285750">
              <a:buFont typeface="Wingdings" panose="05000000000000000000" pitchFamily="2" charset="2"/>
              <a:buChar char="§"/>
            </a:pPr>
            <a:r>
              <a:rPr lang="en-US" dirty="0"/>
              <a:t>Employed secondary data collection methods </a:t>
            </a:r>
          </a:p>
          <a:p>
            <a:pPr marL="285750" indent="-285750">
              <a:buFont typeface="Wingdings" panose="05000000000000000000" pitchFamily="2" charset="2"/>
              <a:buChar char="§"/>
            </a:pPr>
            <a:r>
              <a:rPr lang="en-US" dirty="0"/>
              <a:t>Stressed comprehensive literature review</a:t>
            </a:r>
            <a:endParaRPr lang="en-US" dirty="0"/>
          </a:p>
        </p:txBody>
      </p:sp>
      <p:sp>
        <p:nvSpPr>
          <p:cNvPr id="33" name="Rectangle 32"/>
          <p:cNvSpPr/>
          <p:nvPr/>
        </p:nvSpPr>
        <p:spPr>
          <a:xfrm>
            <a:off x="6418209" y="5145062"/>
            <a:ext cx="5181600" cy="1447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t>Employed secondary data collection methods </a:t>
            </a:r>
          </a:p>
          <a:p>
            <a:pPr marL="285750" indent="-285750">
              <a:buFont typeface="Wingdings" panose="05000000000000000000" pitchFamily="2" charset="2"/>
              <a:buChar char="§"/>
            </a:pPr>
            <a:r>
              <a:rPr lang="en-US" dirty="0"/>
              <a:t>Stressed comprehensive literature review</a:t>
            </a:r>
          </a:p>
        </p:txBody>
      </p:sp>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3962400" y="718644"/>
            <a:ext cx="2743200" cy="707886"/>
          </a:xfrm>
        </p:spPr>
        <p:txBody>
          <a:bodyPr/>
          <a:lstStyle/>
          <a:p>
            <a:r>
              <a:rPr lang="en-US" dirty="0" smtClean="0"/>
              <a:t>Methodology</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3941" y="1796202"/>
            <a:ext cx="12192000" cy="5583870"/>
          </a:xfrm>
          <a:ln>
            <a:noFill/>
          </a:ln>
        </p:spPr>
        <p:txBody>
          <a:body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cxnSp>
        <p:nvCxnSpPr>
          <p:cNvPr id="8" name="Straight Connector 7"/>
          <p:cNvCxnSpPr/>
          <p:nvPr/>
        </p:nvCxnSpPr>
        <p:spPr>
          <a:xfrm>
            <a:off x="4800600" y="1489592"/>
            <a:ext cx="0" cy="5583870"/>
          </a:xfrm>
          <a:prstGeom prst="line">
            <a:avLst/>
          </a:prstGeom>
        </p:spPr>
        <p:style>
          <a:lnRef idx="3">
            <a:schemeClr val="accent4"/>
          </a:lnRef>
          <a:fillRef idx="0">
            <a:schemeClr val="accent4"/>
          </a:fillRef>
          <a:effectRef idx="2">
            <a:schemeClr val="accent4"/>
          </a:effectRef>
          <a:fontRef idx="minor">
            <a:schemeClr val="tx1"/>
          </a:fontRef>
        </p:style>
      </p:cxnSp>
      <p:sp>
        <p:nvSpPr>
          <p:cNvPr id="24" name="Rectangle 23"/>
          <p:cNvSpPr/>
          <p:nvPr/>
        </p:nvSpPr>
        <p:spPr>
          <a:xfrm>
            <a:off x="553764" y="1824732"/>
            <a:ext cx="2667000" cy="402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Sources</a:t>
            </a:r>
            <a:endParaRPr lang="en-US" dirty="0"/>
          </a:p>
        </p:txBody>
      </p:sp>
      <p:sp>
        <p:nvSpPr>
          <p:cNvPr id="25" name="Rectangle 24"/>
          <p:cNvSpPr/>
          <p:nvPr/>
        </p:nvSpPr>
        <p:spPr>
          <a:xfrm>
            <a:off x="5017376" y="1796202"/>
            <a:ext cx="2667000" cy="402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Research </a:t>
            </a:r>
            <a:r>
              <a:rPr lang="en-US" dirty="0" smtClean="0"/>
              <a:t>Analysis</a:t>
            </a:r>
            <a:endParaRPr lang="en-US" dirty="0"/>
          </a:p>
        </p:txBody>
      </p:sp>
      <p:sp>
        <p:nvSpPr>
          <p:cNvPr id="27" name="Rectangle 26"/>
          <p:cNvSpPr/>
          <p:nvPr/>
        </p:nvSpPr>
        <p:spPr>
          <a:xfrm>
            <a:off x="8801100" y="1824732"/>
            <a:ext cx="2667000" cy="402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Keywords</a:t>
            </a:r>
          </a:p>
        </p:txBody>
      </p:sp>
      <p:sp>
        <p:nvSpPr>
          <p:cNvPr id="28" name="Rectangle 27"/>
          <p:cNvSpPr/>
          <p:nvPr/>
        </p:nvSpPr>
        <p:spPr>
          <a:xfrm>
            <a:off x="152400" y="2029935"/>
            <a:ext cx="5867400" cy="2084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9762" y="2092589"/>
            <a:ext cx="3023038" cy="3089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sz="2400" dirty="0"/>
              <a:t>IEEE </a:t>
            </a:r>
            <a:r>
              <a:rPr lang="en-US" sz="2400" dirty="0" err="1"/>
              <a:t>Xplore</a:t>
            </a:r>
            <a:endParaRPr lang="en-US" sz="2400" dirty="0"/>
          </a:p>
          <a:p>
            <a:pPr marL="285750" indent="-285750">
              <a:buFont typeface="Wingdings" panose="05000000000000000000" pitchFamily="2" charset="2"/>
              <a:buChar char="§"/>
            </a:pPr>
            <a:r>
              <a:rPr lang="en-US" sz="2400" dirty="0" err="1"/>
              <a:t>ScienceDirect</a:t>
            </a:r>
            <a:endParaRPr lang="en-US" sz="2400" dirty="0"/>
          </a:p>
          <a:p>
            <a:pPr marL="285750" indent="-285750">
              <a:buFont typeface="Wingdings" panose="05000000000000000000" pitchFamily="2" charset="2"/>
              <a:buChar char="§"/>
            </a:pPr>
            <a:r>
              <a:rPr lang="en-US" sz="2400" dirty="0"/>
              <a:t>Scopus</a:t>
            </a:r>
          </a:p>
          <a:p>
            <a:pPr marL="285750" indent="-285750">
              <a:buFont typeface="Wingdings" panose="05000000000000000000" pitchFamily="2" charset="2"/>
              <a:buChar char="§"/>
            </a:pPr>
            <a:r>
              <a:rPr lang="en-US" sz="2400" dirty="0"/>
              <a:t>Springer</a:t>
            </a:r>
          </a:p>
          <a:p>
            <a:pPr marL="285750" indent="-285750">
              <a:buFont typeface="Wingdings" panose="05000000000000000000" pitchFamily="2" charset="2"/>
              <a:buChar char="§"/>
            </a:pPr>
            <a:r>
              <a:rPr lang="en-US" sz="2400" dirty="0"/>
              <a:t>Elsevier</a:t>
            </a:r>
          </a:p>
        </p:txBody>
      </p:sp>
      <p:sp>
        <p:nvSpPr>
          <p:cNvPr id="31" name="Rectangle 30"/>
          <p:cNvSpPr/>
          <p:nvPr/>
        </p:nvSpPr>
        <p:spPr>
          <a:xfrm>
            <a:off x="4940519" y="2765532"/>
            <a:ext cx="3389094" cy="2568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t>Thematic analysis used to identify patterns in selected studies </a:t>
            </a:r>
          </a:p>
          <a:p>
            <a:r>
              <a:rPr lang="en-US" sz="2000" b="1" u="sng" dirty="0"/>
              <a:t>Themes identified:</a:t>
            </a:r>
          </a:p>
          <a:p>
            <a:pPr marL="285750" indent="-285750">
              <a:buFont typeface="Wingdings" panose="05000000000000000000" pitchFamily="2" charset="2"/>
              <a:buChar char="§"/>
            </a:pPr>
            <a:r>
              <a:rPr lang="en-US" dirty="0"/>
              <a:t>Emotional Intelligence and its impact</a:t>
            </a:r>
          </a:p>
          <a:p>
            <a:pPr marL="285750" indent="-285750">
              <a:buFont typeface="Wingdings" panose="05000000000000000000" pitchFamily="2" charset="2"/>
              <a:buChar char="§"/>
            </a:pPr>
            <a:r>
              <a:rPr lang="en-US" dirty="0"/>
              <a:t>Cognitive Intelligence and Decision Making</a:t>
            </a:r>
          </a:p>
        </p:txBody>
      </p:sp>
      <p:sp>
        <p:nvSpPr>
          <p:cNvPr id="33" name="Rectangle 32"/>
          <p:cNvSpPr/>
          <p:nvPr/>
        </p:nvSpPr>
        <p:spPr>
          <a:xfrm>
            <a:off x="8810955" y="2399477"/>
            <a:ext cx="3248024" cy="27900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smtClean="0"/>
              <a:t>Emotional Intelligence </a:t>
            </a:r>
          </a:p>
          <a:p>
            <a:pPr marL="285750" indent="-285750">
              <a:buFont typeface="Wingdings" panose="05000000000000000000" pitchFamily="2" charset="2"/>
              <a:buChar char="§"/>
            </a:pPr>
            <a:r>
              <a:rPr lang="en-US" sz="2400" dirty="0" smtClean="0"/>
              <a:t>Cognitive Intelligence </a:t>
            </a:r>
          </a:p>
          <a:p>
            <a:pPr marL="285750" indent="-285750">
              <a:buFont typeface="Wingdings" panose="05000000000000000000" pitchFamily="2" charset="2"/>
              <a:buChar char="§"/>
            </a:pPr>
            <a:r>
              <a:rPr lang="en-US" sz="2400" dirty="0" smtClean="0"/>
              <a:t>Project Management </a:t>
            </a:r>
          </a:p>
          <a:p>
            <a:pPr marL="285750" indent="-285750">
              <a:buFont typeface="Wingdings" panose="05000000000000000000" pitchFamily="2" charset="2"/>
              <a:buChar char="§"/>
            </a:pPr>
            <a:r>
              <a:rPr lang="en-US" sz="2400" dirty="0" smtClean="0"/>
              <a:t>Decision Making</a:t>
            </a:r>
            <a:endParaRPr lang="en-US" sz="2400" dirty="0"/>
          </a:p>
        </p:txBody>
      </p:sp>
      <p:cxnSp>
        <p:nvCxnSpPr>
          <p:cNvPr id="16" name="Straight Connector 15"/>
          <p:cNvCxnSpPr/>
          <p:nvPr/>
        </p:nvCxnSpPr>
        <p:spPr>
          <a:xfrm>
            <a:off x="8610600" y="1576301"/>
            <a:ext cx="0" cy="558387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36113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3962400" y="718644"/>
            <a:ext cx="2743200" cy="707886"/>
          </a:xfrm>
        </p:spPr>
        <p:txBody>
          <a:bodyPr/>
          <a:lstStyle/>
          <a:p>
            <a:r>
              <a:rPr lang="en-US" dirty="0" smtClean="0"/>
              <a:t>Methodology</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0" y="1687974"/>
            <a:ext cx="12192000" cy="5170026"/>
          </a:xfrm>
          <a:ln>
            <a:noFill/>
          </a:ln>
        </p:spPr>
        <p:txBody>
          <a:bodyPr/>
          <a:lstStyle/>
          <a:p>
            <a:pPr algn="ctr"/>
            <a:r>
              <a:rPr lang="en-US" dirty="0" smtClean="0"/>
              <a:t>Inclusion </a:t>
            </a:r>
            <a:r>
              <a:rPr lang="en-US" dirty="0"/>
              <a:t>and Exclusion Criteria Overview</a:t>
            </a:r>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28" name="Rectangle 27"/>
          <p:cNvSpPr/>
          <p:nvPr/>
        </p:nvSpPr>
        <p:spPr>
          <a:xfrm>
            <a:off x="152400" y="2029935"/>
            <a:ext cx="5867400" cy="2084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698013004"/>
              </p:ext>
            </p:extLst>
          </p:nvPr>
        </p:nvGraphicFramePr>
        <p:xfrm>
          <a:off x="2209799" y="2362200"/>
          <a:ext cx="8077201" cy="4484423"/>
        </p:xfrm>
        <a:graphic>
          <a:graphicData uri="http://schemas.openxmlformats.org/drawingml/2006/table">
            <a:tbl>
              <a:tblPr>
                <a:tableStyleId>{5DA37D80-6434-44D0-A028-1B22A696006F}</a:tableStyleId>
              </a:tblPr>
              <a:tblGrid>
                <a:gridCol w="4085431">
                  <a:extLst>
                    <a:ext uri="{9D8B030D-6E8A-4147-A177-3AD203B41FA5}">
                      <a16:colId xmlns:a16="http://schemas.microsoft.com/office/drawing/2014/main" val="2707319896"/>
                    </a:ext>
                  </a:extLst>
                </a:gridCol>
                <a:gridCol w="3991770">
                  <a:extLst>
                    <a:ext uri="{9D8B030D-6E8A-4147-A177-3AD203B41FA5}">
                      <a16:colId xmlns:a16="http://schemas.microsoft.com/office/drawing/2014/main" val="1254559472"/>
                    </a:ext>
                  </a:extLst>
                </a:gridCol>
              </a:tblGrid>
              <a:tr h="521004">
                <a:tc>
                  <a:txBody>
                    <a:bodyPr/>
                    <a:lstStyle/>
                    <a:p>
                      <a:pPr algn="ctr">
                        <a:lnSpc>
                          <a:spcPct val="200000"/>
                        </a:lnSpc>
                        <a:spcAft>
                          <a:spcPts val="0"/>
                        </a:spcAft>
                      </a:pPr>
                      <a:r>
                        <a:rPr lang="en-US" sz="1800" b="1" u="sng" dirty="0">
                          <a:solidFill>
                            <a:schemeClr val="bg1"/>
                          </a:solidFill>
                          <a:effectLst/>
                        </a:rPr>
                        <a:t>Inclusion Criteria</a:t>
                      </a:r>
                      <a:endParaRPr lang="en-US" sz="1800" b="1" u="sng" dirty="0">
                        <a:solidFill>
                          <a:schemeClr val="bg1"/>
                        </a:solidFill>
                        <a:effectLst/>
                        <a:latin typeface="Calibri" panose="020F0502020204030204" pitchFamily="34" charset="0"/>
                        <a:cs typeface="Arial" panose="020B0604020202020204" pitchFamily="34" charset="0"/>
                      </a:endParaRPr>
                    </a:p>
                  </a:txBody>
                  <a:tcPr marL="68580" marR="68580"/>
                </a:tc>
                <a:tc>
                  <a:txBody>
                    <a:bodyPr/>
                    <a:lstStyle/>
                    <a:p>
                      <a:pPr algn="ctr">
                        <a:lnSpc>
                          <a:spcPct val="200000"/>
                        </a:lnSpc>
                        <a:spcAft>
                          <a:spcPts val="0"/>
                        </a:spcAft>
                      </a:pPr>
                      <a:r>
                        <a:rPr lang="en-US" sz="1800" b="1" u="sng" dirty="0">
                          <a:solidFill>
                            <a:schemeClr val="bg1"/>
                          </a:solidFill>
                          <a:effectLst/>
                        </a:rPr>
                        <a:t>Exclusion Criteria</a:t>
                      </a:r>
                      <a:endParaRPr lang="en-US" sz="1800" b="1" u="sng" dirty="0">
                        <a:solidFill>
                          <a:schemeClr val="bg1"/>
                        </a:solidFill>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3998634870"/>
                  </a:ext>
                </a:extLst>
              </a:tr>
              <a:tr h="521004">
                <a:tc>
                  <a:txBody>
                    <a:bodyPr/>
                    <a:lstStyle/>
                    <a:p>
                      <a:pPr>
                        <a:lnSpc>
                          <a:spcPct val="200000"/>
                        </a:lnSpc>
                        <a:spcAft>
                          <a:spcPts val="0"/>
                        </a:spcAft>
                      </a:pPr>
                      <a:r>
                        <a:rPr lang="en-US" sz="1600" dirty="0">
                          <a:solidFill>
                            <a:schemeClr val="bg1"/>
                          </a:solidFill>
                          <a:effectLst/>
                        </a:rPr>
                        <a:t>English language studies.</a:t>
                      </a:r>
                      <a:endParaRPr lang="en-US" sz="1600" dirty="0">
                        <a:solidFill>
                          <a:schemeClr val="bg1"/>
                        </a:solidFill>
                        <a:effectLst/>
                        <a:latin typeface="Calibri" panose="020F0502020204030204" pitchFamily="34" charset="0"/>
                        <a:cs typeface="Arial" panose="020B0604020202020204" pitchFamily="34" charset="0"/>
                      </a:endParaRPr>
                    </a:p>
                  </a:txBody>
                  <a:tcPr marL="68580" marR="68580"/>
                </a:tc>
                <a:tc>
                  <a:txBody>
                    <a:bodyPr/>
                    <a:lstStyle/>
                    <a:p>
                      <a:pPr>
                        <a:lnSpc>
                          <a:spcPct val="200000"/>
                        </a:lnSpc>
                        <a:spcAft>
                          <a:spcPts val="0"/>
                        </a:spcAft>
                      </a:pPr>
                      <a:r>
                        <a:rPr lang="en-US" sz="1600">
                          <a:solidFill>
                            <a:schemeClr val="bg1"/>
                          </a:solidFill>
                          <a:effectLst/>
                        </a:rPr>
                        <a:t>Non- English language studies.</a:t>
                      </a:r>
                      <a:endParaRPr lang="en-US" sz="1600">
                        <a:solidFill>
                          <a:schemeClr val="bg1"/>
                        </a:solidFill>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3395726549"/>
                  </a:ext>
                </a:extLst>
              </a:tr>
              <a:tr h="1260322">
                <a:tc>
                  <a:txBody>
                    <a:bodyPr/>
                    <a:lstStyle/>
                    <a:p>
                      <a:pPr>
                        <a:lnSpc>
                          <a:spcPct val="200000"/>
                        </a:lnSpc>
                        <a:spcAft>
                          <a:spcPts val="0"/>
                        </a:spcAft>
                      </a:pPr>
                      <a:r>
                        <a:rPr lang="en-US" sz="1600" dirty="0">
                          <a:solidFill>
                            <a:schemeClr val="bg1"/>
                          </a:solidFill>
                          <a:effectLst/>
                        </a:rPr>
                        <a:t>Peer review studies including: conference proceedings, journals and book proceedings.</a:t>
                      </a:r>
                      <a:endParaRPr lang="en-US" sz="1600" dirty="0">
                        <a:solidFill>
                          <a:schemeClr val="bg1"/>
                        </a:solidFill>
                        <a:effectLst/>
                        <a:latin typeface="Calibri" panose="020F0502020204030204" pitchFamily="34" charset="0"/>
                        <a:cs typeface="Arial" panose="020B0604020202020204" pitchFamily="34" charset="0"/>
                      </a:endParaRPr>
                    </a:p>
                  </a:txBody>
                  <a:tcPr marL="68580" marR="68580"/>
                </a:tc>
                <a:tc>
                  <a:txBody>
                    <a:bodyPr/>
                    <a:lstStyle/>
                    <a:p>
                      <a:pPr>
                        <a:lnSpc>
                          <a:spcPct val="200000"/>
                        </a:lnSpc>
                        <a:spcAft>
                          <a:spcPts val="0"/>
                        </a:spcAft>
                      </a:pPr>
                      <a:r>
                        <a:rPr lang="en-US" sz="1600" dirty="0">
                          <a:solidFill>
                            <a:schemeClr val="bg1"/>
                          </a:solidFill>
                          <a:effectLst/>
                        </a:rPr>
                        <a:t>Studies are not related to the research topic.</a:t>
                      </a:r>
                      <a:endParaRPr lang="en-US" sz="1600" dirty="0">
                        <a:solidFill>
                          <a:schemeClr val="bg1"/>
                        </a:solidFill>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1849121956"/>
                  </a:ext>
                </a:extLst>
              </a:tr>
              <a:tr h="846661">
                <a:tc>
                  <a:txBody>
                    <a:bodyPr/>
                    <a:lstStyle/>
                    <a:p>
                      <a:pPr>
                        <a:lnSpc>
                          <a:spcPct val="200000"/>
                        </a:lnSpc>
                        <a:spcAft>
                          <a:spcPts val="0"/>
                        </a:spcAft>
                      </a:pPr>
                      <a:r>
                        <a:rPr lang="en-US" sz="1600">
                          <a:solidFill>
                            <a:schemeClr val="bg1"/>
                          </a:solidFill>
                          <a:effectLst/>
                        </a:rPr>
                        <a:t>Published books available in amazon library.</a:t>
                      </a:r>
                      <a:endParaRPr lang="en-US" sz="1600">
                        <a:solidFill>
                          <a:schemeClr val="bg1"/>
                        </a:solidFill>
                        <a:effectLst/>
                        <a:latin typeface="Calibri" panose="020F0502020204030204" pitchFamily="34" charset="0"/>
                        <a:cs typeface="Arial" panose="020B0604020202020204" pitchFamily="34" charset="0"/>
                      </a:endParaRPr>
                    </a:p>
                  </a:txBody>
                  <a:tcPr marL="68580" marR="68580"/>
                </a:tc>
                <a:tc>
                  <a:txBody>
                    <a:bodyPr/>
                    <a:lstStyle/>
                    <a:p>
                      <a:pPr>
                        <a:lnSpc>
                          <a:spcPct val="200000"/>
                        </a:lnSpc>
                        <a:spcAft>
                          <a:spcPts val="0"/>
                        </a:spcAft>
                      </a:pPr>
                      <a:r>
                        <a:rPr lang="en-US" sz="1600" dirty="0">
                          <a:solidFill>
                            <a:schemeClr val="bg1"/>
                          </a:solidFill>
                          <a:effectLst/>
                        </a:rPr>
                        <a:t>Duplicate Studies.</a:t>
                      </a:r>
                      <a:endParaRPr lang="en-US" sz="1600" dirty="0">
                        <a:solidFill>
                          <a:schemeClr val="bg1"/>
                        </a:solidFill>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2351542769"/>
                  </a:ext>
                </a:extLst>
              </a:tr>
              <a:tr h="521004">
                <a:tc>
                  <a:txBody>
                    <a:bodyPr/>
                    <a:lstStyle/>
                    <a:p>
                      <a:pPr>
                        <a:lnSpc>
                          <a:spcPct val="200000"/>
                        </a:lnSpc>
                        <a:spcAft>
                          <a:spcPts val="0"/>
                        </a:spcAft>
                      </a:pPr>
                      <a:r>
                        <a:rPr lang="en-US" sz="1600">
                          <a:solidFill>
                            <a:schemeClr val="bg1"/>
                          </a:solidFill>
                          <a:effectLst/>
                        </a:rPr>
                        <a:t>Studies that focus on Web 4.0 paradigm.</a:t>
                      </a:r>
                      <a:endParaRPr lang="en-US" sz="1600">
                        <a:solidFill>
                          <a:schemeClr val="bg1"/>
                        </a:solidFill>
                        <a:effectLst/>
                        <a:latin typeface="Calibri" panose="020F0502020204030204" pitchFamily="34" charset="0"/>
                        <a:cs typeface="Arial" panose="020B0604020202020204" pitchFamily="34" charset="0"/>
                      </a:endParaRPr>
                    </a:p>
                  </a:txBody>
                  <a:tcPr marL="68580" marR="68580"/>
                </a:tc>
                <a:tc>
                  <a:txBody>
                    <a:bodyPr/>
                    <a:lstStyle/>
                    <a:p>
                      <a:pPr>
                        <a:lnSpc>
                          <a:spcPct val="200000"/>
                        </a:lnSpc>
                        <a:spcAft>
                          <a:spcPts val="0"/>
                        </a:spcAft>
                      </a:pPr>
                      <a:r>
                        <a:rPr lang="en-US" sz="1600" dirty="0">
                          <a:solidFill>
                            <a:schemeClr val="bg1"/>
                          </a:solidFill>
                          <a:effectLst/>
                        </a:rPr>
                        <a:t>Technical reports and thesis.</a:t>
                      </a:r>
                      <a:endParaRPr lang="en-US" sz="1600" dirty="0">
                        <a:solidFill>
                          <a:schemeClr val="bg1"/>
                        </a:solidFill>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1575681885"/>
                  </a:ext>
                </a:extLst>
              </a:tr>
              <a:tr h="521004">
                <a:tc>
                  <a:txBody>
                    <a:bodyPr/>
                    <a:lstStyle/>
                    <a:p>
                      <a:pPr>
                        <a:lnSpc>
                          <a:spcPct val="200000"/>
                        </a:lnSpc>
                        <a:spcAft>
                          <a:spcPts val="0"/>
                        </a:spcAft>
                      </a:pPr>
                      <a:r>
                        <a:rPr lang="en-US" sz="1600">
                          <a:solidFill>
                            <a:schemeClr val="bg1"/>
                          </a:solidFill>
                          <a:effectLst/>
                        </a:rPr>
                        <a:t>Studies published since 2009.</a:t>
                      </a:r>
                      <a:endParaRPr lang="en-US" sz="1600">
                        <a:solidFill>
                          <a:schemeClr val="bg1"/>
                        </a:solidFill>
                        <a:effectLst/>
                        <a:latin typeface="Calibri" panose="020F0502020204030204" pitchFamily="34" charset="0"/>
                        <a:cs typeface="Arial" panose="020B0604020202020204" pitchFamily="34" charset="0"/>
                      </a:endParaRPr>
                    </a:p>
                  </a:txBody>
                  <a:tcPr marL="68580" marR="68580"/>
                </a:tc>
                <a:tc>
                  <a:txBody>
                    <a:bodyPr/>
                    <a:lstStyle/>
                    <a:p>
                      <a:pPr>
                        <a:lnSpc>
                          <a:spcPct val="200000"/>
                        </a:lnSpc>
                        <a:spcAft>
                          <a:spcPts val="0"/>
                        </a:spcAft>
                      </a:pPr>
                      <a:r>
                        <a:rPr lang="en-US" sz="1600" dirty="0">
                          <a:solidFill>
                            <a:schemeClr val="bg1"/>
                          </a:solidFill>
                          <a:effectLst/>
                        </a:rPr>
                        <a:t>Magazines, news and blogs. </a:t>
                      </a:r>
                      <a:endParaRPr lang="en-US" sz="1600" dirty="0">
                        <a:solidFill>
                          <a:schemeClr val="bg1"/>
                        </a:solidFill>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2071110994"/>
                  </a:ext>
                </a:extLst>
              </a:tr>
            </a:tbl>
          </a:graphicData>
        </a:graphic>
      </p:graphicFrame>
    </p:spTree>
    <p:extLst>
      <p:ext uri="{BB962C8B-B14F-4D97-AF65-F5344CB8AC3E}">
        <p14:creationId xmlns:p14="http://schemas.microsoft.com/office/powerpoint/2010/main" val="385422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id="{29455ACD-CCC6-4BEC-AA79-DC1C69D087DF}"/>
              </a:ext>
              <a:ext uri="{C183D7F6-B498-43B3-948B-1728B52AA6E4}">
                <adec:decorative xmlns="" xmlns:adec="http://schemas.microsoft.com/office/drawing/2017/decorative" val="1"/>
              </a:ext>
            </a:extLst>
          </p:cNvPr>
          <p:cNvSpPr>
            <a:spLocks noGrp="1"/>
          </p:cNvSpPr>
          <p:nvPr>
            <p:ph type="body" sz="quarter" idx="20"/>
          </p:nvPr>
        </p:nvSpPr>
        <p:spPr>
          <a:xfrm>
            <a:off x="609600" y="1434544"/>
            <a:ext cx="11201400" cy="4585256"/>
          </a:xfrm>
        </p:spPr>
        <p:txBody>
          <a:bodyPr/>
          <a:lstStyle/>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 xmlns:adec="http://schemas.microsoft.com/office/drawing/2017/decorative" val="1"/>
              </a:ext>
            </a:extLst>
          </p:cNvPr>
          <p:cNvPicPr>
            <a:picLocks noGrp="1" noChangeAspect="1"/>
          </p:cNvPicPr>
          <p:nvPr>
            <p:ph type="pic" sz="quarter" idx="21"/>
          </p:nvPr>
        </p:nvPicPr>
        <p:blipFill>
          <a:blip r:embed="rId3">
            <a:extLst>
              <a:ext uri="{96DAC541-7B7A-43D3-8B79-37D633B846F1}">
                <asvg:svgBlip xmlns="" xmlns:asvg="http://schemas.microsoft.com/office/drawing/2016/SVG/main" r:embed="rId5"/>
              </a:ext>
            </a:extLst>
          </a:blip>
          <a:srcRect l="853" r="853"/>
          <a:stretch>
            <a:fillRect/>
          </a:stretch>
        </p:blipFill>
        <p:spPr>
          <a:xfrm>
            <a:off x="0" y="6019800"/>
            <a:ext cx="914400" cy="930275"/>
          </a:xfrm>
        </p:spPr>
      </p:pic>
      <p:sp>
        <p:nvSpPr>
          <p:cNvPr id="40" name="Freeform: Shape 39">
            <a:extLst>
              <a:ext uri="{FF2B5EF4-FFF2-40B4-BE49-F238E27FC236}">
                <a16:creationId xmlns:a16="http://schemas.microsoft.com/office/drawing/2014/main" id="{CD5E95B5-674E-4A3A-A7C5-83CFC41142E0}"/>
              </a:ext>
              <a:ext uri="{C183D7F6-B498-43B3-948B-1728B52AA6E4}">
                <adec:decorative xmlns="" xmlns:adec="http://schemas.microsoft.com/office/drawing/2017/decorative" val="1"/>
              </a:ext>
            </a:extLst>
          </p:cNvPr>
          <p:cNvSpPr/>
          <p:nvPr/>
        </p:nvSpPr>
        <p:spPr>
          <a:xfrm>
            <a:off x="0" y="-1"/>
            <a:ext cx="9677400" cy="1131247"/>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1">
            <a:extLst>
              <a:ext uri="{FF2B5EF4-FFF2-40B4-BE49-F238E27FC236}">
                <a16:creationId xmlns:a16="http://schemas.microsoft.com/office/drawing/2014/main" id="{94C582A2-A406-4C9B-A3DA-BA4EECAB37AC}"/>
              </a:ext>
            </a:extLst>
          </p:cNvPr>
          <p:cNvSpPr>
            <a:spLocks noGrp="1"/>
          </p:cNvSpPr>
          <p:nvPr>
            <p:ph type="title"/>
          </p:nvPr>
        </p:nvSpPr>
        <p:spPr>
          <a:xfrm>
            <a:off x="3276600" y="211679"/>
            <a:ext cx="2743200" cy="707886"/>
          </a:xfrm>
        </p:spPr>
        <p:txBody>
          <a:bodyPr/>
          <a:lstStyle/>
          <a:p>
            <a:r>
              <a:rPr lang="en-US" dirty="0" smtClean="0">
                <a:solidFill>
                  <a:schemeClr val="bg1">
                    <a:lumMod val="95000"/>
                  </a:schemeClr>
                </a:solidFill>
              </a:rPr>
              <a:t>Methodology</a:t>
            </a:r>
            <a:endParaRPr lang="en-US" dirty="0">
              <a:solidFill>
                <a:schemeClr val="bg1">
                  <a:lumMod val="95000"/>
                </a:schemeClr>
              </a:solidFill>
            </a:endParaRPr>
          </a:p>
        </p:txBody>
      </p:sp>
      <p:pic>
        <p:nvPicPr>
          <p:cNvPr id="10" name="Picture 9" descr="https://documents.lucid.app/documents/d56497d3-48c9-4837-aae3-4c2ab30fdd95/pages/0_0?a=514&amp;x=350&amp;y=-53&amp;w=641&amp;h=1145&amp;store=1&amp;accept=image%2F*&amp;auth=LCA%203fea04bcdeaaac7e18c3c75b0adc49bd997d7296efe8e4b814c14df664288fa9-ts%3D1699625408"/>
          <p:cNvPicPr/>
          <p:nvPr/>
        </p:nvPicPr>
        <p:blipFill>
          <a:blip r:embed="rId6"/>
          <a:srcRect/>
          <a:stretch>
            <a:fillRect/>
          </a:stretch>
        </p:blipFill>
        <p:spPr bwMode="auto">
          <a:xfrm>
            <a:off x="4953000" y="1596740"/>
            <a:ext cx="6248400" cy="4260863"/>
          </a:xfrm>
          <a:prstGeom prst="rect">
            <a:avLst/>
          </a:prstGeom>
          <a:noFill/>
          <a:ln w="9525">
            <a:solidFill>
              <a:schemeClr val="tx1"/>
            </a:solidFill>
            <a:miter lim="800000"/>
            <a:headEnd/>
            <a:tailEnd/>
          </a:ln>
        </p:spPr>
      </p:pic>
      <p:sp>
        <p:nvSpPr>
          <p:cNvPr id="2" name="Rounded Rectangle 1"/>
          <p:cNvSpPr/>
          <p:nvPr/>
        </p:nvSpPr>
        <p:spPr>
          <a:xfrm>
            <a:off x="914400" y="1752600"/>
            <a:ext cx="3733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Flowchart showing the steps involved in a systematic literature review</a:t>
            </a:r>
            <a:endParaRPr lang="en-US" sz="2000" b="1" dirty="0">
              <a:solidFill>
                <a:schemeClr val="bg1"/>
              </a:solidFill>
            </a:endParaRPr>
          </a:p>
        </p:txBody>
      </p:sp>
    </p:spTree>
    <p:extLst>
      <p:ext uri="{BB962C8B-B14F-4D97-AF65-F5344CB8AC3E}">
        <p14:creationId xmlns:p14="http://schemas.microsoft.com/office/powerpoint/2010/main" val="3995155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id="{29455ACD-CCC6-4BEC-AA79-DC1C69D087DF}"/>
              </a:ext>
              <a:ext uri="{C183D7F6-B498-43B3-948B-1728B52AA6E4}">
                <adec:decorative xmlns="" xmlns:adec="http://schemas.microsoft.com/office/drawing/2017/decorative" val="1"/>
              </a:ext>
            </a:extLst>
          </p:cNvPr>
          <p:cNvSpPr>
            <a:spLocks noGrp="1"/>
          </p:cNvSpPr>
          <p:nvPr>
            <p:ph type="body" sz="quarter" idx="20"/>
          </p:nvPr>
        </p:nvSpPr>
        <p:spPr>
          <a:xfrm>
            <a:off x="609600" y="1131245"/>
            <a:ext cx="11201400" cy="4888555"/>
          </a:xfrm>
        </p:spPr>
        <p:txBody>
          <a:bodyPr/>
          <a:lstStyle/>
          <a:p>
            <a:r>
              <a:rPr lang="en-US" b="1" i="1" dirty="0"/>
              <a:t>Table 2.2: Themes Identified in Data Analysis (SUN, J., 2019)</a:t>
            </a:r>
            <a:endParaRPr lang="en-US" b="1" dirty="0"/>
          </a:p>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 xmlns:adec="http://schemas.microsoft.com/office/drawing/2017/decorative" val="1"/>
              </a:ext>
            </a:extLst>
          </p:cNvPr>
          <p:cNvPicPr>
            <a:picLocks noGrp="1" noChangeAspect="1"/>
          </p:cNvPicPr>
          <p:nvPr>
            <p:ph type="pic" sz="quarter" idx="21"/>
          </p:nvPr>
        </p:nvPicPr>
        <p:blipFill>
          <a:blip r:embed="rId3">
            <a:extLst>
              <a:ext uri="{96DAC541-7B7A-43D3-8B79-37D633B846F1}">
                <asvg:svgBlip xmlns="" xmlns:asvg="http://schemas.microsoft.com/office/drawing/2016/SVG/main" r:embed="rId5"/>
              </a:ext>
            </a:extLst>
          </a:blip>
          <a:srcRect l="853" r="853"/>
          <a:stretch>
            <a:fillRect/>
          </a:stretch>
        </p:blipFill>
        <p:spPr>
          <a:xfrm>
            <a:off x="0" y="6019800"/>
            <a:ext cx="914400" cy="930275"/>
          </a:xfrm>
        </p:spPr>
      </p:pic>
      <p:sp>
        <p:nvSpPr>
          <p:cNvPr id="40" name="Freeform: Shape 39">
            <a:extLst>
              <a:ext uri="{FF2B5EF4-FFF2-40B4-BE49-F238E27FC236}">
                <a16:creationId xmlns:a16="http://schemas.microsoft.com/office/drawing/2014/main" id="{CD5E95B5-674E-4A3A-A7C5-83CFC41142E0}"/>
              </a:ext>
              <a:ext uri="{C183D7F6-B498-43B3-948B-1728B52AA6E4}">
                <adec:decorative xmlns="" xmlns:adec="http://schemas.microsoft.com/office/drawing/2017/decorative" val="1"/>
              </a:ext>
            </a:extLst>
          </p:cNvPr>
          <p:cNvSpPr/>
          <p:nvPr/>
        </p:nvSpPr>
        <p:spPr>
          <a:xfrm>
            <a:off x="0" y="-1"/>
            <a:ext cx="9677400" cy="1131247"/>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1">
            <a:extLst>
              <a:ext uri="{FF2B5EF4-FFF2-40B4-BE49-F238E27FC236}">
                <a16:creationId xmlns:a16="http://schemas.microsoft.com/office/drawing/2014/main" id="{94C582A2-A406-4C9B-A3DA-BA4EECAB37AC}"/>
              </a:ext>
            </a:extLst>
          </p:cNvPr>
          <p:cNvSpPr>
            <a:spLocks noGrp="1"/>
          </p:cNvSpPr>
          <p:nvPr>
            <p:ph type="title"/>
          </p:nvPr>
        </p:nvSpPr>
        <p:spPr>
          <a:xfrm>
            <a:off x="3276600" y="211679"/>
            <a:ext cx="2743200" cy="707886"/>
          </a:xfrm>
        </p:spPr>
        <p:txBody>
          <a:bodyPr/>
          <a:lstStyle/>
          <a:p>
            <a:r>
              <a:rPr lang="en-US" dirty="0" smtClean="0">
                <a:solidFill>
                  <a:schemeClr val="bg1">
                    <a:lumMod val="95000"/>
                  </a:schemeClr>
                </a:solidFill>
              </a:rPr>
              <a:t>Methodology</a:t>
            </a:r>
            <a:endParaRPr lang="en-US" dirty="0">
              <a:solidFill>
                <a:schemeClr val="bg1">
                  <a:lumMod val="9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301382092"/>
              </p:ext>
            </p:extLst>
          </p:nvPr>
        </p:nvGraphicFramePr>
        <p:xfrm>
          <a:off x="990600" y="1905001"/>
          <a:ext cx="9677400" cy="4157928"/>
        </p:xfrm>
        <a:graphic>
          <a:graphicData uri="http://schemas.openxmlformats.org/drawingml/2006/table">
            <a:tbl>
              <a:tblPr>
                <a:tableStyleId>{BDBED569-4797-4DF1-A0F4-6AAB3CD982D8}</a:tableStyleId>
              </a:tblPr>
              <a:tblGrid>
                <a:gridCol w="3175000">
                  <a:extLst>
                    <a:ext uri="{9D8B030D-6E8A-4147-A177-3AD203B41FA5}">
                      <a16:colId xmlns:a16="http://schemas.microsoft.com/office/drawing/2014/main" val="635847760"/>
                    </a:ext>
                  </a:extLst>
                </a:gridCol>
                <a:gridCol w="3251200">
                  <a:extLst>
                    <a:ext uri="{9D8B030D-6E8A-4147-A177-3AD203B41FA5}">
                      <a16:colId xmlns:a16="http://schemas.microsoft.com/office/drawing/2014/main" val="532352809"/>
                    </a:ext>
                  </a:extLst>
                </a:gridCol>
                <a:gridCol w="3251200">
                  <a:extLst>
                    <a:ext uri="{9D8B030D-6E8A-4147-A177-3AD203B41FA5}">
                      <a16:colId xmlns:a16="http://schemas.microsoft.com/office/drawing/2014/main" val="1085762548"/>
                    </a:ext>
                  </a:extLst>
                </a:gridCol>
              </a:tblGrid>
              <a:tr h="431906">
                <a:tc>
                  <a:txBody>
                    <a:bodyPr/>
                    <a:lstStyle/>
                    <a:p>
                      <a:pPr algn="ctr" rtl="1">
                        <a:lnSpc>
                          <a:spcPct val="200000"/>
                        </a:lnSpc>
                        <a:spcBef>
                          <a:spcPts val="0"/>
                        </a:spcBef>
                        <a:spcAft>
                          <a:spcPts val="1000"/>
                        </a:spcAft>
                      </a:pPr>
                      <a:r>
                        <a:rPr lang="en-US" sz="1600" b="1" u="sng" dirty="0">
                          <a:solidFill>
                            <a:srgbClr val="43467B"/>
                          </a:solidFill>
                          <a:effectLst/>
                        </a:rPr>
                        <a:t>Theme</a:t>
                      </a:r>
                      <a:endParaRPr lang="en-US" sz="1600" b="1" u="sng" dirty="0">
                        <a:solidFill>
                          <a:srgbClr val="43467B"/>
                        </a:solidFill>
                        <a:effectLst/>
                        <a:latin typeface="Calibri" panose="020F0502020204030204" pitchFamily="34" charset="0"/>
                        <a:cs typeface="Arial" panose="020B0604020202020204" pitchFamily="34" charset="0"/>
                      </a:endParaRPr>
                    </a:p>
                  </a:txBody>
                  <a:tcPr marL="68580" marR="68580"/>
                </a:tc>
                <a:tc>
                  <a:txBody>
                    <a:bodyPr/>
                    <a:lstStyle/>
                    <a:p>
                      <a:pPr algn="ctr" rtl="1">
                        <a:lnSpc>
                          <a:spcPct val="200000"/>
                        </a:lnSpc>
                        <a:spcBef>
                          <a:spcPts val="0"/>
                        </a:spcBef>
                        <a:spcAft>
                          <a:spcPts val="1000"/>
                        </a:spcAft>
                      </a:pPr>
                      <a:r>
                        <a:rPr lang="en-US" sz="1600" b="1" u="sng" dirty="0">
                          <a:solidFill>
                            <a:srgbClr val="43467B"/>
                          </a:solidFill>
                          <a:effectLst/>
                        </a:rPr>
                        <a:t>Number of Studies</a:t>
                      </a:r>
                      <a:endParaRPr lang="en-US" sz="1600" b="1" u="sng" dirty="0">
                        <a:solidFill>
                          <a:srgbClr val="43467B"/>
                        </a:solidFill>
                        <a:effectLst/>
                        <a:latin typeface="Calibri" panose="020F0502020204030204" pitchFamily="34" charset="0"/>
                        <a:cs typeface="Arial" panose="020B0604020202020204" pitchFamily="34" charset="0"/>
                      </a:endParaRPr>
                    </a:p>
                  </a:txBody>
                  <a:tcPr marL="68580" marR="68580"/>
                </a:tc>
                <a:tc>
                  <a:txBody>
                    <a:bodyPr/>
                    <a:lstStyle/>
                    <a:p>
                      <a:pPr algn="ctr" rtl="1">
                        <a:lnSpc>
                          <a:spcPct val="200000"/>
                        </a:lnSpc>
                        <a:spcBef>
                          <a:spcPts val="0"/>
                        </a:spcBef>
                        <a:spcAft>
                          <a:spcPts val="1000"/>
                        </a:spcAft>
                      </a:pPr>
                      <a:r>
                        <a:rPr lang="en-US" sz="1600" b="1" u="sng" dirty="0">
                          <a:solidFill>
                            <a:srgbClr val="43467B"/>
                          </a:solidFill>
                          <a:effectLst/>
                        </a:rPr>
                        <a:t>Description</a:t>
                      </a:r>
                      <a:endParaRPr lang="en-US" sz="1600" b="1" u="sng" dirty="0">
                        <a:solidFill>
                          <a:srgbClr val="43467B"/>
                        </a:solidFill>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3306109405"/>
                  </a:ext>
                </a:extLst>
              </a:tr>
              <a:tr h="844524">
                <a:tc>
                  <a:txBody>
                    <a:bodyPr/>
                    <a:lstStyle/>
                    <a:p>
                      <a:pPr algn="ctr">
                        <a:lnSpc>
                          <a:spcPct val="200000"/>
                        </a:lnSpc>
                        <a:spcAft>
                          <a:spcPts val="1000"/>
                        </a:spcAft>
                      </a:pPr>
                      <a:r>
                        <a:rPr lang="en-US" sz="1600" b="1" u="sng" dirty="0">
                          <a:solidFill>
                            <a:srgbClr val="43467B"/>
                          </a:solidFill>
                          <a:effectLst/>
                        </a:rPr>
                        <a:t>Emotional Intelligence</a:t>
                      </a:r>
                      <a:endParaRPr lang="en-US" sz="1600" b="1" u="sng" dirty="0">
                        <a:solidFill>
                          <a:srgbClr val="43467B"/>
                        </a:solidFill>
                        <a:effectLst/>
                        <a:latin typeface="Calibri" panose="020F0502020204030204" pitchFamily="34" charset="0"/>
                        <a:cs typeface="Arial" panose="020B0604020202020204" pitchFamily="34" charset="0"/>
                      </a:endParaRPr>
                    </a:p>
                  </a:txBody>
                  <a:tcPr marL="68580" marR="68580"/>
                </a:tc>
                <a:tc>
                  <a:txBody>
                    <a:bodyPr/>
                    <a:lstStyle/>
                    <a:p>
                      <a:pPr algn="ctr">
                        <a:lnSpc>
                          <a:spcPct val="200000"/>
                        </a:lnSpc>
                        <a:spcAft>
                          <a:spcPts val="1000"/>
                        </a:spcAft>
                      </a:pPr>
                      <a:r>
                        <a:rPr lang="en-US" sz="1400" dirty="0">
                          <a:solidFill>
                            <a:srgbClr val="43467B"/>
                          </a:solidFill>
                          <a:effectLst/>
                        </a:rPr>
                        <a:t>20</a:t>
                      </a:r>
                      <a:endParaRPr lang="en-US" sz="1400" dirty="0">
                        <a:solidFill>
                          <a:srgbClr val="43467B"/>
                        </a:solidFill>
                        <a:effectLst/>
                        <a:latin typeface="Calibri" panose="020F0502020204030204" pitchFamily="34" charset="0"/>
                        <a:cs typeface="Arial" panose="020B0604020202020204" pitchFamily="34" charset="0"/>
                      </a:endParaRPr>
                    </a:p>
                  </a:txBody>
                  <a:tcPr marL="68580" marR="68580"/>
                </a:tc>
                <a:tc>
                  <a:txBody>
                    <a:bodyPr/>
                    <a:lstStyle/>
                    <a:p>
                      <a:pPr algn="ctr">
                        <a:lnSpc>
                          <a:spcPct val="200000"/>
                        </a:lnSpc>
                        <a:spcAft>
                          <a:spcPts val="1000"/>
                        </a:spcAft>
                      </a:pPr>
                      <a:r>
                        <a:rPr lang="en-US" sz="1400" dirty="0">
                          <a:solidFill>
                            <a:srgbClr val="43467B"/>
                          </a:solidFill>
                          <a:effectLst/>
                        </a:rPr>
                        <a:t>- Impact on decision-making and conflict resolution</a:t>
                      </a:r>
                      <a:endParaRPr lang="en-US" sz="1400" dirty="0">
                        <a:solidFill>
                          <a:srgbClr val="43467B"/>
                        </a:solidFill>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2078401695"/>
                  </a:ext>
                </a:extLst>
              </a:tr>
              <a:tr h="844524">
                <a:tc>
                  <a:txBody>
                    <a:bodyPr/>
                    <a:lstStyle/>
                    <a:p>
                      <a:pPr algn="ctr">
                        <a:lnSpc>
                          <a:spcPct val="200000"/>
                        </a:lnSpc>
                        <a:spcAft>
                          <a:spcPts val="1000"/>
                        </a:spcAft>
                      </a:pPr>
                      <a:r>
                        <a:rPr lang="en-US" sz="1600" dirty="0">
                          <a:solidFill>
                            <a:srgbClr val="43467B"/>
                          </a:solidFill>
                          <a:effectLst/>
                        </a:rPr>
                        <a:t> </a:t>
                      </a:r>
                      <a:endParaRPr lang="en-US" sz="1600" dirty="0">
                        <a:solidFill>
                          <a:srgbClr val="43467B"/>
                        </a:solidFill>
                        <a:effectLst/>
                        <a:latin typeface="Calibri" panose="020F0502020204030204" pitchFamily="34" charset="0"/>
                        <a:cs typeface="Arial" panose="020B0604020202020204" pitchFamily="34" charset="0"/>
                      </a:endParaRPr>
                    </a:p>
                  </a:txBody>
                  <a:tcPr marL="68580" marR="68580"/>
                </a:tc>
                <a:tc>
                  <a:txBody>
                    <a:bodyPr/>
                    <a:lstStyle/>
                    <a:p>
                      <a:pPr algn="ctr">
                        <a:lnSpc>
                          <a:spcPct val="200000"/>
                        </a:lnSpc>
                        <a:spcAft>
                          <a:spcPts val="1000"/>
                        </a:spcAft>
                      </a:pPr>
                      <a:r>
                        <a:rPr lang="en-US" sz="1400" dirty="0">
                          <a:solidFill>
                            <a:srgbClr val="43467B"/>
                          </a:solidFill>
                          <a:effectLst/>
                        </a:rPr>
                        <a:t> </a:t>
                      </a:r>
                      <a:endParaRPr lang="en-US" sz="1400" dirty="0">
                        <a:solidFill>
                          <a:srgbClr val="43467B"/>
                        </a:solidFill>
                        <a:effectLst/>
                        <a:latin typeface="Calibri" panose="020F0502020204030204" pitchFamily="34" charset="0"/>
                        <a:cs typeface="Arial" panose="020B0604020202020204" pitchFamily="34" charset="0"/>
                      </a:endParaRPr>
                    </a:p>
                  </a:txBody>
                  <a:tcPr marL="68580" marR="68580"/>
                </a:tc>
                <a:tc>
                  <a:txBody>
                    <a:bodyPr/>
                    <a:lstStyle/>
                    <a:p>
                      <a:pPr algn="ctr">
                        <a:lnSpc>
                          <a:spcPct val="200000"/>
                        </a:lnSpc>
                        <a:spcAft>
                          <a:spcPts val="1000"/>
                        </a:spcAft>
                      </a:pPr>
                      <a:r>
                        <a:rPr lang="en-US" sz="1400" dirty="0">
                          <a:solidFill>
                            <a:srgbClr val="43467B"/>
                          </a:solidFill>
                          <a:effectLst/>
                        </a:rPr>
                        <a:t>- Relationship with project manager leadership</a:t>
                      </a:r>
                      <a:endParaRPr lang="en-US" sz="1400" dirty="0">
                        <a:solidFill>
                          <a:srgbClr val="43467B"/>
                        </a:solidFill>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3948730069"/>
                  </a:ext>
                </a:extLst>
              </a:tr>
              <a:tr h="844524">
                <a:tc>
                  <a:txBody>
                    <a:bodyPr/>
                    <a:lstStyle/>
                    <a:p>
                      <a:pPr algn="ctr">
                        <a:lnSpc>
                          <a:spcPct val="200000"/>
                        </a:lnSpc>
                        <a:spcAft>
                          <a:spcPts val="1000"/>
                        </a:spcAft>
                      </a:pPr>
                      <a:r>
                        <a:rPr lang="en-US" sz="1600" b="1" u="sng" dirty="0">
                          <a:solidFill>
                            <a:srgbClr val="43467B"/>
                          </a:solidFill>
                          <a:effectLst/>
                        </a:rPr>
                        <a:t>Cognitive Intelligence</a:t>
                      </a:r>
                      <a:endParaRPr lang="en-US" sz="1600" b="1" u="sng" dirty="0">
                        <a:solidFill>
                          <a:srgbClr val="43467B"/>
                        </a:solidFill>
                        <a:effectLst/>
                        <a:latin typeface="Calibri" panose="020F0502020204030204" pitchFamily="34" charset="0"/>
                        <a:cs typeface="Arial" panose="020B0604020202020204" pitchFamily="34" charset="0"/>
                      </a:endParaRPr>
                    </a:p>
                  </a:txBody>
                  <a:tcPr marL="68580" marR="68580"/>
                </a:tc>
                <a:tc>
                  <a:txBody>
                    <a:bodyPr/>
                    <a:lstStyle/>
                    <a:p>
                      <a:pPr algn="ctr">
                        <a:lnSpc>
                          <a:spcPct val="200000"/>
                        </a:lnSpc>
                        <a:spcAft>
                          <a:spcPts val="1000"/>
                        </a:spcAft>
                      </a:pPr>
                      <a:r>
                        <a:rPr lang="en-US" sz="1400" dirty="0">
                          <a:solidFill>
                            <a:srgbClr val="43467B"/>
                          </a:solidFill>
                          <a:effectLst/>
                        </a:rPr>
                        <a:t>18</a:t>
                      </a:r>
                      <a:endParaRPr lang="en-US" sz="1400" dirty="0">
                        <a:solidFill>
                          <a:srgbClr val="43467B"/>
                        </a:solidFill>
                        <a:effectLst/>
                        <a:latin typeface="Calibri" panose="020F0502020204030204" pitchFamily="34" charset="0"/>
                        <a:cs typeface="Arial" panose="020B0604020202020204" pitchFamily="34" charset="0"/>
                      </a:endParaRPr>
                    </a:p>
                  </a:txBody>
                  <a:tcPr marL="68580" marR="68580"/>
                </a:tc>
                <a:tc>
                  <a:txBody>
                    <a:bodyPr/>
                    <a:lstStyle/>
                    <a:p>
                      <a:pPr algn="ctr">
                        <a:lnSpc>
                          <a:spcPct val="200000"/>
                        </a:lnSpc>
                        <a:spcAft>
                          <a:spcPts val="1000"/>
                        </a:spcAft>
                      </a:pPr>
                      <a:r>
                        <a:rPr lang="en-US" sz="1400" dirty="0">
                          <a:solidFill>
                            <a:srgbClr val="43467B"/>
                          </a:solidFill>
                          <a:effectLst/>
                        </a:rPr>
                        <a:t>- Influence on strategic decision-making</a:t>
                      </a:r>
                      <a:endParaRPr lang="en-US" sz="1400" dirty="0">
                        <a:solidFill>
                          <a:srgbClr val="43467B"/>
                        </a:solidFill>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1961850249"/>
                  </a:ext>
                </a:extLst>
              </a:tr>
              <a:tr h="844524">
                <a:tc>
                  <a:txBody>
                    <a:bodyPr/>
                    <a:lstStyle/>
                    <a:p>
                      <a:pPr algn="ctr">
                        <a:lnSpc>
                          <a:spcPct val="200000"/>
                        </a:lnSpc>
                        <a:spcAft>
                          <a:spcPts val="1000"/>
                        </a:spcAft>
                      </a:pPr>
                      <a:r>
                        <a:rPr lang="en-US" sz="1600" dirty="0">
                          <a:solidFill>
                            <a:srgbClr val="43467B"/>
                          </a:solidFill>
                          <a:effectLst/>
                        </a:rPr>
                        <a:t> </a:t>
                      </a:r>
                      <a:endParaRPr lang="en-US" sz="1600" dirty="0">
                        <a:solidFill>
                          <a:srgbClr val="43467B"/>
                        </a:solidFill>
                        <a:effectLst/>
                        <a:latin typeface="Calibri" panose="020F0502020204030204" pitchFamily="34" charset="0"/>
                        <a:cs typeface="Arial" panose="020B0604020202020204" pitchFamily="34" charset="0"/>
                      </a:endParaRPr>
                    </a:p>
                  </a:txBody>
                  <a:tcPr marL="68580" marR="68580"/>
                </a:tc>
                <a:tc>
                  <a:txBody>
                    <a:bodyPr/>
                    <a:lstStyle/>
                    <a:p>
                      <a:pPr algn="ctr">
                        <a:lnSpc>
                          <a:spcPct val="200000"/>
                        </a:lnSpc>
                        <a:spcAft>
                          <a:spcPts val="1000"/>
                        </a:spcAft>
                      </a:pPr>
                      <a:r>
                        <a:rPr lang="en-US" sz="1400" dirty="0">
                          <a:solidFill>
                            <a:srgbClr val="43467B"/>
                          </a:solidFill>
                          <a:effectLst/>
                        </a:rPr>
                        <a:t> </a:t>
                      </a:r>
                      <a:endParaRPr lang="en-US" sz="1400" dirty="0">
                        <a:solidFill>
                          <a:srgbClr val="43467B"/>
                        </a:solidFill>
                        <a:effectLst/>
                        <a:latin typeface="Calibri" panose="020F0502020204030204" pitchFamily="34" charset="0"/>
                        <a:cs typeface="Arial" panose="020B0604020202020204" pitchFamily="34" charset="0"/>
                      </a:endParaRPr>
                    </a:p>
                  </a:txBody>
                  <a:tcPr marL="68580" marR="68580"/>
                </a:tc>
                <a:tc>
                  <a:txBody>
                    <a:bodyPr/>
                    <a:lstStyle/>
                    <a:p>
                      <a:pPr algn="ctr">
                        <a:lnSpc>
                          <a:spcPct val="200000"/>
                        </a:lnSpc>
                        <a:spcAft>
                          <a:spcPts val="1000"/>
                        </a:spcAft>
                      </a:pPr>
                      <a:r>
                        <a:rPr lang="en-US" sz="1400" dirty="0">
                          <a:solidFill>
                            <a:srgbClr val="43467B"/>
                          </a:solidFill>
                          <a:effectLst/>
                        </a:rPr>
                        <a:t>- Connection to effective team collaboration</a:t>
                      </a:r>
                      <a:endParaRPr lang="en-US" sz="1400" dirty="0">
                        <a:solidFill>
                          <a:srgbClr val="43467B"/>
                        </a:solidFill>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495161606"/>
                  </a:ext>
                </a:extLst>
              </a:tr>
            </a:tbl>
          </a:graphicData>
        </a:graphic>
      </p:graphicFrame>
      <p:sp>
        <p:nvSpPr>
          <p:cNvPr id="5" name="Rectangle 4"/>
          <p:cNvSpPr/>
          <p:nvPr/>
        </p:nvSpPr>
        <p:spPr>
          <a:xfrm>
            <a:off x="906517" y="1278391"/>
            <a:ext cx="10515600" cy="40967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lumMod val="95000"/>
                    <a:lumOff val="5000"/>
                  </a:schemeClr>
                </a:solidFill>
              </a:rPr>
              <a:t>Table 2.2: Themes Identified in Data Analysis (SUN, J., 2019)</a:t>
            </a:r>
            <a:endParaRPr lang="en-US" b="1" dirty="0">
              <a:solidFill>
                <a:schemeClr val="tx1">
                  <a:lumMod val="95000"/>
                  <a:lumOff val="5000"/>
                </a:schemeClr>
              </a:solidFill>
            </a:endParaRPr>
          </a:p>
        </p:txBody>
      </p:sp>
    </p:spTree>
    <p:extLst>
      <p:ext uri="{BB962C8B-B14F-4D97-AF65-F5344CB8AC3E}">
        <p14:creationId xmlns:p14="http://schemas.microsoft.com/office/powerpoint/2010/main" val="4103802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pPr algn="ctr"/>
            <a:r>
              <a:rPr lang="en-US" b="1" dirty="0"/>
              <a:t>Results and Discussions</a:t>
            </a:r>
          </a:p>
        </p:txBody>
      </p:sp>
      <p:graphicFrame>
        <p:nvGraphicFramePr>
          <p:cNvPr id="15" name="Table 14"/>
          <p:cNvGraphicFramePr>
            <a:graphicFrameLocks noGrp="1"/>
          </p:cNvGraphicFramePr>
          <p:nvPr>
            <p:extLst>
              <p:ext uri="{D42A27DB-BD31-4B8C-83A1-F6EECF244321}">
                <p14:modId xmlns:p14="http://schemas.microsoft.com/office/powerpoint/2010/main" val="3012920761"/>
              </p:ext>
            </p:extLst>
          </p:nvPr>
        </p:nvGraphicFramePr>
        <p:xfrm>
          <a:off x="1524002" y="2154079"/>
          <a:ext cx="8686800" cy="3713320"/>
        </p:xfrm>
        <a:graphic>
          <a:graphicData uri="http://schemas.openxmlformats.org/drawingml/2006/table">
            <a:tbl>
              <a:tblPr>
                <a:tableStyleId>{5DA37D80-6434-44D0-A028-1B22A696006F}</a:tableStyleId>
              </a:tblPr>
              <a:tblGrid>
                <a:gridCol w="1737360">
                  <a:extLst>
                    <a:ext uri="{9D8B030D-6E8A-4147-A177-3AD203B41FA5}">
                      <a16:colId xmlns:a16="http://schemas.microsoft.com/office/drawing/2014/main" val="2140592267"/>
                    </a:ext>
                  </a:extLst>
                </a:gridCol>
                <a:gridCol w="1737360">
                  <a:extLst>
                    <a:ext uri="{9D8B030D-6E8A-4147-A177-3AD203B41FA5}">
                      <a16:colId xmlns:a16="http://schemas.microsoft.com/office/drawing/2014/main" val="1044076885"/>
                    </a:ext>
                  </a:extLst>
                </a:gridCol>
                <a:gridCol w="1737360">
                  <a:extLst>
                    <a:ext uri="{9D8B030D-6E8A-4147-A177-3AD203B41FA5}">
                      <a16:colId xmlns:a16="http://schemas.microsoft.com/office/drawing/2014/main" val="2791093472"/>
                    </a:ext>
                  </a:extLst>
                </a:gridCol>
                <a:gridCol w="1737360">
                  <a:extLst>
                    <a:ext uri="{9D8B030D-6E8A-4147-A177-3AD203B41FA5}">
                      <a16:colId xmlns:a16="http://schemas.microsoft.com/office/drawing/2014/main" val="213563912"/>
                    </a:ext>
                  </a:extLst>
                </a:gridCol>
                <a:gridCol w="1737360">
                  <a:extLst>
                    <a:ext uri="{9D8B030D-6E8A-4147-A177-3AD203B41FA5}">
                      <a16:colId xmlns:a16="http://schemas.microsoft.com/office/drawing/2014/main" val="787206332"/>
                    </a:ext>
                  </a:extLst>
                </a:gridCol>
              </a:tblGrid>
              <a:tr h="1251241">
                <a:tc>
                  <a:txBody>
                    <a:bodyPr/>
                    <a:lstStyle/>
                    <a:p>
                      <a:pPr algn="just">
                        <a:lnSpc>
                          <a:spcPct val="200000"/>
                        </a:lnSpc>
                        <a:spcAft>
                          <a:spcPts val="0"/>
                        </a:spcAft>
                      </a:pPr>
                      <a:endParaRPr lang="en-US" sz="1400" b="1" u="sng" dirty="0">
                        <a:solidFill>
                          <a:srgbClr val="FFFFFF"/>
                        </a:solidFill>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400" u="sng" dirty="0">
                          <a:effectLst/>
                        </a:rPr>
                        <a:t>Perceive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400" u="sng" dirty="0">
                          <a:effectLst/>
                        </a:rPr>
                        <a:t>Understand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400" u="sng" dirty="0">
                          <a:effectLst/>
                        </a:rPr>
                        <a:t>Manage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400" u="sng" dirty="0">
                          <a:effectLst/>
                        </a:rPr>
                        <a:t>Decision-Making Effectiveness</a:t>
                      </a:r>
                      <a:endParaRPr lang="en-US" sz="1400" b="1" u="sng" dirty="0">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103459557"/>
                  </a:ext>
                </a:extLst>
              </a:tr>
              <a:tr h="605419">
                <a:tc>
                  <a:txBody>
                    <a:bodyPr/>
                    <a:lstStyle/>
                    <a:p>
                      <a:pPr algn="just">
                        <a:lnSpc>
                          <a:spcPct val="200000"/>
                        </a:lnSpc>
                        <a:spcAft>
                          <a:spcPts val="0"/>
                        </a:spcAft>
                      </a:pPr>
                      <a:r>
                        <a:rPr lang="en-US" sz="1400" u="sng" dirty="0">
                          <a:effectLst/>
                        </a:rPr>
                        <a:t>Perceive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1.00</a:t>
                      </a:r>
                      <a:endParaRPr lang="en-US" sz="1100" b="1">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0.76</a:t>
                      </a:r>
                      <a:endParaRPr lang="en-US" sz="1100" b="1">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0.54</a:t>
                      </a:r>
                      <a:endParaRPr lang="en-US" sz="1100" b="1">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0.68</a:t>
                      </a:r>
                      <a:endParaRPr lang="en-US" sz="1100" b="1">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3668847359"/>
                  </a:ext>
                </a:extLst>
              </a:tr>
              <a:tr h="1251241">
                <a:tc>
                  <a:txBody>
                    <a:bodyPr/>
                    <a:lstStyle/>
                    <a:p>
                      <a:pPr algn="just">
                        <a:lnSpc>
                          <a:spcPct val="200000"/>
                        </a:lnSpc>
                        <a:spcAft>
                          <a:spcPts val="0"/>
                        </a:spcAft>
                      </a:pPr>
                      <a:r>
                        <a:rPr lang="en-US" sz="1400" u="sng" dirty="0">
                          <a:effectLst/>
                        </a:rPr>
                        <a:t>Understand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dirty="0">
                          <a:effectLst/>
                        </a:rPr>
                        <a:t>0.76</a:t>
                      </a:r>
                      <a:endParaRPr lang="en-US" sz="1100" b="1"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dirty="0">
                          <a:effectLst/>
                        </a:rPr>
                        <a:t>1.00</a:t>
                      </a:r>
                      <a:endParaRPr lang="en-US" sz="1100" b="1"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dirty="0">
                          <a:effectLst/>
                        </a:rPr>
                        <a:t>0.62</a:t>
                      </a:r>
                      <a:endParaRPr lang="en-US" sz="1100" b="1"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0.74</a:t>
                      </a:r>
                      <a:endParaRPr lang="en-US" sz="1100" b="1">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3147620143"/>
                  </a:ext>
                </a:extLst>
              </a:tr>
              <a:tr h="605419">
                <a:tc>
                  <a:txBody>
                    <a:bodyPr/>
                    <a:lstStyle/>
                    <a:p>
                      <a:pPr algn="just">
                        <a:lnSpc>
                          <a:spcPct val="200000"/>
                        </a:lnSpc>
                        <a:spcAft>
                          <a:spcPts val="0"/>
                        </a:spcAft>
                      </a:pPr>
                      <a:r>
                        <a:rPr lang="en-US" sz="1400" u="sng" dirty="0">
                          <a:effectLst/>
                        </a:rPr>
                        <a:t>Manage Emotions</a:t>
                      </a:r>
                      <a:endParaRPr lang="en-US" sz="1400" b="1" u="sng"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0.54</a:t>
                      </a:r>
                      <a:endParaRPr lang="en-US" sz="1100" b="1">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a:effectLst/>
                        </a:rPr>
                        <a:t>0.68</a:t>
                      </a:r>
                      <a:endParaRPr lang="en-US" sz="1100" b="1">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dirty="0">
                          <a:effectLst/>
                        </a:rPr>
                        <a:t>1.00</a:t>
                      </a:r>
                      <a:endParaRPr lang="en-US" sz="1100" b="1" dirty="0">
                        <a:effectLst/>
                        <a:latin typeface="Calibri" panose="020F0502020204030204" pitchFamily="34" charset="0"/>
                        <a:cs typeface="Arial" panose="020B0604020202020204" pitchFamily="34" charset="0"/>
                      </a:endParaRPr>
                    </a:p>
                  </a:txBody>
                  <a:tcPr marL="68580" marR="68580"/>
                </a:tc>
                <a:tc>
                  <a:txBody>
                    <a:bodyPr/>
                    <a:lstStyle/>
                    <a:p>
                      <a:pPr algn="just">
                        <a:lnSpc>
                          <a:spcPct val="200000"/>
                        </a:lnSpc>
                        <a:spcAft>
                          <a:spcPts val="0"/>
                        </a:spcAft>
                      </a:pPr>
                      <a:r>
                        <a:rPr lang="en-US" sz="1100" dirty="0">
                          <a:effectLst/>
                        </a:rPr>
                        <a:t>0.58</a:t>
                      </a:r>
                      <a:endParaRPr lang="en-US" sz="1100" b="1" dirty="0">
                        <a:effectLst/>
                        <a:latin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4270646776"/>
                  </a:ext>
                </a:extLst>
              </a:tr>
            </a:tbl>
          </a:graphicData>
        </a:graphic>
      </p:graphicFrame>
      <p:sp>
        <p:nvSpPr>
          <p:cNvPr id="16" name="Rectangle 15"/>
          <p:cNvSpPr/>
          <p:nvPr/>
        </p:nvSpPr>
        <p:spPr>
          <a:xfrm>
            <a:off x="1371600" y="6172200"/>
            <a:ext cx="883920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Table 3.2.1.1: Correlation Matrix of Emotional Intelligence Components and Decision-Making Effectiveness</a:t>
            </a:r>
          </a:p>
        </p:txBody>
      </p:sp>
    </p:spTree>
    <p:extLst>
      <p:ext uri="{BB962C8B-B14F-4D97-AF65-F5344CB8AC3E}">
        <p14:creationId xmlns:p14="http://schemas.microsoft.com/office/powerpoint/2010/main" val="22751756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71af3243-3dd4-4a8d-8c0d-dd76da1f02a5"/>
    <ds:schemaRef ds:uri="http://purl.org/dc/dcmitype/"/>
    <ds:schemaRef ds:uri="http://purl.org/dc/elements/1.1/"/>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16c05727-aa75-4e4a-9b5f-8a80a116589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1757</Words>
  <Application>Microsoft Office PowerPoint</Application>
  <PresentationFormat>Widescreen</PresentationFormat>
  <Paragraphs>243</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Centaur</vt:lpstr>
      <vt:lpstr>Times New Roman</vt:lpstr>
      <vt:lpstr>Tw Cen MT</vt:lpstr>
      <vt:lpstr>Tw Cen MT Condensed</vt:lpstr>
      <vt:lpstr>Wingdings</vt:lpstr>
      <vt:lpstr>Wingdings 3</vt:lpstr>
      <vt:lpstr>ModernClassicBlock-3</vt:lpstr>
      <vt:lpstr>Exploring the role of intelligence in project manager leadership  </vt:lpstr>
      <vt:lpstr>Introduction</vt:lpstr>
      <vt:lpstr>Methodology</vt:lpstr>
      <vt:lpstr>Methodology</vt:lpstr>
      <vt:lpstr>Methodology</vt:lpstr>
      <vt:lpstr>Methodology</vt:lpstr>
      <vt:lpstr>Methodology</vt:lpstr>
      <vt:lpstr>Methodology</vt:lpstr>
      <vt:lpstr>Results and Discussions</vt:lpstr>
      <vt:lpstr>Results and Discussions</vt:lpstr>
      <vt:lpstr>Results and Discussions</vt:lpstr>
      <vt:lpstr>Results and Discussions</vt:lpstr>
      <vt:lpstr>Strategies for Improving Cognitive Intelligence in Conflict Situations</vt:lpstr>
      <vt:lpstr>Cognitive Intelligence Development Cycle</vt:lpstr>
      <vt:lpstr>The Value of Emotional Intelligence for Project Managers Leadership</vt:lpstr>
      <vt:lpstr>Practical Insights for Project Manager Leadership</vt:lpstr>
      <vt:lpstr>PowerPoint Presentation</vt:lpstr>
      <vt:lpstr>PowerPoint Presentation</vt:lpstr>
      <vt:lpstr>Conclusion</vt:lpstr>
      <vt:lpstr>Limitations</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2023-11-25T23:24:30Z</dcterms:created>
  <dcterms:modified xsi:type="dcterms:W3CDTF">2023-11-26T14:30:33Z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