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720" r:id="rId2"/>
    <p:sldId id="684" r:id="rId3"/>
    <p:sldId id="685" r:id="rId4"/>
    <p:sldId id="686" r:id="rId5"/>
    <p:sldId id="687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722" r:id="rId15"/>
    <p:sldId id="696" r:id="rId16"/>
    <p:sldId id="698" r:id="rId17"/>
    <p:sldId id="699" r:id="rId18"/>
    <p:sldId id="6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138" autoAdjust="0"/>
  </p:normalViewPr>
  <p:slideViewPr>
    <p:cSldViewPr snapToGrid="0">
      <p:cViewPr varScale="1">
        <p:scale>
          <a:sx n="46" d="100"/>
          <a:sy n="46" d="100"/>
        </p:scale>
        <p:origin x="1372" y="40"/>
      </p:cViewPr>
      <p:guideLst/>
    </p:cSldViewPr>
  </p:slideViewPr>
  <p:notesTextViewPr>
    <p:cViewPr>
      <p:scale>
        <a:sx n="1" d="1"/>
        <a:sy n="1" d="1"/>
      </p:scale>
      <p:origin x="0" y="-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6B3B7-1A88-48BE-80ED-A7806C766FC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EC846-9EDF-475E-913C-177CE423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Appearance -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EC846-9EDF-475E-913C-177CE4233B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9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AA776F65-194A-486B-AF7D-B3E35C2BF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D52781A0-A341-4823-B267-E9C17D4D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>
                <a:solidFill>
                  <a:prstClr val="black"/>
                </a:solidFill>
                <a:latin typeface="Times New Roman" panose="02020603050405020304" pitchFamily="18" charset="0"/>
              </a:rPr>
              <a:t>recessed appearance: fixed3D</a:t>
            </a:r>
          </a:p>
          <a:p>
            <a:r>
              <a:rPr lang="en-US" altLang="en-US" sz="12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Autosize:false</a:t>
            </a:r>
            <a:endParaRPr lang="en-US" alt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8A496EF1-4E2E-45DE-B7E9-DAA573C30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560D50-ED53-4AF9-B90F-98C25B44916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("Please insert first number ")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Dim m As Integer = Console.ReadLine()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("Please insert second number ")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Dim n As Integer = Console.ReadLine()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Dim sum As Integer = m * 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multiplication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{0}", sum)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EC846-9EDF-475E-913C-177CE4233B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2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966FA9F-5AEF-4B2F-AAC1-12E23EEC45A1}"/>
              </a:ext>
            </a:extLst>
          </p:cNvPr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6A6E9F0E-F16D-4241-B575-2E684E6AD10B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34DA2216-B590-4B8F-B7EB-17386CDBB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C7A3A1F-8ACD-4CC6-970B-6C743E95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46AA9296-24B8-458B-AF4E-9D32B0FF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35E46A-115E-47A4-9B81-B850DAD85C0F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9C0FC039-28EB-4197-AA35-12AE080E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12" name="Slide Number Placeholder 26">
            <a:extLst>
              <a:ext uri="{FF2B5EF4-FFF2-40B4-BE49-F238E27FC236}">
                <a16:creationId xmlns:a16="http://schemas.microsoft.com/office/drawing/2014/main" id="{C6485873-D6FA-49E0-9389-1898F5053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098802-A313-42A7-98A8-9508FD95F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8">
            <a:extLst>
              <a:ext uri="{FF2B5EF4-FFF2-40B4-BE49-F238E27FC236}">
                <a16:creationId xmlns:a16="http://schemas.microsoft.com/office/drawing/2014/main" id="{95ADAB44-CBAE-4E5E-9165-77082756A2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F9F23-3F3A-4CB9-8F29-B8BA1DB3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E76E-65C9-48E9-9ABF-0B135FB5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CDB-F120-4C88-B64F-5E9085D2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C6D53-70F3-40BD-AFA9-F83FBE9CD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54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E570-9C9A-4939-B366-2B6E8973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6A740-F60D-45DB-B837-1BEDC7C6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4989-6F76-43FA-82C4-E47A10B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0DBFF-058A-4775-9140-1CF25C369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89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4D88-5A49-4F81-8102-4D1E05F3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F18C-8CF1-400D-A927-DAA9008B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1EB6-09B1-48DE-A722-D860EAA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1D971-B4A8-4AE7-9B63-316C3146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17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BDA9-5E0D-48FF-8DA7-8D450AD0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B919-DC79-4009-874D-A9DDF904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22BB-E9BF-4A39-874D-E22DFB47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C1FCC-049E-4DBC-941B-DC09C6A4E2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3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1">
            <a:extLst>
              <a:ext uri="{FF2B5EF4-FFF2-40B4-BE49-F238E27FC236}">
                <a16:creationId xmlns:a16="http://schemas.microsoft.com/office/drawing/2014/main" id="{FA9D05F8-88F8-4DA1-8B7D-FFDEF402BB42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id="{4D070183-ED80-4124-925E-00EC13BA3A70}"/>
              </a:ext>
            </a:extLst>
          </p:cNvPr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D1A83F-ED4B-4175-951E-F5252B7A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087335-EF1D-43A9-8246-6A9F28E1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9BC890C-8244-4651-B9A3-A90A52BE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BCA56-B397-487B-9369-BF10B634B2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108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61806-DA51-441E-80A4-61193FA8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385BA-3B48-4C95-886F-8D255C6D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9F29-CE08-4611-863C-F42D1D65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A5C6C-5EC9-43BD-8E40-E9B95D5B6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66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66344-CC62-487E-AD40-CBD3EBE6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3A98B-C2F7-4E88-8E56-672F1DA5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6DACE-E6A4-40C1-8872-344C6A9A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A6259-66CA-4CF0-B730-62072C05D1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00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145DA-D0B3-4B0C-9AEB-E37785A0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F99D-E341-4CB9-80ED-44CACEFA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45D65-4BFE-47EE-9321-44BB826C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BE2FA-BC46-4AB2-994A-45457FDA8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66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33DF01-1310-495C-A744-2F46B4D68328}"/>
              </a:ext>
            </a:extLst>
          </p:cNvPr>
          <p:cNvSpPr/>
          <p:nvPr userDrawn="1"/>
        </p:nvSpPr>
        <p:spPr>
          <a:xfrm>
            <a:off x="7315200" y="65532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F421E-32A1-4892-AC8D-B9E8F537E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78400" y="6492876"/>
            <a:ext cx="6299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81BE4-04F2-4412-A686-9B479958A8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77601" y="6492876"/>
            <a:ext cx="740833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E021AC9-DC7D-44A8-A651-84089EAC24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76893-CABD-4EBD-B283-D417578F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7E43-11F9-467F-923A-3B441016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ACF7B-FE28-431C-9200-E69A9BC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6A31C-78B3-4639-B192-305989086D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36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5FD15F73-5746-472F-B520-9F28D51B8EFC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B7757AD8-141B-4F55-B274-3D712FBFB505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796EFDB-648B-4418-A9F8-B535FD9F9B5E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A80D9D-1054-4DCF-8726-1984B41077E6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id="{729C5884-9719-43C6-A53C-15C6379704F7}"/>
              </a:ext>
            </a:extLst>
          </p:cNvPr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id="{628819E2-36A6-47A9-AFB9-862923658C7D}"/>
              </a:ext>
            </a:extLst>
          </p:cNvPr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569F9ECB-C30B-466B-A0BB-32728135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257C920-70BF-4D04-BF4E-BAAA81EB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EFA34A7-5901-41A1-9F5E-2E8F4918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BCDB1-1828-41E3-83AF-B7D900EC64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649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AB63F450-6F01-4DB4-B28E-338CA5DF8FC2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AE55C228-3A2B-4962-BDBE-A1C23770EB78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D92ECA8-70C0-41A4-B740-94AFF304361D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1194A1-A3D4-429C-9280-DB58B8AE08D9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9B2D6FC1-7931-4B18-81B4-9FAB678C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16CC17F8-8375-4E2C-8460-5FAC2D5D3A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199F8C8-A361-4FCD-974E-01D6B4DF2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5/14/2012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2B19B5E1-45FB-4579-8E0D-968F4D464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4159B34-5C3F-4BDA-BE31-BF20A024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EF83E00-7512-45FD-92A3-7EB4E3004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9" name="Rectangle 12">
            <a:extLst>
              <a:ext uri="{FF2B5EF4-FFF2-40B4-BE49-F238E27FC236}">
                <a16:creationId xmlns:a16="http://schemas.microsoft.com/office/drawing/2014/main" id="{1D94293C-B1D0-4523-8A5C-F7A3FED341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8337" y="6583364"/>
            <a:ext cx="371242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2009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566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0560-5F61-4440-9A26-0414712A4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1600201"/>
            <a:ext cx="7772400" cy="1829761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The Inventory Application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C:\Books\2002\Simply_VB\Powerpoint\Images\Tutorial5\CompletedApplication3.png">
            <a:extLst>
              <a:ext uri="{FF2B5EF4-FFF2-40B4-BE49-F238E27FC236}">
                <a16:creationId xmlns:a16="http://schemas.microsoft.com/office/drawing/2014/main" id="{E11FDE51-BE50-4077-B51E-955191CB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819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C09814BD-5778-42C9-8D7D-400CCBADDE9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743198"/>
            <a:ext cx="2933700" cy="831908"/>
            <a:chOff x="3696" y="2016"/>
            <a:chExt cx="1632" cy="238"/>
          </a:xfrm>
        </p:grpSpPr>
        <p:sp>
          <p:nvSpPr>
            <p:cNvPr id="46085" name="Text Box 7">
              <a:extLst>
                <a:ext uri="{FF2B5EF4-FFF2-40B4-BE49-F238E27FC236}">
                  <a16:creationId xmlns:a16="http://schemas.microsoft.com/office/drawing/2014/main" id="{1BE45ADF-F168-4FBC-B02A-E1C10A965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016"/>
              <a:ext cx="1272" cy="2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prstClr val="black"/>
                  </a:solidFill>
                  <a:latin typeface="Times New Roman" panose="02020603050405020304" pitchFamily="18" charset="0"/>
                </a:rPr>
                <a:t>Result of calculation</a:t>
              </a:r>
            </a:p>
          </p:txBody>
        </p:sp>
        <p:sp>
          <p:nvSpPr>
            <p:cNvPr id="46086" name="Line 8">
              <a:extLst>
                <a:ext uri="{FF2B5EF4-FFF2-40B4-BE49-F238E27FC236}">
                  <a16:creationId xmlns:a16="http://schemas.microsoft.com/office/drawing/2014/main" id="{7954A665-BBBF-4298-922C-6FDAC16FD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3DE0732-8EAE-4C10-9216-EA3C6E61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Process of Inventory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4B88AB5F-9DDF-4864-9B22-242485E9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11276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Declaring variables </a:t>
            </a:r>
            <a:r>
              <a:rPr lang="en-US" altLang="en-US" dirty="0">
                <a:solidFill>
                  <a:prstClr val="black"/>
                </a:solidFill>
              </a:rPr>
              <a:t>in event handler </a:t>
            </a:r>
            <a:r>
              <a:rPr lang="en-US" alt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btnCalculate_Click</a:t>
            </a:r>
            <a:r>
              <a:rPr lang="en-US" altLang="en-US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47107" name="Picture 4" descr="C:\Books\2002\Simply_VB\Powerpoint\Images\Tutorial6\ClickEventHandler1.png">
            <a:extLst>
              <a:ext uri="{FF2B5EF4-FFF2-40B4-BE49-F238E27FC236}">
                <a16:creationId xmlns:a16="http://schemas.microsoft.com/office/drawing/2014/main" id="{6567CD79-C11F-471F-9921-75D8C92A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584993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9EFC1F3B-0550-49A5-8543-5EBBA10366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429000"/>
            <a:ext cx="2438400" cy="738188"/>
            <a:chOff x="240" y="2160"/>
            <a:chExt cx="1536" cy="465"/>
          </a:xfrm>
        </p:grpSpPr>
        <p:sp>
          <p:nvSpPr>
            <p:cNvPr id="47116" name="Text Box 6">
              <a:extLst>
                <a:ext uri="{FF2B5EF4-FFF2-40B4-BE49-F238E27FC236}">
                  <a16:creationId xmlns:a16="http://schemas.microsoft.com/office/drawing/2014/main" id="{55631697-CDD1-4AE3-9DDA-73E38AB55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60"/>
              <a:ext cx="528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Click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event handler</a:t>
              </a:r>
            </a:p>
          </p:txBody>
        </p:sp>
        <p:sp>
          <p:nvSpPr>
            <p:cNvPr id="47117" name="Line 7">
              <a:extLst>
                <a:ext uri="{FF2B5EF4-FFF2-40B4-BE49-F238E27FC236}">
                  <a16:creationId xmlns:a16="http://schemas.microsoft.com/office/drawing/2014/main" id="{91693848-E87C-41F9-91DC-4B72B7DE2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0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7E0A307-D57C-4EA8-8A95-D4CAE3EAF95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495801"/>
            <a:ext cx="2133600" cy="523875"/>
            <a:chOff x="96" y="2832"/>
            <a:chExt cx="1344" cy="330"/>
          </a:xfrm>
        </p:grpSpPr>
        <p:sp>
          <p:nvSpPr>
            <p:cNvPr id="47111" name="Text Box 9">
              <a:extLst>
                <a:ext uri="{FF2B5EF4-FFF2-40B4-BE49-F238E27FC236}">
                  <a16:creationId xmlns:a16="http://schemas.microsoft.com/office/drawing/2014/main" id="{2270447B-4E8C-41EE-BA77-7541565FD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32"/>
              <a:ext cx="768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Variable declarations</a:t>
              </a:r>
            </a:p>
          </p:txBody>
        </p:sp>
        <p:sp>
          <p:nvSpPr>
            <p:cNvPr id="47112" name="Line 10">
              <a:extLst>
                <a:ext uri="{FF2B5EF4-FFF2-40B4-BE49-F238E27FC236}">
                  <a16:creationId xmlns:a16="http://schemas.microsoft.com/office/drawing/2014/main" id="{2809923E-B5E7-41EC-8DCE-A024AD442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47113" name="Line 11">
              <a:extLst>
                <a:ext uri="{FF2B5EF4-FFF2-40B4-BE49-F238E27FC236}">
                  <a16:creationId xmlns:a16="http://schemas.microsoft.com/office/drawing/2014/main" id="{1F220EA6-E8B2-4D87-96FC-BF0C22958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47114" name="Line 12">
              <a:extLst>
                <a:ext uri="{FF2B5EF4-FFF2-40B4-BE49-F238E27FC236}">
                  <a16:creationId xmlns:a16="http://schemas.microsoft.com/office/drawing/2014/main" id="{79D309B6-9F92-458A-B8DF-4AFBC116F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47115" name="Line 13">
              <a:extLst>
                <a:ext uri="{FF2B5EF4-FFF2-40B4-BE49-F238E27FC236}">
                  <a16:creationId xmlns:a16="http://schemas.microsoft.com/office/drawing/2014/main" id="{59FC0E32-93DB-4AC9-A9BB-4FADCFB7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0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C471307-C471-40AA-B7D1-CE6865FE9D0C}"/>
              </a:ext>
            </a:extLst>
          </p:cNvPr>
          <p:cNvSpPr txBox="1">
            <a:spLocks/>
          </p:cNvSpPr>
          <p:nvPr/>
        </p:nvSpPr>
        <p:spPr>
          <a:xfrm>
            <a:off x="1524000" y="274638"/>
            <a:ext cx="9144000" cy="1143000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41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cs typeface="Times New Roman" pitchFamily="18" charset="0"/>
              </a:rPr>
              <a:t>Variable Declaration </a:t>
            </a:r>
            <a:endParaRPr lang="en-US" sz="41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3E8FCD0A-C92A-4B07-9723-D46269CC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1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</a:rPr>
              <a:t>　Retrieving numerical input from </a:t>
            </a:r>
            <a:r>
              <a:rPr lang="en-US" alt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TextBox</a:t>
            </a:r>
            <a:r>
              <a:rPr lang="en-US" altLang="en-US" dirty="0" err="1">
                <a:solidFill>
                  <a:srgbClr val="FF0000"/>
                </a:solidFill>
              </a:rPr>
              <a:t>es</a:t>
            </a:r>
            <a:r>
              <a:rPr lang="en-US" altLang="en-US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48131" name="Picture 4" descr="C:\Books\2002\Simply_VB\Powerpoint\Images\Tutorial6\ClickEventHandler2.png">
            <a:extLst>
              <a:ext uri="{FF2B5EF4-FFF2-40B4-BE49-F238E27FC236}">
                <a16:creationId xmlns:a16="http://schemas.microsoft.com/office/drawing/2014/main" id="{40F45ED5-5A76-4A52-AB52-A8BA83D2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9" y="2109789"/>
            <a:ext cx="5849937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9DC842-6165-47F4-83E9-F7C327C9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Retrieving Number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414305A3-98EC-4ED9-A182-47D9D5B5A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95401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　Multiplication, using variables in </a:t>
            </a:r>
            <a:r>
              <a:rPr lang="en-US" altLang="en-US">
                <a:solidFill>
                  <a:prstClr val="black"/>
                </a:solidFill>
                <a:latin typeface="Lucida Console" panose="020B0609040504020204" pitchFamily="49" charset="0"/>
              </a:rPr>
              <a:t>btnCalculate_Click</a:t>
            </a:r>
            <a:r>
              <a:rPr lang="en-US" altLang="en-US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49155" name="Picture 4" descr="C:\Books\2002\Simply_VB\Powerpoint\Images\Tutorial6\ClickEventHandler3.png">
            <a:extLst>
              <a:ext uri="{FF2B5EF4-FFF2-40B4-BE49-F238E27FC236}">
                <a16:creationId xmlns:a16="http://schemas.microsoft.com/office/drawing/2014/main" id="{C2FDDF86-72E2-4693-B6AE-AE8B460B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1"/>
            <a:ext cx="5792788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D30B85-B15A-4FD2-8A4C-9DBB0455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Multiplication Process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113797-305D-449E-9EE2-93670134A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903" y="704489"/>
            <a:ext cx="8046154" cy="45259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A2849-EC1F-4F16-8DE1-8F963F4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B8CBE-B93D-4EBA-93F3-E182EFC4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C1FCC-049E-4DBC-941B-DC09C6A4E2A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89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FC539FAF-564D-40B0-B271-B48223121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114800"/>
            <a:ext cx="77692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t>Running the application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prstClr val="black"/>
                </a:solidFill>
                <a:latin typeface="Calibri" panose="020F0502020204030204" pitchFamily="34" charset="0"/>
              </a:rPr>
              <a:t>Enter data 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prstClr val="black"/>
                </a:solidFill>
                <a:latin typeface="Calibri" panose="020F0502020204030204" pitchFamily="34" charset="0"/>
              </a:rPr>
              <a:t>Click the </a:t>
            </a:r>
            <a:r>
              <a:rPr lang="en-US" altLang="en-US" b="1">
                <a:solidFill>
                  <a:prstClr val="black"/>
                </a:solidFill>
              </a:rPr>
              <a:t>Calculate Total</a:t>
            </a:r>
            <a:r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prstClr val="black"/>
                </a:solidFill>
                <a:latin typeface="Lucida Console" panose="020B0609040504020204" pitchFamily="49" charset="0"/>
              </a:rPr>
              <a:t>Button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prstClr val="black"/>
                </a:solidFill>
                <a:latin typeface="Calibri" panose="020F0502020204030204" pitchFamily="34" charset="0"/>
              </a:rPr>
              <a:t>Notice the result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061CD360-DBA6-4409-8156-B55F03C5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71601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prstClr val="black"/>
                </a:solidFill>
              </a:rPr>
              <a:t>　Displaying the multiplication result using variables.</a:t>
            </a:r>
          </a:p>
        </p:txBody>
      </p:sp>
      <p:pic>
        <p:nvPicPr>
          <p:cNvPr id="50180" name="Picture 5" descr="C:\Books\2002\Simply_VB\Powerpoint\Images\Tutorial6\Overview2.png">
            <a:extLst>
              <a:ext uri="{FF2B5EF4-FFF2-40B4-BE49-F238E27FC236}">
                <a16:creationId xmlns:a16="http://schemas.microsoft.com/office/drawing/2014/main" id="{7C2FA862-8C44-4CC4-AB37-41572DD11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2819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13798AE3-40DF-4BEC-B779-F7A233CD472F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2209801"/>
            <a:ext cx="2095500" cy="523875"/>
            <a:chOff x="3696" y="1920"/>
            <a:chExt cx="1104" cy="330"/>
          </a:xfrm>
        </p:grpSpPr>
        <p:sp>
          <p:nvSpPr>
            <p:cNvPr id="50183" name="Text Box 7">
              <a:extLst>
                <a:ext uri="{FF2B5EF4-FFF2-40B4-BE49-F238E27FC236}">
                  <a16:creationId xmlns:a16="http://schemas.microsoft.com/office/drawing/2014/main" id="{BE3CE28F-7708-4BBB-885C-133B00686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20"/>
              <a:ext cx="720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Result of calculation</a:t>
              </a:r>
            </a:p>
          </p:txBody>
        </p:sp>
        <p:sp>
          <p:nvSpPr>
            <p:cNvPr id="50184" name="Line 8">
              <a:extLst>
                <a:ext uri="{FF2B5EF4-FFF2-40B4-BE49-F238E27FC236}">
                  <a16:creationId xmlns:a16="http://schemas.microsoft.com/office/drawing/2014/main" id="{AE9BED26-F56C-4696-BBAF-0C00F6709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82968C6-29CD-46DC-932B-12BF0D83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Constructing the Inventory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43375097-A3F7-459D-9952-FBEE1B16B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419600"/>
            <a:ext cx="77692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t>Visualizing data	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prstClr val="black"/>
                </a:solidFill>
                <a:latin typeface="Calibri" panose="020F0502020204030204" pitchFamily="34" charset="0"/>
              </a:rPr>
              <a:t>The value of each variable is stored in a separate memory location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189063C4-2560-4A9A-896D-D44FC909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01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locations after values for variables </a:t>
            </a:r>
            <a:r>
              <a:rPr lang="en-US" altLang="en-US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intCartons</a:t>
            </a:r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intItems</a:t>
            </a:r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been input.</a:t>
            </a: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B5598586-C05E-492C-82EA-A4C54B9A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14601"/>
            <a:ext cx="1517650" cy="384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05" name="Rectangle 6">
            <a:extLst>
              <a:ext uri="{FF2B5EF4-FFF2-40B4-BE49-F238E27FC236}">
                <a16:creationId xmlns:a16="http://schemas.microsoft.com/office/drawing/2014/main" id="{D592B94C-3377-4BA0-938A-3C432C29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9" y="2535239"/>
            <a:ext cx="1539875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06" name="Rectangle 7">
            <a:extLst>
              <a:ext uri="{FF2B5EF4-FFF2-40B4-BE49-F238E27FC236}">
                <a16:creationId xmlns:a16="http://schemas.microsoft.com/office/drawing/2014/main" id="{8AB039AB-1D0B-428C-B406-70BA3E0C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9" y="2535238"/>
            <a:ext cx="22225" cy="406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07" name="Rectangle 8">
            <a:extLst>
              <a:ext uri="{FF2B5EF4-FFF2-40B4-BE49-F238E27FC236}">
                <a16:creationId xmlns:a16="http://schemas.microsoft.com/office/drawing/2014/main" id="{68E80190-CABB-462A-B157-AFD02B17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919414"/>
            <a:ext cx="15176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08" name="Rectangle 9">
            <a:extLst>
              <a:ext uri="{FF2B5EF4-FFF2-40B4-BE49-F238E27FC236}">
                <a16:creationId xmlns:a16="http://schemas.microsoft.com/office/drawing/2014/main" id="{048F9AC7-B1D2-4B70-B974-EC4E6685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9" y="2535239"/>
            <a:ext cx="20637" cy="384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09" name="Rectangle 10">
            <a:extLst>
              <a:ext uri="{FF2B5EF4-FFF2-40B4-BE49-F238E27FC236}">
                <a16:creationId xmlns:a16="http://schemas.microsoft.com/office/drawing/2014/main" id="{AC774197-33FD-492B-83BE-FED2C8B47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9" y="2535239"/>
            <a:ext cx="1539875" cy="22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0" name="Rectangle 11">
            <a:extLst>
              <a:ext uri="{FF2B5EF4-FFF2-40B4-BE49-F238E27FC236}">
                <a16:creationId xmlns:a16="http://schemas.microsoft.com/office/drawing/2014/main" id="{03777ACB-AD30-43E2-9225-D9B58EDA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9" y="2535238"/>
            <a:ext cx="22225" cy="406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1" name="Rectangle 12">
            <a:extLst>
              <a:ext uri="{FF2B5EF4-FFF2-40B4-BE49-F238E27FC236}">
                <a16:creationId xmlns:a16="http://schemas.microsoft.com/office/drawing/2014/main" id="{0E69CC0F-ACBA-4253-9F6A-E0ECFFD7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919414"/>
            <a:ext cx="1517650" cy="22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2" name="Rectangle 13">
            <a:extLst>
              <a:ext uri="{FF2B5EF4-FFF2-40B4-BE49-F238E27FC236}">
                <a16:creationId xmlns:a16="http://schemas.microsoft.com/office/drawing/2014/main" id="{E8FB4453-6AC5-4C64-AACD-47E48DEB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9" y="2535239"/>
            <a:ext cx="20637" cy="3841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3" name="Rectangle 14">
            <a:extLst>
              <a:ext uri="{FF2B5EF4-FFF2-40B4-BE49-F238E27FC236}">
                <a16:creationId xmlns:a16="http://schemas.microsoft.com/office/drawing/2014/main" id="{E7BAD0FB-1F6D-4C73-8C56-6C336F0B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9" y="3027364"/>
            <a:ext cx="1539875" cy="384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4" name="Rectangle 15">
            <a:extLst>
              <a:ext uri="{FF2B5EF4-FFF2-40B4-BE49-F238E27FC236}">
                <a16:creationId xmlns:a16="http://schemas.microsoft.com/office/drawing/2014/main" id="{8BE6A194-7BE9-4360-8FCB-AC2C5604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3027364"/>
            <a:ext cx="1560512" cy="206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5" name="Rectangle 16">
            <a:extLst>
              <a:ext uri="{FF2B5EF4-FFF2-40B4-BE49-F238E27FC236}">
                <a16:creationId xmlns:a16="http://schemas.microsoft.com/office/drawing/2014/main" id="{E67B2F3C-3669-4E7F-B1D8-98587DEB6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4" y="3027363"/>
            <a:ext cx="20637" cy="404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6" name="Rectangle 17">
            <a:extLst>
              <a:ext uri="{FF2B5EF4-FFF2-40B4-BE49-F238E27FC236}">
                <a16:creationId xmlns:a16="http://schemas.microsoft.com/office/drawing/2014/main" id="{F9C59A05-54D7-4330-8C3F-8855C37CD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9" y="3411539"/>
            <a:ext cx="1539875" cy="206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7" name="Rectangle 18">
            <a:extLst>
              <a:ext uri="{FF2B5EF4-FFF2-40B4-BE49-F238E27FC236}">
                <a16:creationId xmlns:a16="http://schemas.microsoft.com/office/drawing/2014/main" id="{7AD4AFDE-E44A-4C98-889B-B3947BCE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9" y="3027364"/>
            <a:ext cx="20637" cy="384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8" name="Rectangle 19">
            <a:extLst>
              <a:ext uri="{FF2B5EF4-FFF2-40B4-BE49-F238E27FC236}">
                <a16:creationId xmlns:a16="http://schemas.microsoft.com/office/drawing/2014/main" id="{1DB749B4-BB51-4680-B132-8848BBCFA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3027364"/>
            <a:ext cx="1560512" cy="206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19" name="Rectangle 20">
            <a:extLst>
              <a:ext uri="{FF2B5EF4-FFF2-40B4-BE49-F238E27FC236}">
                <a16:creationId xmlns:a16="http://schemas.microsoft.com/office/drawing/2014/main" id="{754205DF-4817-4D9E-A699-A84250E9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4" y="3027363"/>
            <a:ext cx="20637" cy="4048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20" name="Rectangle 21">
            <a:extLst>
              <a:ext uri="{FF2B5EF4-FFF2-40B4-BE49-F238E27FC236}">
                <a16:creationId xmlns:a16="http://schemas.microsoft.com/office/drawing/2014/main" id="{C6A5648D-F5F2-463D-82E1-F70FEFDC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9" y="3411539"/>
            <a:ext cx="1539875" cy="206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21" name="Rectangle 22">
            <a:extLst>
              <a:ext uri="{FF2B5EF4-FFF2-40B4-BE49-F238E27FC236}">
                <a16:creationId xmlns:a16="http://schemas.microsoft.com/office/drawing/2014/main" id="{DF625E01-F98D-42A7-9E68-BB6C4A6C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9" y="3027364"/>
            <a:ext cx="20637" cy="3841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22" name="Rectangle 23">
            <a:extLst>
              <a:ext uri="{FF2B5EF4-FFF2-40B4-BE49-F238E27FC236}">
                <a16:creationId xmlns:a16="http://schemas.microsoft.com/office/drawing/2014/main" id="{90A1B6BE-5180-499A-8F86-471FDEA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239" y="3111500"/>
            <a:ext cx="1859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1223" name="Rectangle 24">
            <a:extLst>
              <a:ext uri="{FF2B5EF4-FFF2-40B4-BE49-F238E27FC236}">
                <a16:creationId xmlns:a16="http://schemas.microsoft.com/office/drawing/2014/main" id="{185D3BD9-AD75-4387-8258-A1BA6A10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530" y="3111500"/>
            <a:ext cx="743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intItems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1224" name="Rectangle 25">
            <a:extLst>
              <a:ext uri="{FF2B5EF4-FFF2-40B4-BE49-F238E27FC236}">
                <a16:creationId xmlns:a16="http://schemas.microsoft.com/office/drawing/2014/main" id="{9BCCF3EB-0D0A-463B-8B9E-B1E2D957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2" y="2600325"/>
            <a:ext cx="9297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intCartons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1225" name="Rectangle 26">
            <a:extLst>
              <a:ext uri="{FF2B5EF4-FFF2-40B4-BE49-F238E27FC236}">
                <a16:creationId xmlns:a16="http://schemas.microsoft.com/office/drawing/2014/main" id="{6109C840-331C-4353-85C6-FA45D751B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239" y="2620963"/>
            <a:ext cx="1859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12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7D2AFBD-A70E-48E8-8246-D3FE906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Constructing the Inventory Application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E2FE4E2C-2E0D-4210-85DA-8D618E03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572000"/>
            <a:ext cx="77692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Using the variable’s data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Nondestructive when value is read from memory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endParaRPr lang="en-US" altLang="en-US" sz="2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A22EE375-3F3F-44B7-9ABA-E0F64C41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11276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locations </a:t>
            </a:r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 multiplication operation.</a:t>
            </a: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4304BB74-4751-4C0D-A96D-81620B8A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221039"/>
            <a:ext cx="1670050" cy="415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29" name="Rectangle 6">
            <a:extLst>
              <a:ext uri="{FF2B5EF4-FFF2-40B4-BE49-F238E27FC236}">
                <a16:creationId xmlns:a16="http://schemas.microsoft.com/office/drawing/2014/main" id="{C8A6ABEF-AA8D-41DD-AC63-7B6E798C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3221039"/>
            <a:ext cx="1692275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0" name="Rectangle 7">
            <a:extLst>
              <a:ext uri="{FF2B5EF4-FFF2-40B4-BE49-F238E27FC236}">
                <a16:creationId xmlns:a16="http://schemas.microsoft.com/office/drawing/2014/main" id="{B3E1EB9B-43B0-422E-B2B0-43773557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4" y="3221038"/>
            <a:ext cx="22225" cy="4381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1" name="Rectangle 8">
            <a:extLst>
              <a:ext uri="{FF2B5EF4-FFF2-40B4-BE49-F238E27FC236}">
                <a16:creationId xmlns:a16="http://schemas.microsoft.com/office/drawing/2014/main" id="{20FA7887-35E9-4A48-A561-5D6A3C7D0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636964"/>
            <a:ext cx="16700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2" name="Rectangle 9">
            <a:extLst>
              <a:ext uri="{FF2B5EF4-FFF2-40B4-BE49-F238E27FC236}">
                <a16:creationId xmlns:a16="http://schemas.microsoft.com/office/drawing/2014/main" id="{085D8C3F-7329-4579-A58F-F2E394CD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221039"/>
            <a:ext cx="23812" cy="415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3" name="Rectangle 10">
            <a:extLst>
              <a:ext uri="{FF2B5EF4-FFF2-40B4-BE49-F238E27FC236}">
                <a16:creationId xmlns:a16="http://schemas.microsoft.com/office/drawing/2014/main" id="{BE70A11F-8440-40D1-B795-26AC1685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3197226"/>
            <a:ext cx="1692275" cy="238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4" name="Rectangle 11">
            <a:extLst>
              <a:ext uri="{FF2B5EF4-FFF2-40B4-BE49-F238E27FC236}">
                <a16:creationId xmlns:a16="http://schemas.microsoft.com/office/drawing/2014/main" id="{5999A311-B182-4445-8FBE-949381615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4" y="3197225"/>
            <a:ext cx="22225" cy="4397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5" name="Rectangle 12">
            <a:extLst>
              <a:ext uri="{FF2B5EF4-FFF2-40B4-BE49-F238E27FC236}">
                <a16:creationId xmlns:a16="http://schemas.microsoft.com/office/drawing/2014/main" id="{C67A11DA-A186-46EA-99C2-61AE62B0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613151"/>
            <a:ext cx="1670050" cy="238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6" name="Rectangle 13">
            <a:extLst>
              <a:ext uri="{FF2B5EF4-FFF2-40B4-BE49-F238E27FC236}">
                <a16:creationId xmlns:a16="http://schemas.microsoft.com/office/drawing/2014/main" id="{DB95ED28-83B7-4DEB-BAEB-D18B84A1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197226"/>
            <a:ext cx="23812" cy="415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7" name="Rectangle 14">
            <a:extLst>
              <a:ext uri="{FF2B5EF4-FFF2-40B4-BE49-F238E27FC236}">
                <a16:creationId xmlns:a16="http://schemas.microsoft.com/office/drawing/2014/main" id="{0D571B92-5130-4D91-9402-7CC29DA6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133601"/>
            <a:ext cx="1670050" cy="415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8" name="Rectangle 15">
            <a:extLst>
              <a:ext uri="{FF2B5EF4-FFF2-40B4-BE49-F238E27FC236}">
                <a16:creationId xmlns:a16="http://schemas.microsoft.com/office/drawing/2014/main" id="{38296514-1E05-49E1-B824-4E84E25F3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2133601"/>
            <a:ext cx="1692275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39" name="Rectangle 16">
            <a:extLst>
              <a:ext uri="{FF2B5EF4-FFF2-40B4-BE49-F238E27FC236}">
                <a16:creationId xmlns:a16="http://schemas.microsoft.com/office/drawing/2014/main" id="{625D6DF3-D03E-4E7B-8736-9264DE34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4" y="2133600"/>
            <a:ext cx="22225" cy="4397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0" name="Rectangle 17">
            <a:extLst>
              <a:ext uri="{FF2B5EF4-FFF2-40B4-BE49-F238E27FC236}">
                <a16:creationId xmlns:a16="http://schemas.microsoft.com/office/drawing/2014/main" id="{BC59C977-7C72-4720-A1E0-F0DAFA68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549526"/>
            <a:ext cx="167005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1" name="Rectangle 18">
            <a:extLst>
              <a:ext uri="{FF2B5EF4-FFF2-40B4-BE49-F238E27FC236}">
                <a16:creationId xmlns:a16="http://schemas.microsoft.com/office/drawing/2014/main" id="{97C89663-4C23-4CD2-8B7E-3E21FDBB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133601"/>
            <a:ext cx="23812" cy="415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2" name="Rectangle 19">
            <a:extLst>
              <a:ext uri="{FF2B5EF4-FFF2-40B4-BE49-F238E27FC236}">
                <a16:creationId xmlns:a16="http://schemas.microsoft.com/office/drawing/2014/main" id="{7BFB1EE9-578F-489D-9ECA-B0D526B8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2133601"/>
            <a:ext cx="1692275" cy="238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3" name="Rectangle 20">
            <a:extLst>
              <a:ext uri="{FF2B5EF4-FFF2-40B4-BE49-F238E27FC236}">
                <a16:creationId xmlns:a16="http://schemas.microsoft.com/office/drawing/2014/main" id="{A8AF6BDE-7BDC-46F1-9A87-AEA8B7EE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4" y="2133600"/>
            <a:ext cx="22225" cy="4397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4" name="Rectangle 21">
            <a:extLst>
              <a:ext uri="{FF2B5EF4-FFF2-40B4-BE49-F238E27FC236}">
                <a16:creationId xmlns:a16="http://schemas.microsoft.com/office/drawing/2014/main" id="{AA495277-4E83-4446-9206-F236E2070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549526"/>
            <a:ext cx="1670050" cy="238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5" name="Rectangle 22">
            <a:extLst>
              <a:ext uri="{FF2B5EF4-FFF2-40B4-BE49-F238E27FC236}">
                <a16:creationId xmlns:a16="http://schemas.microsoft.com/office/drawing/2014/main" id="{5944A7F7-385E-4A9A-9684-536284CA0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133601"/>
            <a:ext cx="23812" cy="415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6" name="Rectangle 23">
            <a:extLst>
              <a:ext uri="{FF2B5EF4-FFF2-40B4-BE49-F238E27FC236}">
                <a16:creationId xmlns:a16="http://schemas.microsoft.com/office/drawing/2014/main" id="{D2422EE7-1DFB-4A19-B615-402FFF13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665414"/>
            <a:ext cx="1670050" cy="415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7" name="Rectangle 24">
            <a:extLst>
              <a:ext uri="{FF2B5EF4-FFF2-40B4-BE49-F238E27FC236}">
                <a16:creationId xmlns:a16="http://schemas.microsoft.com/office/drawing/2014/main" id="{43B6EE5E-66FC-4B71-869A-2BD0768B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2665413"/>
            <a:ext cx="1692275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8" name="Rectangle 25">
            <a:extLst>
              <a:ext uri="{FF2B5EF4-FFF2-40B4-BE49-F238E27FC236}">
                <a16:creationId xmlns:a16="http://schemas.microsoft.com/office/drawing/2014/main" id="{E930DAB2-34F2-414F-AB5C-A4817B51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4" y="2665414"/>
            <a:ext cx="22225" cy="4397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49" name="Rectangle 26">
            <a:extLst>
              <a:ext uri="{FF2B5EF4-FFF2-40B4-BE49-F238E27FC236}">
                <a16:creationId xmlns:a16="http://schemas.microsoft.com/office/drawing/2014/main" id="{7F05D9C9-B34A-467B-91F4-626C713F9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081338"/>
            <a:ext cx="167005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50" name="Rectangle 27">
            <a:extLst>
              <a:ext uri="{FF2B5EF4-FFF2-40B4-BE49-F238E27FC236}">
                <a16:creationId xmlns:a16="http://schemas.microsoft.com/office/drawing/2014/main" id="{40B596FB-64F6-48BF-84AA-FC84B76D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665414"/>
            <a:ext cx="23812" cy="415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51" name="Rectangle 28">
            <a:extLst>
              <a:ext uri="{FF2B5EF4-FFF2-40B4-BE49-F238E27FC236}">
                <a16:creationId xmlns:a16="http://schemas.microsoft.com/office/drawing/2014/main" id="{580FD193-53C6-4217-ABE9-1A74A906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2665413"/>
            <a:ext cx="1692275" cy="238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52" name="Rectangle 29">
            <a:extLst>
              <a:ext uri="{FF2B5EF4-FFF2-40B4-BE49-F238E27FC236}">
                <a16:creationId xmlns:a16="http://schemas.microsoft.com/office/drawing/2014/main" id="{618A829E-CD04-458A-A3DC-7296DF25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4" y="2665414"/>
            <a:ext cx="22225" cy="4397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53" name="Rectangle 30">
            <a:extLst>
              <a:ext uri="{FF2B5EF4-FFF2-40B4-BE49-F238E27FC236}">
                <a16:creationId xmlns:a16="http://schemas.microsoft.com/office/drawing/2014/main" id="{69A284B7-91E1-42E1-BB38-F9A74A7D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081338"/>
            <a:ext cx="1670050" cy="238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54" name="Rectangle 31">
            <a:extLst>
              <a:ext uri="{FF2B5EF4-FFF2-40B4-BE49-F238E27FC236}">
                <a16:creationId xmlns:a16="http://schemas.microsoft.com/office/drawing/2014/main" id="{AFB206F9-C25A-46C0-B78E-64043206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665414"/>
            <a:ext cx="23812" cy="415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en-US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55" name="Rectangle 32">
            <a:extLst>
              <a:ext uri="{FF2B5EF4-FFF2-40B4-BE49-F238E27FC236}">
                <a16:creationId xmlns:a16="http://schemas.microsoft.com/office/drawing/2014/main" id="{83A553E3-07A0-4DA6-BD61-139CB6D2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739" y="2249488"/>
            <a:ext cx="1859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12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256" name="Rectangle 33">
            <a:extLst>
              <a:ext uri="{FF2B5EF4-FFF2-40B4-BE49-F238E27FC236}">
                <a16:creationId xmlns:a16="http://schemas.microsoft.com/office/drawing/2014/main" id="{8119B404-7949-4365-817F-963A8792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739" y="2803525"/>
            <a:ext cx="1859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257" name="Rectangle 34">
            <a:extLst>
              <a:ext uri="{FF2B5EF4-FFF2-40B4-BE49-F238E27FC236}">
                <a16:creationId xmlns:a16="http://schemas.microsoft.com/office/drawing/2014/main" id="{E51CEED0-8562-4F4C-997C-1F63DAAD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192" y="2203450"/>
            <a:ext cx="9297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intCartons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258" name="Rectangle 35">
            <a:extLst>
              <a:ext uri="{FF2B5EF4-FFF2-40B4-BE49-F238E27FC236}">
                <a16:creationId xmlns:a16="http://schemas.microsoft.com/office/drawing/2014/main" id="{6E305FC9-BD64-4F15-A415-BDF9EA1D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468" y="2757488"/>
            <a:ext cx="743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intItems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259" name="Rectangle 36">
            <a:extLst>
              <a:ext uri="{FF2B5EF4-FFF2-40B4-BE49-F238E27FC236}">
                <a16:creationId xmlns:a16="http://schemas.microsoft.com/office/drawing/2014/main" id="{47BDC411-9C21-4263-B1FF-7A2F9F42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727" y="3289300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120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260" name="Rectangle 37">
            <a:extLst>
              <a:ext uri="{FF2B5EF4-FFF2-40B4-BE49-F238E27FC236}">
                <a16:creationId xmlns:a16="http://schemas.microsoft.com/office/drawing/2014/main" id="{EEA3E21E-48D9-406E-BA8E-FA62BEBB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829" y="3313113"/>
            <a:ext cx="8367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intResult</a:t>
            </a:r>
            <a:endParaRPr lang="en-US" altLang="en-US" sz="12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C8E0749-FDB0-4999-AAFF-9C841575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Memory Location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BC63C-01CE-47B6-A8B5-3289AD81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FB0B-EA0E-45A0-B160-D28287F5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Constructing the Inventory Application</a:t>
            </a:r>
            <a:endParaRPr lang="en-US" dirty="0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BB3DCE87-E051-4DDD-8826-725B705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</a:t>
            </a:r>
          </a:p>
        </p:txBody>
      </p:sp>
      <p:graphicFrame>
        <p:nvGraphicFramePr>
          <p:cNvPr id="36868" name="Object 2">
            <a:extLst>
              <a:ext uri="{FF2B5EF4-FFF2-40B4-BE49-F238E27FC236}">
                <a16:creationId xmlns:a16="http://schemas.microsoft.com/office/drawing/2014/main" id="{A0AE98C9-1663-4A8F-A57C-E2DDE8E44038}"/>
              </a:ext>
            </a:extLst>
          </p:cNvPr>
          <p:cNvGraphicFramePr>
            <a:graphicFrameLocks/>
          </p:cNvGraphicFramePr>
          <p:nvPr/>
        </p:nvGraphicFramePr>
        <p:xfrm>
          <a:off x="2057400" y="1600201"/>
          <a:ext cx="8077200" cy="46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6131075" imgH="4056625" progId="Word.Document.8">
                  <p:embed/>
                </p:oleObj>
              </mc:Choice>
              <mc:Fallback>
                <p:oleObj name="Document" r:id="rId3" imgW="6131075" imgH="4056625" progId="Word.Document.8">
                  <p:embed/>
                  <p:pic>
                    <p:nvPicPr>
                      <p:cNvPr id="36868" name="Object 2">
                        <a:extLst>
                          <a:ext uri="{FF2B5EF4-FFF2-40B4-BE49-F238E27FC236}">
                            <a16:creationId xmlns:a16="http://schemas.microsoft.com/office/drawing/2014/main" id="{A0AE98C9-1663-4A8F-A57C-E2DDE8E440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1"/>
                        <a:ext cx="8077200" cy="46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9" name="Picture 5" descr="C:\Books\2002\Simply_VB\Powerpoint\Images\Tutorial4\CompletedApplication1.png">
            <a:extLst>
              <a:ext uri="{FF2B5EF4-FFF2-40B4-BE49-F238E27FC236}">
                <a16:creationId xmlns:a16="http://schemas.microsoft.com/office/drawing/2014/main" id="{F1B965F7-97AB-4D25-9A59-04694801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029075"/>
            <a:ext cx="2819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6">
            <a:extLst>
              <a:ext uri="{FF2B5EF4-FFF2-40B4-BE49-F238E27FC236}">
                <a16:creationId xmlns:a16="http://schemas.microsoft.com/office/drawing/2014/main" id="{62067CE3-2276-4D57-92B7-C189C6EBA94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86276"/>
            <a:ext cx="3352800" cy="384175"/>
            <a:chOff x="768" y="2112"/>
            <a:chExt cx="2112" cy="242"/>
          </a:xfrm>
        </p:grpSpPr>
        <p:sp>
          <p:nvSpPr>
            <p:cNvPr id="36877" name="Text Box 7">
              <a:extLst>
                <a:ext uri="{FF2B5EF4-FFF2-40B4-BE49-F238E27FC236}">
                  <a16:creationId xmlns:a16="http://schemas.microsoft.com/office/drawing/2014/main" id="{D4B107A9-239B-42EF-8913-CEC17634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160"/>
              <a:ext cx="720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TextBox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es</a:t>
              </a:r>
            </a:p>
          </p:txBody>
        </p:sp>
        <p:sp>
          <p:nvSpPr>
            <p:cNvPr id="36878" name="Line 8">
              <a:extLst>
                <a:ext uri="{FF2B5EF4-FFF2-40B4-BE49-F238E27FC236}">
                  <a16:creationId xmlns:a16="http://schemas.microsoft.com/office/drawing/2014/main" id="{C51921E6-CD1B-4FDE-8E56-D0E8C9DA9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112"/>
              <a:ext cx="13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36879" name="Line 9">
              <a:extLst>
                <a:ext uri="{FF2B5EF4-FFF2-40B4-BE49-F238E27FC236}">
                  <a16:creationId xmlns:a16="http://schemas.microsoft.com/office/drawing/2014/main" id="{4852E547-CB8D-4D87-8738-364C31F24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2256"/>
              <a:ext cx="13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A3CEAAA4-2097-4940-9143-E60A151627E2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333876"/>
            <a:ext cx="1676400" cy="314325"/>
            <a:chOff x="3648" y="2016"/>
            <a:chExt cx="1056" cy="198"/>
          </a:xfrm>
        </p:grpSpPr>
        <p:sp>
          <p:nvSpPr>
            <p:cNvPr id="36875" name="Text Box 11">
              <a:extLst>
                <a:ext uri="{FF2B5EF4-FFF2-40B4-BE49-F238E27FC236}">
                  <a16:creationId xmlns:a16="http://schemas.microsoft.com/office/drawing/2014/main" id="{1463CC61-C95E-44E8-A3CF-A5FE7A50F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16"/>
              <a:ext cx="480" cy="19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Label</a:t>
              </a:r>
            </a:p>
          </p:txBody>
        </p:sp>
        <p:sp>
          <p:nvSpPr>
            <p:cNvPr id="36876" name="Line 12">
              <a:extLst>
                <a:ext uri="{FF2B5EF4-FFF2-40B4-BE49-F238E27FC236}">
                  <a16:creationId xmlns:a16="http://schemas.microsoft.com/office/drawing/2014/main" id="{EE142ECA-13EB-4019-887C-A69475330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6BAB9C82-F1F2-4BD1-9193-F375F2EFEF8D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791076"/>
            <a:ext cx="1752600" cy="390525"/>
            <a:chOff x="3648" y="2016"/>
            <a:chExt cx="1104" cy="246"/>
          </a:xfrm>
        </p:grpSpPr>
        <p:sp>
          <p:nvSpPr>
            <p:cNvPr id="36873" name="Text Box 14">
              <a:extLst>
                <a:ext uri="{FF2B5EF4-FFF2-40B4-BE49-F238E27FC236}">
                  <a16:creationId xmlns:a16="http://schemas.microsoft.com/office/drawing/2014/main" id="{BFD12A7B-58FB-47D2-A7E6-FBF45C13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64"/>
              <a:ext cx="528" cy="19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Button</a:t>
              </a:r>
            </a:p>
          </p:txBody>
        </p:sp>
        <p:sp>
          <p:nvSpPr>
            <p:cNvPr id="36874" name="Line 15">
              <a:extLst>
                <a:ext uri="{FF2B5EF4-FFF2-40B4-BE49-F238E27FC236}">
                  <a16:creationId xmlns:a16="http://schemas.microsoft.com/office/drawing/2014/main" id="{A771B52B-1459-4C0A-A623-BADFC791C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1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C:\Books\2002\Simply_VB\Powerpoint\Images\Tutorial4\NewProjectDialog.png">
            <a:extLst>
              <a:ext uri="{FF2B5EF4-FFF2-40B4-BE49-F238E27FC236}">
                <a16:creationId xmlns:a16="http://schemas.microsoft.com/office/drawing/2014/main" id="{6494FE74-209C-4810-B0C6-1F232529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676401"/>
            <a:ext cx="50577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5AA92036-7E07-4F66-B7ED-C43607484F0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746374"/>
            <a:ext cx="3657600" cy="523875"/>
            <a:chOff x="3312" y="1826"/>
            <a:chExt cx="2304" cy="330"/>
          </a:xfrm>
        </p:grpSpPr>
        <p:sp>
          <p:nvSpPr>
            <p:cNvPr id="37905" name="Text Box 6">
              <a:extLst>
                <a:ext uri="{FF2B5EF4-FFF2-40B4-BE49-F238E27FC236}">
                  <a16:creationId xmlns:a16="http://schemas.microsoft.com/office/drawing/2014/main" id="{EB2AA337-F4FA-469B-AE3D-865E40B6A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26"/>
              <a:ext cx="1440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</a:rPr>
                <a:t>Templates: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pane with </a:t>
              </a:r>
              <a:r>
                <a:rPr lang="en-US" altLang="en-US" sz="1400">
                  <a:solidFill>
                    <a:prstClr val="black"/>
                  </a:solidFill>
                </a:rPr>
                <a:t>Windows Application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selected</a:t>
              </a:r>
            </a:p>
          </p:txBody>
        </p:sp>
        <p:sp>
          <p:nvSpPr>
            <p:cNvPr id="37906" name="Line 7">
              <a:extLst>
                <a:ext uri="{FF2B5EF4-FFF2-40B4-BE49-F238E27FC236}">
                  <a16:creationId xmlns:a16="http://schemas.microsoft.com/office/drawing/2014/main" id="{5627626C-15E6-465A-8664-936638927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72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290FF02A-00AB-46DE-8E74-BA7D81DFA7A7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1"/>
            <a:ext cx="1981200" cy="1833563"/>
            <a:chOff x="3552" y="2880"/>
            <a:chExt cx="1248" cy="1155"/>
          </a:xfrm>
        </p:grpSpPr>
        <p:sp>
          <p:nvSpPr>
            <p:cNvPr id="37903" name="Text Box 9">
              <a:extLst>
                <a:ext uri="{FF2B5EF4-FFF2-40B4-BE49-F238E27FC236}">
                  <a16:creationId xmlns:a16="http://schemas.microsoft.com/office/drawing/2014/main" id="{7528D093-675A-425A-B694-93DA3C719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744"/>
              <a:ext cx="1248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</a:rPr>
                <a:t>Browse…</a:t>
              </a:r>
              <a:r>
                <a:rPr lang="en-US" altLang="en-US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Button</a:t>
              </a:r>
            </a:p>
          </p:txBody>
        </p:sp>
        <p:sp>
          <p:nvSpPr>
            <p:cNvPr id="37904" name="Line 10">
              <a:extLst>
                <a:ext uri="{FF2B5EF4-FFF2-40B4-BE49-F238E27FC236}">
                  <a16:creationId xmlns:a16="http://schemas.microsoft.com/office/drawing/2014/main" id="{3D1D0F23-F378-447A-9223-96CF01CA8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5F0A49AC-ECC4-492D-8B6B-9F6812A356D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057401"/>
            <a:ext cx="2209800" cy="1323975"/>
            <a:chOff x="96" y="1392"/>
            <a:chExt cx="1392" cy="834"/>
          </a:xfrm>
        </p:grpSpPr>
        <p:sp>
          <p:nvSpPr>
            <p:cNvPr id="37901" name="Text Box 12">
              <a:extLst>
                <a:ext uri="{FF2B5EF4-FFF2-40B4-BE49-F238E27FC236}">
                  <a16:creationId xmlns:a16="http://schemas.microsoft.com/office/drawing/2014/main" id="{160DCDEE-B5C1-4BF0-AE72-E712C867A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392"/>
              <a:ext cx="1248" cy="83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prstClr val="black"/>
                  </a:solidFill>
                </a:rPr>
                <a:t>Project Types:</a:t>
              </a:r>
              <a:r>
                <a:rPr lang="en-US" altLang="en-US" sz="1600">
                  <a:solidFill>
                    <a:prstClr val="black"/>
                  </a:solidFill>
                  <a:latin typeface="Times New Roman" panose="02020603050405020304" pitchFamily="18" charset="0"/>
                </a:rPr>
                <a:t> pane with </a:t>
              </a:r>
              <a:r>
                <a:rPr lang="en-US" altLang="en-US" sz="1600">
                  <a:solidFill>
                    <a:prstClr val="black"/>
                  </a:solidFill>
                </a:rPr>
                <a:t>Visual Basic Projects</a:t>
              </a:r>
              <a:r>
                <a:rPr lang="en-US" altLang="en-US" sz="1600">
                  <a:solidFill>
                    <a:prstClr val="black"/>
                  </a:solidFill>
                  <a:latin typeface="Times New Roman" panose="02020603050405020304" pitchFamily="18" charset="0"/>
                </a:rPr>
                <a:t> folder selected (your folder list might differ)</a:t>
              </a:r>
            </a:p>
          </p:txBody>
        </p:sp>
        <p:sp>
          <p:nvSpPr>
            <p:cNvPr id="37902" name="Line 13">
              <a:extLst>
                <a:ext uri="{FF2B5EF4-FFF2-40B4-BE49-F238E27FC236}">
                  <a16:creationId xmlns:a16="http://schemas.microsoft.com/office/drawing/2014/main" id="{6B2EF93C-C1B9-4237-A852-DDAA807CB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B87030C9-8F2B-4EDF-A3B1-941AA4A3E38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657601"/>
            <a:ext cx="3124200" cy="461963"/>
            <a:chOff x="96" y="2400"/>
            <a:chExt cx="1968" cy="291"/>
          </a:xfrm>
        </p:grpSpPr>
        <p:sp>
          <p:nvSpPr>
            <p:cNvPr id="37899" name="Text Box 15">
              <a:extLst>
                <a:ext uri="{FF2B5EF4-FFF2-40B4-BE49-F238E27FC236}">
                  <a16:creationId xmlns:a16="http://schemas.microsoft.com/office/drawing/2014/main" id="{934609B9-567F-4765-B45D-2318A6D92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400"/>
              <a:ext cx="1248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</a:rPr>
                <a:t>Name:</a:t>
              </a:r>
              <a:r>
                <a:rPr lang="en-US" altLang="en-US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TextBox</a:t>
              </a:r>
            </a:p>
          </p:txBody>
        </p:sp>
        <p:sp>
          <p:nvSpPr>
            <p:cNvPr id="37900" name="Line 16">
              <a:extLst>
                <a:ext uri="{FF2B5EF4-FFF2-40B4-BE49-F238E27FC236}">
                  <a16:creationId xmlns:a16="http://schemas.microsoft.com/office/drawing/2014/main" id="{8077A97A-87DC-4C74-A441-BCE6C3273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5BEC5FE9-BA9A-4AE7-90EA-44A6DD3B926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343401"/>
            <a:ext cx="3124200" cy="919163"/>
            <a:chOff x="96" y="2832"/>
            <a:chExt cx="1968" cy="579"/>
          </a:xfrm>
        </p:grpSpPr>
        <p:sp>
          <p:nvSpPr>
            <p:cNvPr id="37897" name="Text Box 18">
              <a:extLst>
                <a:ext uri="{FF2B5EF4-FFF2-40B4-BE49-F238E27FC236}">
                  <a16:creationId xmlns:a16="http://schemas.microsoft.com/office/drawing/2014/main" id="{603031CC-472B-4708-A356-D78FDC854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120"/>
              <a:ext cx="1248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</a:rPr>
                <a:t>Location:</a:t>
              </a:r>
              <a:r>
                <a:rPr lang="en-US" altLang="en-US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TextBox</a:t>
              </a:r>
            </a:p>
          </p:txBody>
        </p:sp>
        <p:sp>
          <p:nvSpPr>
            <p:cNvPr id="37898" name="Line 19">
              <a:extLst>
                <a:ext uri="{FF2B5EF4-FFF2-40B4-BE49-F238E27FC236}">
                  <a16:creationId xmlns:a16="http://schemas.microsoft.com/office/drawing/2014/main" id="{D2B2D150-9F1A-4996-94EC-717A4B09D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832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4F253E0-92C9-408C-9005-93A28813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Constructing the Inventory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026D9478-15C1-47A9-A6F1-D97991B1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</a:t>
            </a:r>
          </a:p>
        </p:txBody>
      </p:sp>
      <p:pic>
        <p:nvPicPr>
          <p:cNvPr id="38915" name="Picture 4" descr="C:\Books\2002\Simply_VB\Powerpoint\Images\Tutorial4\NewApplication.png">
            <a:extLst>
              <a:ext uri="{FF2B5EF4-FFF2-40B4-BE49-F238E27FC236}">
                <a16:creationId xmlns:a16="http://schemas.microsoft.com/office/drawing/2014/main" id="{6EC73341-4FA7-4BD4-BD5C-6576A487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5105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36240D6E-7514-437D-8611-A7F90ADDCDA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43201"/>
            <a:ext cx="6324600" cy="600075"/>
            <a:chOff x="192" y="1968"/>
            <a:chExt cx="3984" cy="378"/>
          </a:xfrm>
        </p:grpSpPr>
        <p:sp>
          <p:nvSpPr>
            <p:cNvPr id="38924" name="Text Box 6">
              <a:extLst>
                <a:ext uri="{FF2B5EF4-FFF2-40B4-BE49-F238E27FC236}">
                  <a16:creationId xmlns:a16="http://schemas.microsoft.com/office/drawing/2014/main" id="{07530282-5915-442F-A063-D0AD9CEF1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016"/>
              <a:ext cx="933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Form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file name (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Form1.vb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925" name="Line 7">
              <a:extLst>
                <a:ext uri="{FF2B5EF4-FFF2-40B4-BE49-F238E27FC236}">
                  <a16:creationId xmlns:a16="http://schemas.microsoft.com/office/drawing/2014/main" id="{123E2328-1621-411A-A039-CF4323AA3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5" y="1968"/>
              <a:ext cx="3051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040AC85-7A8E-496D-89E9-9AA8C37FE6D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447800"/>
            <a:ext cx="2971800" cy="685800"/>
            <a:chOff x="240" y="1152"/>
            <a:chExt cx="1872" cy="432"/>
          </a:xfrm>
        </p:grpSpPr>
        <p:sp>
          <p:nvSpPr>
            <p:cNvPr id="38922" name="Text Box 9">
              <a:extLst>
                <a:ext uri="{FF2B5EF4-FFF2-40B4-BE49-F238E27FC236}">
                  <a16:creationId xmlns:a16="http://schemas.microsoft.com/office/drawing/2014/main" id="{8F83A21B-24A6-480A-8DC2-84776A67B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152"/>
              <a:ext cx="864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Form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title bar (for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Form1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923" name="Line 10">
              <a:extLst>
                <a:ext uri="{FF2B5EF4-FFF2-40B4-BE49-F238E27FC236}">
                  <a16:creationId xmlns:a16="http://schemas.microsoft.com/office/drawing/2014/main" id="{846DB148-8AFD-4F79-92FB-08BC0E2B7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10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940D2D54-835A-40B2-B8DF-16C11BF60FFA}"/>
              </a:ext>
            </a:extLst>
          </p:cNvPr>
          <p:cNvGrpSpPr>
            <a:grpSpLocks/>
          </p:cNvGrpSpPr>
          <p:nvPr/>
        </p:nvGrpSpPr>
        <p:grpSpPr bwMode="auto">
          <a:xfrm>
            <a:off x="2930526" y="3657601"/>
            <a:ext cx="2708275" cy="847725"/>
            <a:chOff x="694" y="2544"/>
            <a:chExt cx="1706" cy="534"/>
          </a:xfrm>
        </p:grpSpPr>
        <p:sp>
          <p:nvSpPr>
            <p:cNvPr id="38920" name="Text Box 12">
              <a:extLst>
                <a:ext uri="{FF2B5EF4-FFF2-40B4-BE49-F238E27FC236}">
                  <a16:creationId xmlns:a16="http://schemas.microsoft.com/office/drawing/2014/main" id="{EBB1EB2A-A7B7-4359-892E-1F8CB8B33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880"/>
              <a:ext cx="410" cy="19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Form</a:t>
              </a:r>
            </a:p>
          </p:txBody>
        </p:sp>
        <p:sp>
          <p:nvSpPr>
            <p:cNvPr id="38921" name="Line 13">
              <a:extLst>
                <a:ext uri="{FF2B5EF4-FFF2-40B4-BE49-F238E27FC236}">
                  <a16:creationId xmlns:a16="http://schemas.microsoft.com/office/drawing/2014/main" id="{C89E2D93-0E08-4BCA-9400-AD8983E9D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544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DB3C2D2-37D8-4527-9571-4864DF38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Constructing the Inventory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C:\Books\2002\Simply_VB\Powerpoint\Images\Tutorial4\RenameFile.png">
            <a:extLst>
              <a:ext uri="{FF2B5EF4-FFF2-40B4-BE49-F238E27FC236}">
                <a16:creationId xmlns:a16="http://schemas.microsoft.com/office/drawing/2014/main" id="{51B70EA3-CA4D-48F5-9B41-646DB186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21717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414047D3-EBF2-4A51-82DE-EE4DA661694B}"/>
              </a:ext>
            </a:extLst>
          </p:cNvPr>
          <p:cNvGrpSpPr>
            <a:grpSpLocks/>
          </p:cNvGrpSpPr>
          <p:nvPr/>
        </p:nvGrpSpPr>
        <p:grpSpPr bwMode="auto">
          <a:xfrm>
            <a:off x="6267450" y="2305051"/>
            <a:ext cx="3124200" cy="523875"/>
            <a:chOff x="3072" y="1740"/>
            <a:chExt cx="1968" cy="330"/>
          </a:xfrm>
        </p:grpSpPr>
        <p:sp>
          <p:nvSpPr>
            <p:cNvPr id="39947" name="Text Box 5">
              <a:extLst>
                <a:ext uri="{FF2B5EF4-FFF2-40B4-BE49-F238E27FC236}">
                  <a16:creationId xmlns:a16="http://schemas.microsoft.com/office/drawing/2014/main" id="{359EAFF8-2DCC-4E77-80E3-D78D58F2C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40"/>
              <a:ext cx="1248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Form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’s file name after property change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948" name="Line 6">
              <a:extLst>
                <a:ext uri="{FF2B5EF4-FFF2-40B4-BE49-F238E27FC236}">
                  <a16:creationId xmlns:a16="http://schemas.microsoft.com/office/drawing/2014/main" id="{AC2117E2-83FA-46B7-B231-34AEDD20C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5EF949F8-5657-4479-8FB0-DC24A4B337CA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419601"/>
            <a:ext cx="2819400" cy="307975"/>
            <a:chOff x="480" y="3072"/>
            <a:chExt cx="1776" cy="194"/>
          </a:xfrm>
        </p:grpSpPr>
        <p:sp>
          <p:nvSpPr>
            <p:cNvPr id="39945" name="Text Box 8">
              <a:extLst>
                <a:ext uri="{FF2B5EF4-FFF2-40B4-BE49-F238E27FC236}">
                  <a16:creationId xmlns:a16="http://schemas.microsoft.com/office/drawing/2014/main" id="{4799A0D3-28C8-4157-84AA-383CF739A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72"/>
              <a:ext cx="1248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File Name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property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946" name="Line 9">
              <a:extLst>
                <a:ext uri="{FF2B5EF4-FFF2-40B4-BE49-F238E27FC236}">
                  <a16:creationId xmlns:a16="http://schemas.microsoft.com/office/drawing/2014/main" id="{6CE56A17-8EB2-47C8-A0D2-5F0F0904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58AB4CC0-860D-4EC9-B10F-E9EDEF6D5E65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4267201"/>
            <a:ext cx="2895600" cy="523875"/>
            <a:chOff x="3456" y="2976"/>
            <a:chExt cx="1824" cy="330"/>
          </a:xfrm>
        </p:grpSpPr>
        <p:sp>
          <p:nvSpPr>
            <p:cNvPr id="39943" name="Text Box 11">
              <a:extLst>
                <a:ext uri="{FF2B5EF4-FFF2-40B4-BE49-F238E27FC236}">
                  <a16:creationId xmlns:a16="http://schemas.microsoft.com/office/drawing/2014/main" id="{A5A755A6-0320-40FD-8559-BA44CC388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76"/>
              <a:ext cx="1248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Type new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Form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file name here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944" name="Line 12">
              <a:extLst>
                <a:ext uri="{FF2B5EF4-FFF2-40B4-BE49-F238E27FC236}">
                  <a16:creationId xmlns:a16="http://schemas.microsoft.com/office/drawing/2014/main" id="{332B83E1-4302-48C0-B629-7957E38DD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76CC069D-2DAD-4D21-B464-3DF63029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Change Form file name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C6AC4-2CAF-4531-A9E4-2312BE6F81E2}"/>
              </a:ext>
            </a:extLst>
          </p:cNvPr>
          <p:cNvSpPr txBox="1"/>
          <p:nvPr/>
        </p:nvSpPr>
        <p:spPr>
          <a:xfrm>
            <a:off x="10154093" y="4267201"/>
            <a:ext cx="51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51066-DFDD-40BB-A140-599227C4FF67}"/>
              </a:ext>
            </a:extLst>
          </p:cNvPr>
          <p:cNvSpPr txBox="1"/>
          <p:nvPr/>
        </p:nvSpPr>
        <p:spPr>
          <a:xfrm>
            <a:off x="10136369" y="2356879"/>
            <a:ext cx="51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C:\Books\2002\Simply_VB\Powerpoint\Images\Tutorial4\FontA.png">
            <a:extLst>
              <a:ext uri="{FF2B5EF4-FFF2-40B4-BE49-F238E27FC236}">
                <a16:creationId xmlns:a16="http://schemas.microsoft.com/office/drawing/2014/main" id="{0F2D3EB5-EC1A-4DFB-B74A-BD1174413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295401"/>
            <a:ext cx="34194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5" descr="C:\Books\2002\Simply_VB\Powerpoint\Images\Tutorial4\FontB.png">
            <a:extLst>
              <a:ext uri="{FF2B5EF4-FFF2-40B4-BE49-F238E27FC236}">
                <a16:creationId xmlns:a16="http://schemas.microsoft.com/office/drawing/2014/main" id="{4982B533-3182-4570-895F-C599A5C1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71800"/>
            <a:ext cx="3486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4494B59E-1971-4B13-9551-7C83CC807A9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581401"/>
            <a:ext cx="2743200" cy="523875"/>
            <a:chOff x="3888" y="2496"/>
            <a:chExt cx="1728" cy="330"/>
          </a:xfrm>
        </p:grpSpPr>
        <p:sp>
          <p:nvSpPr>
            <p:cNvPr id="40975" name="Text Box 7">
              <a:extLst>
                <a:ext uri="{FF2B5EF4-FFF2-40B4-BE49-F238E27FC236}">
                  <a16:creationId xmlns:a16="http://schemas.microsoft.com/office/drawing/2014/main" id="{34648DFF-2704-4CDE-9C7C-59C8BA607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496"/>
              <a:ext cx="1344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Click down arrow to display drop-down list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976" name="Line 8">
              <a:extLst>
                <a:ext uri="{FF2B5EF4-FFF2-40B4-BE49-F238E27FC236}">
                  <a16:creationId xmlns:a16="http://schemas.microsoft.com/office/drawing/2014/main" id="{542F16D1-E94E-4A65-80EA-D893E334F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7BD5B831-BED3-4299-A86E-6264C3361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953000"/>
            <a:ext cx="3200400" cy="685800"/>
            <a:chOff x="3600" y="3360"/>
            <a:chExt cx="2016" cy="432"/>
          </a:xfrm>
        </p:grpSpPr>
        <p:sp>
          <p:nvSpPr>
            <p:cNvPr id="40973" name="Text Box 10">
              <a:extLst>
                <a:ext uri="{FF2B5EF4-FFF2-40B4-BE49-F238E27FC236}">
                  <a16:creationId xmlns:a16="http://schemas.microsoft.com/office/drawing/2014/main" id="{E5901C2B-5BA8-4C74-A4F4-8DF3F848D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360"/>
              <a:ext cx="1248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Select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Tahoma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from drop-down list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974" name="Line 11">
              <a:extLst>
                <a:ext uri="{FF2B5EF4-FFF2-40B4-BE49-F238E27FC236}">
                  <a16:creationId xmlns:a16="http://schemas.microsoft.com/office/drawing/2014/main" id="{43C6A912-0F00-4DBB-BCD3-007F8DA08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552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A2119CC4-1185-464D-825D-636047ED419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600200"/>
            <a:ext cx="2362200" cy="738188"/>
            <a:chOff x="336" y="1248"/>
            <a:chExt cx="1488" cy="465"/>
          </a:xfrm>
        </p:grpSpPr>
        <p:sp>
          <p:nvSpPr>
            <p:cNvPr id="40971" name="Text Box 13">
              <a:extLst>
                <a:ext uri="{FF2B5EF4-FFF2-40B4-BE49-F238E27FC236}">
                  <a16:creationId xmlns:a16="http://schemas.microsoft.com/office/drawing/2014/main" id="{79DEBF83-2D41-4D88-9590-505435670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248"/>
              <a:ext cx="960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Click plus box to display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Font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properties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972" name="Line 14">
              <a:extLst>
                <a:ext uri="{FF2B5EF4-FFF2-40B4-BE49-F238E27FC236}">
                  <a16:creationId xmlns:a16="http://schemas.microsoft.com/office/drawing/2014/main" id="{24ACDC92-56CA-4B4F-9260-7E11BEF44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648437FA-0DF0-405C-9DF3-571691C2580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733801"/>
            <a:ext cx="2362200" cy="307975"/>
            <a:chOff x="432" y="2592"/>
            <a:chExt cx="1488" cy="194"/>
          </a:xfrm>
        </p:grpSpPr>
        <p:sp>
          <p:nvSpPr>
            <p:cNvPr id="40969" name="Text Box 16">
              <a:extLst>
                <a:ext uri="{FF2B5EF4-FFF2-40B4-BE49-F238E27FC236}">
                  <a16:creationId xmlns:a16="http://schemas.microsoft.com/office/drawing/2014/main" id="{DD5EA8A7-D3B0-42D7-A6FC-F8CAEE94C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92"/>
              <a:ext cx="912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Name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property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970" name="Line 17">
              <a:extLst>
                <a:ext uri="{FF2B5EF4-FFF2-40B4-BE49-F238E27FC236}">
                  <a16:creationId xmlns:a16="http://schemas.microsoft.com/office/drawing/2014/main" id="{D415E5F8-7C64-4DCC-8FA8-D0FBB8C3C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FBCFDEE3-39A3-4BE2-9681-8CCBBF02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Name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Propery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“Font”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C9B1B-B9F8-437D-B4C6-608694ADA7DC}"/>
              </a:ext>
            </a:extLst>
          </p:cNvPr>
          <p:cNvSpPr txBox="1"/>
          <p:nvPr/>
        </p:nvSpPr>
        <p:spPr>
          <a:xfrm>
            <a:off x="1286539" y="1782525"/>
            <a:ext cx="51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21BE0259-2A2E-4890-9B0F-394D9CD8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43001"/>
            <a:ext cx="624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prstClr val="black"/>
                </a:solidFill>
              </a:rPr>
              <a:t>　Setting the </a:t>
            </a:r>
            <a:r>
              <a:rPr lang="en-US" altLang="en-US" b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US" altLang="en-US" b="1">
                <a:solidFill>
                  <a:prstClr val="black"/>
                </a:solidFill>
              </a:rPr>
              <a:t> property of a </a:t>
            </a:r>
            <a:r>
              <a:rPr lang="en-US" altLang="en-US" b="1">
                <a:solidFill>
                  <a:prstClr val="black"/>
                </a:solidFill>
                <a:latin typeface="Lucida Console" panose="020B0609040504020204" pitchFamily="49" charset="0"/>
              </a:rPr>
              <a:t>Form</a:t>
            </a:r>
            <a:r>
              <a:rPr lang="en-US" altLang="en-US" b="1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41987" name="Picture 4" descr="C:\Books\2002\Simply_VB\Powerpoint\Images\Tutorial4\TextProperty.png">
            <a:extLst>
              <a:ext uri="{FF2B5EF4-FFF2-40B4-BE49-F238E27FC236}">
                <a16:creationId xmlns:a16="http://schemas.microsoft.com/office/drawing/2014/main" id="{5C7BBAF0-A09B-4650-B938-63A9B8EC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824039"/>
            <a:ext cx="28003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F302B406-C699-48F0-9A60-6B1256E099A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048000"/>
            <a:ext cx="2895600" cy="685800"/>
            <a:chOff x="3456" y="1920"/>
            <a:chExt cx="1824" cy="432"/>
          </a:xfrm>
        </p:grpSpPr>
        <p:sp>
          <p:nvSpPr>
            <p:cNvPr id="41993" name="Text Box 6">
              <a:extLst>
                <a:ext uri="{FF2B5EF4-FFF2-40B4-BE49-F238E27FC236}">
                  <a16:creationId xmlns:a16="http://schemas.microsoft.com/office/drawing/2014/main" id="{EC5BFCDC-0E0C-4BDF-A9D3-B8D7912A5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1248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New value for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Text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property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994" name="Line 7">
              <a:extLst>
                <a:ext uri="{FF2B5EF4-FFF2-40B4-BE49-F238E27FC236}">
                  <a16:creationId xmlns:a16="http://schemas.microsoft.com/office/drawing/2014/main" id="{422DC946-F05B-4B49-9E09-FD07919D0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11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9BE49349-04F7-498B-94BA-8A022B0243F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581401"/>
            <a:ext cx="2133600" cy="307975"/>
            <a:chOff x="720" y="2256"/>
            <a:chExt cx="1344" cy="194"/>
          </a:xfrm>
        </p:grpSpPr>
        <p:sp>
          <p:nvSpPr>
            <p:cNvPr id="41991" name="Text Box 9">
              <a:extLst>
                <a:ext uri="{FF2B5EF4-FFF2-40B4-BE49-F238E27FC236}">
                  <a16:creationId xmlns:a16="http://schemas.microsoft.com/office/drawing/2014/main" id="{C3B6F813-B3FF-4885-BF79-0470764AD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864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Text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property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992" name="Line 10">
              <a:extLst>
                <a:ext uri="{FF2B5EF4-FFF2-40B4-BE49-F238E27FC236}">
                  <a16:creationId xmlns:a16="http://schemas.microsoft.com/office/drawing/2014/main" id="{F1F551A0-0B16-4FDC-B24F-3F3E6FFF7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3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23E57ED4-C73F-4747-9D24-6F8FFAE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Text Property to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868E1825-C2D7-47AA-B8C6-EE9492F44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Types of </a:t>
            </a:r>
            <a:r>
              <a:rPr lang="en-US" altLang="en-US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Label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Descriptive </a:t>
            </a:r>
            <a:r>
              <a:rPr lang="en-US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Label</a:t>
            </a:r>
            <a:r>
              <a:rPr lang="en-US" alt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s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Output </a:t>
            </a:r>
            <a:r>
              <a:rPr lang="en-US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Label</a:t>
            </a:r>
            <a:r>
              <a:rPr lang="en-US" alt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682C47A5-70B8-4276-B51F-07FB86D8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62401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</a:rPr>
              <a:t>　</a:t>
            </a:r>
            <a:r>
              <a:rPr lang="en-US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Label</a:t>
            </a:r>
            <a:r>
              <a:rPr lang="en-US" altLang="en-US" dirty="0">
                <a:solidFill>
                  <a:prstClr val="black"/>
                </a:solidFill>
              </a:rPr>
              <a:t>s used in the Inventory application.</a:t>
            </a:r>
          </a:p>
        </p:txBody>
      </p:sp>
      <p:pic>
        <p:nvPicPr>
          <p:cNvPr id="43012" name="Picture 5" descr="C:\Books\2002\Simply_VB\Powerpoint\Images\Tutorial4\CompletedApplication3.png">
            <a:extLst>
              <a:ext uri="{FF2B5EF4-FFF2-40B4-BE49-F238E27FC236}">
                <a16:creationId xmlns:a16="http://schemas.microsoft.com/office/drawing/2014/main" id="{FA07DB8F-4574-47F9-8C0F-2CA8D976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895600"/>
            <a:ext cx="2819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C27B9C42-4DD9-4D2F-8165-6B4E48D303B0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048001"/>
            <a:ext cx="3124200" cy="523875"/>
            <a:chOff x="3600" y="1920"/>
            <a:chExt cx="1968" cy="330"/>
          </a:xfrm>
        </p:grpSpPr>
        <p:sp>
          <p:nvSpPr>
            <p:cNvPr id="43021" name="Text Box 7">
              <a:extLst>
                <a:ext uri="{FF2B5EF4-FFF2-40B4-BE49-F238E27FC236}">
                  <a16:creationId xmlns:a16="http://schemas.microsoft.com/office/drawing/2014/main" id="{B7D29505-31E0-47E7-8208-46E66AEE5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20"/>
              <a:ext cx="1488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Output </a:t>
              </a:r>
              <a:r>
                <a:rPr lang="en-US" alt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Label</a:t>
              </a:r>
              <a:r>
                <a:rPr lang="en-US" altLang="en-US" sz="14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(recessed appearance)</a:t>
              </a:r>
              <a:endParaRPr lang="en-US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3022" name="Line 8">
              <a:extLst>
                <a:ext uri="{FF2B5EF4-FFF2-40B4-BE49-F238E27FC236}">
                  <a16:creationId xmlns:a16="http://schemas.microsoft.com/office/drawing/2014/main" id="{BDF17858-935A-4545-A10B-BE433A98E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8551EE04-23C0-4F51-B81A-978F93BC3D51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057400"/>
            <a:ext cx="1981200" cy="1524000"/>
            <a:chOff x="2208" y="1296"/>
            <a:chExt cx="1248" cy="960"/>
          </a:xfrm>
        </p:grpSpPr>
        <p:sp>
          <p:nvSpPr>
            <p:cNvPr id="43017" name="Text Box 10">
              <a:extLst>
                <a:ext uri="{FF2B5EF4-FFF2-40B4-BE49-F238E27FC236}">
                  <a16:creationId xmlns:a16="http://schemas.microsoft.com/office/drawing/2014/main" id="{266D4C1A-65BF-42C7-911F-0DD086886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96"/>
              <a:ext cx="1248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Descriptive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Label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s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018" name="Line 11">
              <a:extLst>
                <a:ext uri="{FF2B5EF4-FFF2-40B4-BE49-F238E27FC236}">
                  <a16:creationId xmlns:a16="http://schemas.microsoft.com/office/drawing/2014/main" id="{3553D4BD-59D0-4B92-8EF8-EF22AC4FD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153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43019" name="Line 12">
              <a:extLst>
                <a:ext uri="{FF2B5EF4-FFF2-40B4-BE49-F238E27FC236}">
                  <a16:creationId xmlns:a16="http://schemas.microsoft.com/office/drawing/2014/main" id="{BB0C7341-4B75-4948-8B9D-2F66B3ACA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536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43020" name="Line 13">
              <a:extLst>
                <a:ext uri="{FF2B5EF4-FFF2-40B4-BE49-F238E27FC236}">
                  <a16:creationId xmlns:a16="http://schemas.microsoft.com/office/drawing/2014/main" id="{D0826D45-B722-4A09-8CC8-0D43DF8E4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536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sp>
        <p:nvSpPr>
          <p:cNvPr id="43015" name="TextBox 15">
            <a:extLst>
              <a:ext uri="{FF2B5EF4-FFF2-40B4-BE49-F238E27FC236}">
                <a16:creationId xmlns:a16="http://schemas.microsoft.com/office/drawing/2014/main" id="{46F00DEB-EF36-438C-81B2-3784B41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1"/>
            <a:ext cx="6338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Adding labels to the Inventory Application</a:t>
            </a:r>
            <a:endParaRPr lang="en-US" altLang="en-US" b="1">
              <a:solidFill>
                <a:prstClr val="black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E5E5F4-F59D-42DC-B6A3-F7191F3F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Labels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25E79405-C063-49CE-BE52-D19AC1FC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01"/>
            <a:ext cx="7346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Changing the </a:t>
            </a:r>
            <a:r>
              <a:rPr lang="en-US" altLang="en-US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TextAlign</a:t>
            </a:r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 of a Label.</a:t>
            </a:r>
          </a:p>
        </p:txBody>
      </p:sp>
      <p:pic>
        <p:nvPicPr>
          <p:cNvPr id="45059" name="Picture 4" descr="C:\Books\2002\Simply_VB\Powerpoint\Images\Tutorial4\LabelTextAlign.png">
            <a:extLst>
              <a:ext uri="{FF2B5EF4-FFF2-40B4-BE49-F238E27FC236}">
                <a16:creationId xmlns:a16="http://schemas.microsoft.com/office/drawing/2014/main" id="{CE6DEEA3-2B02-4320-AF18-6BE0D325B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1"/>
            <a:ext cx="25908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7E01AAB9-DBF7-426E-84C7-BF918E478DE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590800"/>
            <a:ext cx="3124200" cy="1295400"/>
            <a:chOff x="3360" y="1632"/>
            <a:chExt cx="1968" cy="816"/>
          </a:xfrm>
        </p:grpSpPr>
        <p:sp>
          <p:nvSpPr>
            <p:cNvPr id="45074" name="Text Box 6">
              <a:extLst>
                <a:ext uri="{FF2B5EF4-FFF2-40B4-BE49-F238E27FC236}">
                  <a16:creationId xmlns:a16="http://schemas.microsoft.com/office/drawing/2014/main" id="{D8CD2B99-1DCB-40DA-8FD4-258F4C3AC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32"/>
              <a:ext cx="1344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Value</a:t>
              </a:r>
              <a:r>
                <a:rPr lang="en-US" altLang="en-US" sz="14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of </a:t>
              </a:r>
              <a:r>
                <a:rPr lang="en-US" altLang="en-US" sz="1400" dirty="0" err="1">
                  <a:solidFill>
                    <a:prstClr val="black"/>
                  </a:solidFill>
                  <a:latin typeface="Lucida Console" panose="020B0609040504020204" pitchFamily="49" charset="0"/>
                </a:rPr>
                <a:t>TextAlign</a:t>
              </a:r>
              <a:r>
                <a:rPr lang="en-US" altLang="en-US" sz="14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property (</a:t>
              </a:r>
              <a:r>
                <a:rPr lang="en-US" altLang="en-US" sz="1400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MiddleLeft</a:t>
              </a:r>
              <a:r>
                <a:rPr lang="en-US" altLang="en-US" sz="14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075" name="Line 7">
              <a:extLst>
                <a:ext uri="{FF2B5EF4-FFF2-40B4-BE49-F238E27FC236}">
                  <a16:creationId xmlns:a16="http://schemas.microsoft.com/office/drawing/2014/main" id="{5A642774-3506-4E57-840B-3B9065AAB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824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61B3AECC-121C-45B4-8434-7B3123241D66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657601"/>
            <a:ext cx="1981200" cy="307975"/>
            <a:chOff x="3552" y="2304"/>
            <a:chExt cx="1248" cy="194"/>
          </a:xfrm>
        </p:grpSpPr>
        <p:sp>
          <p:nvSpPr>
            <p:cNvPr id="45072" name="Text Box 9">
              <a:extLst>
                <a:ext uri="{FF2B5EF4-FFF2-40B4-BE49-F238E27FC236}">
                  <a16:creationId xmlns:a16="http://schemas.microsoft.com/office/drawing/2014/main" id="{C75F533F-FF5C-4AB1-A08F-24B02FC4C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816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Down arrow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073" name="Line 10">
              <a:extLst>
                <a:ext uri="{FF2B5EF4-FFF2-40B4-BE49-F238E27FC236}">
                  <a16:creationId xmlns:a16="http://schemas.microsoft.com/office/drawing/2014/main" id="{6B7242BE-5498-4FDF-80D6-2F6F2BED4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6807700F-B30A-43C3-AC8E-6452273A8B30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267201"/>
            <a:ext cx="2971800" cy="523875"/>
            <a:chOff x="3552" y="2688"/>
            <a:chExt cx="1872" cy="330"/>
          </a:xfrm>
        </p:grpSpPr>
        <p:sp>
          <p:nvSpPr>
            <p:cNvPr id="45070" name="Text Box 12">
              <a:extLst>
                <a:ext uri="{FF2B5EF4-FFF2-40B4-BE49-F238E27FC236}">
                  <a16:creationId xmlns:a16="http://schemas.microsoft.com/office/drawing/2014/main" id="{9B690B3E-5D2C-4DD5-9E98-5E0594E7B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1440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Window displayed when down arrow is clicked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071" name="Line 13">
              <a:extLst>
                <a:ext uri="{FF2B5EF4-FFF2-40B4-BE49-F238E27FC236}">
                  <a16:creationId xmlns:a16="http://schemas.microsoft.com/office/drawing/2014/main" id="{6BD5E97A-56C4-4AD4-8F57-07A4A734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84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BB9A7413-264C-401B-87A0-9FE9CFB537C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114800"/>
            <a:ext cx="4038600" cy="738188"/>
            <a:chOff x="288" y="2592"/>
            <a:chExt cx="2592" cy="465"/>
          </a:xfrm>
        </p:grpSpPr>
        <p:sp>
          <p:nvSpPr>
            <p:cNvPr id="45068" name="Text Box 15">
              <a:extLst>
                <a:ext uri="{FF2B5EF4-FFF2-40B4-BE49-F238E27FC236}">
                  <a16:creationId xmlns:a16="http://schemas.microsoft.com/office/drawing/2014/main" id="{C999C330-46AA-4963-9B25-40E4F76E4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92"/>
              <a:ext cx="1392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MiddleLeft TextAlign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property value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069" name="Line 16">
              <a:extLst>
                <a:ext uri="{FF2B5EF4-FFF2-40B4-BE49-F238E27FC236}">
                  <a16:creationId xmlns:a16="http://schemas.microsoft.com/office/drawing/2014/main" id="{4A31062C-2FCF-4176-B735-E4B12C16E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78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DA94F292-FE29-4D8B-90D6-77893F0CFD5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76600"/>
            <a:ext cx="1905000" cy="609600"/>
            <a:chOff x="960" y="2064"/>
            <a:chExt cx="1200" cy="384"/>
          </a:xfrm>
        </p:grpSpPr>
        <p:sp>
          <p:nvSpPr>
            <p:cNvPr id="45066" name="Line 18">
              <a:extLst>
                <a:ext uri="{FF2B5EF4-FFF2-40B4-BE49-F238E27FC236}">
                  <a16:creationId xmlns:a16="http://schemas.microsoft.com/office/drawing/2014/main" id="{4DBB9DD4-B598-45F0-BD6B-4444851E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0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45067" name="Text Box 19">
              <a:extLst>
                <a:ext uri="{FF2B5EF4-FFF2-40B4-BE49-F238E27FC236}">
                  <a16:creationId xmlns:a16="http://schemas.microsoft.com/office/drawing/2014/main" id="{86E96B94-B23A-4E6B-922D-847EADAC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64"/>
              <a:ext cx="737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TextAlign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property</a:t>
              </a:r>
              <a:endParaRPr lang="en-US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D446B2F2-229C-4040-96D2-03360694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TextAlign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Property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427</Words>
  <Application>Microsoft Office PowerPoint</Application>
  <PresentationFormat>Widescreen</PresentationFormat>
  <Paragraphs>98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Brush Script</vt:lpstr>
      <vt:lpstr>Calibri</vt:lpstr>
      <vt:lpstr>Lucida Console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Document</vt:lpstr>
      <vt:lpstr>The Inventory Application</vt:lpstr>
      <vt:lpstr>Constructing the Inventory Application</vt:lpstr>
      <vt:lpstr>Constructing the Inventory Application</vt:lpstr>
      <vt:lpstr>Constructing the Inventory Application</vt:lpstr>
      <vt:lpstr>Change Form file name</vt:lpstr>
      <vt:lpstr>Name Propery “Font”</vt:lpstr>
      <vt:lpstr>Text Property to form</vt:lpstr>
      <vt:lpstr>Labels</vt:lpstr>
      <vt:lpstr>TextAlign Property</vt:lpstr>
      <vt:lpstr>Process of Inventory Application</vt:lpstr>
      <vt:lpstr>PowerPoint Presentation</vt:lpstr>
      <vt:lpstr>Retrieving Number </vt:lpstr>
      <vt:lpstr>Multiplication Process</vt:lpstr>
      <vt:lpstr>PowerPoint Presentation</vt:lpstr>
      <vt:lpstr>Constructing the Inventory Application</vt:lpstr>
      <vt:lpstr>Constructing the Inventory Application</vt:lpstr>
      <vt:lpstr>Memory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Inventory Application</dc:title>
  <dc:creator>Ahmed Al Shamy</dc:creator>
  <cp:lastModifiedBy>Dr.Ahmed elshamy computer</cp:lastModifiedBy>
  <cp:revision>14</cp:revision>
  <dcterms:created xsi:type="dcterms:W3CDTF">2020-09-19T15:20:13Z</dcterms:created>
  <dcterms:modified xsi:type="dcterms:W3CDTF">2021-10-03T21:19:30Z</dcterms:modified>
</cp:coreProperties>
</file>