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697" r:id="rId3"/>
    <p:sldId id="692" r:id="rId4"/>
    <p:sldId id="693" r:id="rId5"/>
    <p:sldId id="694" r:id="rId6"/>
    <p:sldId id="695" r:id="rId7"/>
    <p:sldId id="696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53" autoAdjust="0"/>
  </p:normalViewPr>
  <p:slideViewPr>
    <p:cSldViewPr snapToGrid="0">
      <p:cViewPr varScale="1">
        <p:scale>
          <a:sx n="51" d="100"/>
          <a:sy n="51" d="100"/>
        </p:scale>
        <p:origin x="1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B168-6783-414F-AE06-C6BFDD3375B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6AC1-AB8C-48C7-AF48-B8B69AEDB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A2FFB433-AA34-4FF9-A443-1C1030214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B3DB9ED6-A04F-4E4E-8E44-01BC4CBC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422D8BB-0B25-41F1-A384-48EA8DF4B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3FAA53-7F91-444C-BE2A-B678A8D4D7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9350A424-A9E6-4785-81CD-217DB1B6C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C5BB4050-C16E-455B-9206-080254B0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7505AF4-BC00-49C2-B551-6FDF78A50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A169D-BB49-4F97-8F44-F7ED19CE21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2FEC82D8-CF0A-49E2-8102-25E3255F7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E2F262AD-9503-44FE-B1B7-0D74B008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str()</a:t>
            </a:r>
            <a:r>
              <a:rPr lang="en-US" dirty="0"/>
              <a:t> function converts values to a string form so they can be combined with other strings.</a:t>
            </a:r>
          </a:p>
          <a:p>
            <a:pPr eaLnBrk="1" hangingPunct="1"/>
            <a:r>
              <a:rPr lang="en-US" altLang="en-US" dirty="0"/>
              <a:t>We can </a:t>
            </a:r>
            <a:r>
              <a:rPr lang="en-US" altLang="en-US"/>
              <a:t>use declaration </a:t>
            </a:r>
            <a:r>
              <a:rPr lang="en-US" altLang="en-US" dirty="0"/>
              <a:t>one time in public class for all sub to avoid repeat it.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B4A04A8B-204F-4CB6-91C1-B9764F171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F5DE0-5318-4728-8D82-15F4A570CA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180DDA2-FB44-460F-AA65-0E3646B8E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1E3EF95C-EBFC-41A7-84C3-4959F2D6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It can give same variable name on each sub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ECB75DD-AB94-45CB-9ECF-7E8D1CA2D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C70B6-F377-41D3-A138-3528B3DE22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EA9FA407-2284-486E-B2BB-F7D4BEFD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78B9D98A-CFF3-4037-A2C7-F9736894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003572BA-A880-4468-AEB8-A0AB4F8B8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171BE-8150-4EA6-B8E2-75D28ECB26E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click and mouse click</a:t>
            </a:r>
          </a:p>
          <a:p>
            <a:r>
              <a:rPr lang="en-US" dirty="0"/>
              <a:t>Backspace to delete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6AC1-AB8C-48C7-AF48-B8B69AEDB0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Picturebox</a:t>
            </a:r>
            <a:r>
              <a:rPr lang="en-US" dirty="0"/>
              <a:t> prop= size mode= stretch</a:t>
            </a:r>
          </a:p>
          <a:p>
            <a:r>
              <a:rPr lang="en-US" dirty="0"/>
              <a:t>Read only mean not editable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56AC1-AB8C-48C7-AF48-B8B69AEDB0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95B1-DF34-479D-A61B-BD19AF591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4A5EB-FC08-49C9-BA06-680013BA3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E91A-D15F-4150-B59B-0331308A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7B03-014F-42F1-8FBA-1F4C3A3C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6186-0B5F-4875-9777-A757A3F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713C-7175-4FFE-B4A1-EFB511E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3080C-A6E9-40CD-B932-E8709269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39AE-AA1C-431E-8C2A-2353A92A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C352-592C-4931-8159-0AA9930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61A8-3702-4218-9B22-0AE37B0D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5967E-DB45-462B-988C-4FED05418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978D0-61AD-480D-998F-397C8960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FE89-725A-4DE9-8B72-D62A776B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3B4C-F432-456A-A97A-7437A92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20F3-3E70-42B3-9868-8C6DEE7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EB20177-2124-4FAE-A98E-1C52D9CFE738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4D17A939-102A-4D2F-A37C-B8014262032E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15E43AD9-93F7-46A7-9906-EB008B170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67C1F5B4-E89D-4DFE-A28B-68F8642C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AAE4740A-054D-415C-B10A-B21A6459B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6FBBA0-88C4-4020-AC04-7EE260122D6C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26A16628-DA67-443D-9811-BB2EDBB6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Slide Number Placeholder 26">
            <a:extLst>
              <a:ext uri="{FF2B5EF4-FFF2-40B4-BE49-F238E27FC236}">
                <a16:creationId xmlns:a16="http://schemas.microsoft.com/office/drawing/2014/main" id="{16D0A6B2-AB0D-445A-95C5-A277FFB49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4DDDF2-F16A-413D-93F2-DDB7F28FD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8">
            <a:extLst>
              <a:ext uri="{FF2B5EF4-FFF2-40B4-BE49-F238E27FC236}">
                <a16:creationId xmlns:a16="http://schemas.microsoft.com/office/drawing/2014/main" id="{1AE982F7-7E11-4AE1-B1A1-28F7579983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40C5-1B54-4D76-B1C7-C27DD3C8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1D2B-CB3A-409E-BB92-12BA4260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177C-98D5-4624-BFD2-28D82DE3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11361-1144-4106-A3D4-87069C909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45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1">
            <a:extLst>
              <a:ext uri="{FF2B5EF4-FFF2-40B4-BE49-F238E27FC236}">
                <a16:creationId xmlns:a16="http://schemas.microsoft.com/office/drawing/2014/main" id="{22F6DCC6-F6DD-45A7-9182-CBC1C195BF6A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A0A030CA-E506-4AC8-BEAC-DC96A7AC4DE9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3818025-0709-4647-9873-5F7410E4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F5320A-7EE4-4D30-9463-8C4C7491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E90041-C2C4-4306-823C-4D21B09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70222-DCC4-4CB6-8D09-F058B85AC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9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670D-48AF-468B-801F-6D374C8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6FABD-317D-49E0-A6E9-5186D41D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41B7-642E-47F0-A0B2-43518486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AE2D6-AB1C-4FB7-8A20-7DA6AB2BC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9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CF6BF-4655-4AB4-B9BA-D0D4B491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DC734-4E14-440B-B15A-E637B92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E4FD4-BA80-4FDB-85F9-83C309D4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3711-634F-4142-86FA-074A4A5F2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99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9E3AA-A5CA-433A-8044-78375288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4961-79C5-44CB-A23C-FB8215F3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E0DF0-1671-4E13-B382-57237C0E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8D7F0-1218-4B31-B109-29CC455B6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00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55CE0-CC4A-4828-824C-8A8FEFBF3BEB}"/>
              </a:ext>
            </a:extLst>
          </p:cNvPr>
          <p:cNvSpPr/>
          <p:nvPr userDrawn="1"/>
        </p:nvSpPr>
        <p:spPr>
          <a:xfrm>
            <a:off x="7315200" y="65532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31421-F761-428F-978D-A96AE7C85C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78400" y="6492876"/>
            <a:ext cx="6299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C08FA-6B06-4301-BA2C-DDA7197F7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77601" y="6492876"/>
            <a:ext cx="740833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C8F7D-75E3-4D44-8106-9AA574ED36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317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32DDF-2DE3-4E2D-A9D7-48C33A7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BB2FE-C73C-4A87-9105-4F114463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014EE-AE35-460A-ADEF-12F98393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29763-F2B6-40A8-AA79-47DA867E6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826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BB59-8E1E-496D-91C5-113413F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798A-2BE4-4621-A533-2A96F4C6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115A-1A53-407F-BC08-D401F7D8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7370-5DE0-44A7-A8F5-28FE960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960E-730E-4FE7-9D83-15FB3948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3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3D713DC7-8D3A-4D4C-A985-D125B7129392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58BDAE0D-4B33-43F1-A41B-901AE51AF038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A6B9D0-32E6-465E-AA65-0BB3852FA7FD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A737AF-D976-4578-BA3C-15A699664A87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1E30BB81-B086-4054-B663-E75F96CC6BDA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106299C0-41E4-4216-AFD8-F8E502E9CDBF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1FC6F69D-A42D-484F-87E1-30411710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780892F-0E96-4D0F-80FA-0FED2A5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941BA66F-45DC-4520-9A37-8D951B5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9F1F-68E8-4D78-BEC1-68D4116C50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86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84A8-CB93-4209-884C-5A844F01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1131-3751-44D9-8918-CDB07BB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506E-DA2E-48AD-A26C-6F5C492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5B646-D11B-4295-8043-E498EEE4A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67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4310-1F65-4696-82F4-01629BF2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05A1-69AA-4BA7-AF56-98B906C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8C6FF-0E20-4C62-9F98-40E8CDDE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56A48-9969-40B6-98CF-93464D856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93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1AFD-D514-4DC3-A851-562ED53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5/14/2012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DEF9-1C94-4EFA-AC39-2F1CA4DB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©1992-2013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2C45-8251-4A64-90F9-A6C31928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8873-090A-4997-AA7F-AD87BC107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8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537-6528-40F2-BD84-BCC1C1F8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26E4-D448-405C-B996-EF331772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765B-9775-428A-B005-9095189D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221D-8379-4CC0-BEB8-7573DE33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3D0F-A132-43C5-82E7-34F9E05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29B-700E-4120-A1EE-1A1D32B7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E520-1963-4B64-A066-A3520AF90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9C36-380B-43F6-AC41-33BDCC74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3E15-D8B7-4BE9-A129-260FE25E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EABA-90C0-462A-BA5B-29764861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5E7A-7B44-443A-9762-AC6F6D1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D3A1-E903-4385-A0B6-1B74B443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29DB-6A78-4C97-80C5-BB26A5E2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A60C-BD57-42DC-B113-A167207B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3BA81-DF4A-444E-8B49-14BD8295A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1CFE4-4443-4165-B0DD-B6E7F6D9B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94D3F-7D20-44F4-B976-2FBD9057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61830-211D-4E1A-9245-EF5F4DB5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B1F2F-2B13-41B9-B34D-2197FB8E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2546-58B8-446E-BF98-E93A76B6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DE437-9E58-4197-8A3E-7C177E16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D6C4E-8389-44F0-BB11-D29192D5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A65D4-776D-4A22-A673-73273F12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C59DF-D0AA-427C-B3B7-EFB2B7B2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9A5C7-4BBF-48F9-90D2-165A5B0C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E2E5E-CE44-45F0-8242-1FF33DC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F73-F795-473D-AFAA-9C63F07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EF0B-5A0D-4ECB-825B-7B939686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68CE-EBC1-4AD2-8196-4CBFA275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38EC-7BFB-4395-B5F0-EE7ADAB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A4810-0158-4A89-869B-F9E77EAB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9F08-6040-4D64-A491-3E662624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DB9F-7929-466D-8A3C-9A166DD9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8FAF1-9DBB-447C-AE7E-5395276FC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DD8DC-D1AD-451B-8810-53D3CEEE0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D2A4-AF97-4F05-B270-088D532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D893-81AB-41F7-8B80-F54DA681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FB44-B228-4FC0-8CB7-6597DA2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7B4B-8257-41A6-A76C-8CA8D87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6B79-9DE8-4EE6-AF36-2CDA2778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CB4B-2EDF-4183-990B-4B41E97C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E6FF-6C87-453E-8C39-8D91217A92E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5381-45BE-4BDA-A838-CE62BFAB3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67BD-18AB-4041-9CC9-0F6D20415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B29B-8696-4BED-BF2B-B3B2DA66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96B1F82-EF19-4ABF-B5CC-B4A48F4B2D11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EA344FC-0DD9-4FB7-B530-90E48628F6A0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EF97D3F-F437-4855-AA49-22F21956C42D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18E7FB-DE10-4C39-B777-D633D3D5B04A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7B08C0B6-148A-47EB-AD4D-72D7561B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6998B8AA-2FFA-4E9A-BC59-7CE5B8D071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1991291-2F0F-4CBD-A7E1-95FCB5E5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5/14/2012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28CFB57-CDCB-4557-9E92-008ED83BB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©1992-2013 by Pearson Education, Inc. All Rights Reserved.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55406EF-27BF-423D-BEB8-0C7A303B0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60DAF31-E007-4364-A786-C080102C9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9" name="Rectangle 12">
            <a:extLst>
              <a:ext uri="{FF2B5EF4-FFF2-40B4-BE49-F238E27FC236}">
                <a16:creationId xmlns:a16="http://schemas.microsoft.com/office/drawing/2014/main" id="{15C42018-E785-45B5-A5DC-B93CC8686F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8337" y="6583364"/>
            <a:ext cx="371242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2009 Pearson Education,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9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3F41-3CB4-4EAA-9E3C-4AAA481C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00201"/>
            <a:ext cx="7772400" cy="1829761"/>
          </a:xfrm>
        </p:spPr>
        <p:txBody>
          <a:bodyPr/>
          <a:lstStyle/>
          <a:p>
            <a:pPr algn="l">
              <a:defRPr/>
            </a:pPr>
            <a:r>
              <a:rPr lang="en-US" altLang="en-US" dirty="0"/>
              <a:t>Calculator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8976-01CC-482C-A906-40C0F413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Controls </a:t>
            </a:r>
            <a:r>
              <a:rPr lang="en-US" sz="3600" i="1" dirty="0"/>
              <a:t>(Found in Toolbox, left hand side)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9AED0749-079A-4BD2-BCCF-614576CE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00201"/>
            <a:ext cx="3886200" cy="452596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Button</a:t>
            </a:r>
          </a:p>
          <a:p>
            <a:r>
              <a:rPr lang="en-US" altLang="en-US">
                <a:solidFill>
                  <a:srgbClr val="C00000"/>
                </a:solidFill>
              </a:rPr>
              <a:t>TextBox</a:t>
            </a:r>
          </a:p>
          <a:p>
            <a:r>
              <a:rPr lang="en-US" altLang="en-US">
                <a:solidFill>
                  <a:srgbClr val="C00000"/>
                </a:solidFill>
              </a:rPr>
              <a:t>Label</a:t>
            </a:r>
          </a:p>
          <a:p>
            <a:r>
              <a:rPr lang="en-US" altLang="en-US">
                <a:solidFill>
                  <a:srgbClr val="C00000"/>
                </a:solidFill>
              </a:rPr>
              <a:t>CheckBox</a:t>
            </a:r>
          </a:p>
          <a:p>
            <a:r>
              <a:rPr lang="en-US" altLang="en-US">
                <a:solidFill>
                  <a:srgbClr val="C00000"/>
                </a:solidFill>
              </a:rPr>
              <a:t>ListBox</a:t>
            </a:r>
          </a:p>
          <a:p>
            <a:r>
              <a:rPr lang="en-US" altLang="en-US">
                <a:solidFill>
                  <a:srgbClr val="C00000"/>
                </a:solidFill>
              </a:rPr>
              <a:t>ComboBox</a:t>
            </a:r>
          </a:p>
          <a:p>
            <a:r>
              <a:rPr lang="en-US" altLang="en-US">
                <a:solidFill>
                  <a:srgbClr val="C00000"/>
                </a:solidFill>
              </a:rPr>
              <a:t>NumericUpDown</a:t>
            </a:r>
          </a:p>
          <a:p>
            <a:r>
              <a:rPr lang="en-US" altLang="en-US">
                <a:solidFill>
                  <a:srgbClr val="C00000"/>
                </a:solidFill>
              </a:rPr>
              <a:t>PictureBox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8D2D65F4-A0B1-4F95-85DC-9E23EA3C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15218" r="57660" b="10728"/>
          <a:stretch>
            <a:fillRect/>
          </a:stretch>
        </p:blipFill>
        <p:spPr bwMode="auto">
          <a:xfrm>
            <a:off x="5867400" y="1295400"/>
            <a:ext cx="1828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86A61794-644B-4049-9B40-01981B34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1371600"/>
            <a:ext cx="16668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Box 7">
            <a:extLst>
              <a:ext uri="{FF2B5EF4-FFF2-40B4-BE49-F238E27FC236}">
                <a16:creationId xmlns:a16="http://schemas.microsoft.com/office/drawing/2014/main" id="{617F3B4A-B700-4839-B3A6-7E500CA4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Design view</a:t>
            </a:r>
          </a:p>
        </p:txBody>
      </p:sp>
      <p:sp>
        <p:nvSpPr>
          <p:cNvPr id="70663" name="TextBox 8">
            <a:extLst>
              <a:ext uri="{FF2B5EF4-FFF2-40B4-BE49-F238E27FC236}">
                <a16:creationId xmlns:a16="http://schemas.microsoft.com/office/drawing/2014/main" id="{A8EAC394-7A0E-48C2-8368-C1E57E0A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6813" y="6248401"/>
            <a:ext cx="111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Run 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9D2A-E547-408A-B25F-7D026FF3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Properties </a:t>
            </a:r>
            <a:r>
              <a:rPr lang="en-US" sz="3200" i="1" dirty="0"/>
              <a:t>(Right hand side)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153B6424-2D05-429B-AF04-C9BC5C57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98638"/>
            <a:ext cx="8686800" cy="4525962"/>
          </a:xfrm>
        </p:spPr>
        <p:txBody>
          <a:bodyPr/>
          <a:lstStyle/>
          <a:p>
            <a:r>
              <a:rPr lang="en-US" altLang="en-US" dirty="0"/>
              <a:t>Accessibility</a:t>
            </a:r>
          </a:p>
          <a:p>
            <a:r>
              <a:rPr lang="en-US" altLang="en-US" dirty="0"/>
              <a:t>Appearance: </a:t>
            </a:r>
            <a:r>
              <a:rPr lang="en-US" altLang="en-US" dirty="0" err="1"/>
              <a:t>BackColor</a:t>
            </a:r>
            <a:r>
              <a:rPr lang="en-US" altLang="en-US" dirty="0"/>
              <a:t>, </a:t>
            </a:r>
            <a:r>
              <a:rPr lang="en-US" altLang="en-US" dirty="0" err="1"/>
              <a:t>ForeColor</a:t>
            </a:r>
            <a:r>
              <a:rPr lang="en-US" altLang="en-US" dirty="0"/>
              <a:t>, Font (Name, size, ..), </a:t>
            </a:r>
            <a:r>
              <a:rPr lang="en-US" altLang="en-US" b="1" dirty="0">
                <a:solidFill>
                  <a:srgbClr val="C00000"/>
                </a:solidFill>
              </a:rPr>
              <a:t>Text</a:t>
            </a:r>
            <a:r>
              <a:rPr lang="en-US" altLang="en-US" dirty="0"/>
              <a:t>, </a:t>
            </a:r>
            <a:r>
              <a:rPr lang="en-US" altLang="en-US" b="1" dirty="0" err="1">
                <a:solidFill>
                  <a:srgbClr val="C00000"/>
                </a:solidFill>
              </a:rPr>
              <a:t>TextAlign</a:t>
            </a:r>
            <a:endParaRPr lang="en-US" altLang="en-US" b="1" dirty="0">
              <a:solidFill>
                <a:srgbClr val="C00000"/>
              </a:solidFill>
            </a:endParaRPr>
          </a:p>
          <a:p>
            <a:r>
              <a:rPr lang="en-US" altLang="en-US" dirty="0"/>
              <a:t>Behavior: </a:t>
            </a:r>
            <a:r>
              <a:rPr lang="en-US" altLang="en-US" b="1" dirty="0">
                <a:solidFill>
                  <a:srgbClr val="C00000"/>
                </a:solidFill>
              </a:rPr>
              <a:t>Enabled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C00000"/>
                </a:solidFill>
              </a:rPr>
              <a:t>Multiline</a:t>
            </a:r>
            <a:r>
              <a:rPr lang="en-US" altLang="en-US" dirty="0"/>
              <a:t>, </a:t>
            </a:r>
            <a:r>
              <a:rPr lang="en-US" altLang="en-US" b="1" dirty="0" err="1">
                <a:solidFill>
                  <a:srgbClr val="C00000"/>
                </a:solidFill>
              </a:rPr>
              <a:t>ReadOnly</a:t>
            </a:r>
            <a:r>
              <a:rPr lang="en-US" altLang="en-US" dirty="0"/>
              <a:t>, </a:t>
            </a:r>
            <a:r>
              <a:rPr lang="en-US" altLang="en-US" dirty="0" err="1"/>
              <a:t>MaxLength</a:t>
            </a:r>
            <a:r>
              <a:rPr lang="en-US" altLang="en-US" dirty="0"/>
              <a:t>, …</a:t>
            </a:r>
          </a:p>
          <a:p>
            <a:r>
              <a:rPr lang="en-US" altLang="en-US" dirty="0"/>
              <a:t>Data: </a:t>
            </a:r>
            <a:r>
              <a:rPr lang="en-US" altLang="en-US" dirty="0" err="1"/>
              <a:t>DataBindings</a:t>
            </a:r>
            <a:endParaRPr lang="en-US" altLang="en-US" dirty="0"/>
          </a:p>
          <a:p>
            <a:r>
              <a:rPr lang="en-US" altLang="en-US" dirty="0"/>
              <a:t>Design: </a:t>
            </a:r>
            <a:r>
              <a:rPr lang="en-US" altLang="en-US" b="1" dirty="0">
                <a:solidFill>
                  <a:srgbClr val="C00000"/>
                </a:solidFill>
              </a:rPr>
              <a:t>Name</a:t>
            </a:r>
          </a:p>
          <a:p>
            <a:r>
              <a:rPr lang="en-US" altLang="en-US" dirty="0"/>
              <a:t>Layout: Location, Size, …</a:t>
            </a:r>
          </a:p>
        </p:txBody>
      </p:sp>
      <p:sp>
        <p:nvSpPr>
          <p:cNvPr id="71684" name="TextBox 9">
            <a:extLst>
              <a:ext uri="{FF2B5EF4-FFF2-40B4-BE49-F238E27FC236}">
                <a16:creationId xmlns:a16="http://schemas.microsoft.com/office/drawing/2014/main" id="{0C70B7FA-5416-4E9F-91A1-B452E5DD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168400"/>
            <a:ext cx="807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are the properties for </a:t>
            </a:r>
            <a:r>
              <a:rPr lang="en-US" altLang="en-US" sz="3200" i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1750-0D83-430E-828B-3F90AEB7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Events (actions)</a:t>
            </a:r>
            <a:endParaRPr lang="en-US" sz="3200" i="1" dirty="0"/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8A75913-BD6E-4737-AEFA-A1765D87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98638"/>
            <a:ext cx="8686800" cy="4525962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Button1_Click, Button1_MouseClick, …</a:t>
            </a:r>
          </a:p>
        </p:txBody>
      </p:sp>
      <p:sp>
        <p:nvSpPr>
          <p:cNvPr id="72708" name="TextBox 9">
            <a:extLst>
              <a:ext uri="{FF2B5EF4-FFF2-40B4-BE49-F238E27FC236}">
                <a16:creationId xmlns:a16="http://schemas.microsoft.com/office/drawing/2014/main" id="{32143B0A-62FF-4937-82EA-63F12881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68401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are subset of events associate to button control</a:t>
            </a:r>
          </a:p>
        </p:txBody>
      </p:sp>
      <p:pic>
        <p:nvPicPr>
          <p:cNvPr id="72709" name="Picture 2">
            <a:extLst>
              <a:ext uri="{FF2B5EF4-FFF2-40B4-BE49-F238E27FC236}">
                <a16:creationId xmlns:a16="http://schemas.microsoft.com/office/drawing/2014/main" id="{D8D04FA3-FCBB-426F-BA7E-6AF7D8F0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20000" r="8749" b="42999"/>
          <a:stretch>
            <a:fillRect/>
          </a:stretch>
        </p:blipFill>
        <p:spPr bwMode="auto">
          <a:xfrm>
            <a:off x="1524000" y="28194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EFCB1C-DA15-4F13-81CE-C8F876493B4A}"/>
              </a:ext>
            </a:extLst>
          </p:cNvPr>
          <p:cNvSpPr/>
          <p:nvPr/>
        </p:nvSpPr>
        <p:spPr>
          <a:xfrm>
            <a:off x="8001000" y="4572000"/>
            <a:ext cx="3810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2F9A-1B88-4C5C-A6B5-6D659C1E8D89}"/>
              </a:ext>
            </a:extLst>
          </p:cNvPr>
          <p:cNvCxnSpPr/>
          <p:nvPr/>
        </p:nvCxnSpPr>
        <p:spPr>
          <a:xfrm rot="5400000">
            <a:off x="7467600" y="3048000"/>
            <a:ext cx="2362200" cy="685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2" name="TextBox 10">
            <a:extLst>
              <a:ext uri="{FF2B5EF4-FFF2-40B4-BE49-F238E27FC236}">
                <a16:creationId xmlns:a16="http://schemas.microsoft.com/office/drawing/2014/main" id="{40D56031-D215-48AA-8008-6F2668B05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981201"/>
            <a:ext cx="744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00000"/>
                </a:solidFill>
              </a:rPr>
              <a:t>events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7AFC3562-C8A6-4CAA-82BC-508F0D00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17999" r="33125" b="74001"/>
          <a:stretch>
            <a:fillRect/>
          </a:stretch>
        </p:blipFill>
        <p:spPr bwMode="auto">
          <a:xfrm>
            <a:off x="1628776" y="228600"/>
            <a:ext cx="9039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>
            <a:extLst>
              <a:ext uri="{FF2B5EF4-FFF2-40B4-BE49-F238E27FC236}">
                <a16:creationId xmlns:a16="http://schemas.microsoft.com/office/drawing/2014/main" id="{CAFA4D40-E015-4A31-93FB-DCA7D694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47800"/>
            <a:ext cx="39719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>
            <a:extLst>
              <a:ext uri="{FF2B5EF4-FFF2-40B4-BE49-F238E27FC236}">
                <a16:creationId xmlns:a16="http://schemas.microsoft.com/office/drawing/2014/main" id="{7A57F83E-EE9D-46B1-8EA6-C1560B37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447800"/>
            <a:ext cx="39719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BF4693-1A55-43CA-AC87-B1942375A96E}"/>
              </a:ext>
            </a:extLst>
          </p:cNvPr>
          <p:cNvCxnSpPr/>
          <p:nvPr/>
        </p:nvCxnSpPr>
        <p:spPr>
          <a:xfrm>
            <a:off x="3352800" y="2057400"/>
            <a:ext cx="312420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4" name="TextBox 5">
            <a:extLst>
              <a:ext uri="{FF2B5EF4-FFF2-40B4-BE49-F238E27FC236}">
                <a16:creationId xmlns:a16="http://schemas.microsoft.com/office/drawing/2014/main" id="{AC37724F-2679-4318-8985-A3190DEE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2514601"/>
            <a:ext cx="2226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00000"/>
                </a:solidFill>
              </a:rPr>
              <a:t>Click on button 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9E4DD-C7D0-4A6A-8440-A9E4437E95EC}"/>
              </a:ext>
            </a:extLst>
          </p:cNvPr>
          <p:cNvSpPr/>
          <p:nvPr/>
        </p:nvSpPr>
        <p:spPr>
          <a:xfrm>
            <a:off x="8991600" y="228600"/>
            <a:ext cx="1676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E99330F4-1D17-4F8C-B06B-C134EEDB7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t="24001" r="6876" b="19000"/>
          <a:stretch>
            <a:fillRect/>
          </a:stretch>
        </p:blipFill>
        <p:spPr bwMode="auto">
          <a:xfrm>
            <a:off x="1524000" y="251460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8DDC9-15F7-400D-9C74-474BA44A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Events (actions)</a:t>
            </a:r>
            <a:endParaRPr lang="en-US" sz="3200" i="1" dirty="0"/>
          </a:p>
        </p:txBody>
      </p:sp>
      <p:sp>
        <p:nvSpPr>
          <p:cNvPr id="74756" name="Content Placeholder 2">
            <a:extLst>
              <a:ext uri="{FF2B5EF4-FFF2-40B4-BE49-F238E27FC236}">
                <a16:creationId xmlns:a16="http://schemas.microsoft.com/office/drawing/2014/main" id="{635A3423-B913-46CE-8EAB-D772EE11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98638"/>
            <a:ext cx="8686800" cy="4525962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en-US"/>
              <a:t>TextBox1_Click, TextBox1_MouseClick, …</a:t>
            </a:r>
          </a:p>
        </p:txBody>
      </p:sp>
      <p:sp>
        <p:nvSpPr>
          <p:cNvPr id="74757" name="TextBox 9">
            <a:extLst>
              <a:ext uri="{FF2B5EF4-FFF2-40B4-BE49-F238E27FC236}">
                <a16:creationId xmlns:a16="http://schemas.microsoft.com/office/drawing/2014/main" id="{A9082536-6075-4299-8C25-2973AAF49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68401"/>
            <a:ext cx="876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are subset of events associate to TextBox control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EB3515-9F4F-4115-8A02-3A60888CB973}"/>
              </a:ext>
            </a:extLst>
          </p:cNvPr>
          <p:cNvSpPr/>
          <p:nvPr/>
        </p:nvSpPr>
        <p:spPr>
          <a:xfrm>
            <a:off x="7315200" y="2971800"/>
            <a:ext cx="3810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440128-15A8-4E5D-BAFE-35D7EAAC9B96}"/>
              </a:ext>
            </a:extLst>
          </p:cNvPr>
          <p:cNvCxnSpPr>
            <a:endCxn id="6" idx="7"/>
          </p:cNvCxnSpPr>
          <p:nvPr/>
        </p:nvCxnSpPr>
        <p:spPr>
          <a:xfrm rot="10800000" flipV="1">
            <a:off x="7640638" y="2209801"/>
            <a:ext cx="1350962" cy="828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0" name="TextBox 10">
            <a:extLst>
              <a:ext uri="{FF2B5EF4-FFF2-40B4-BE49-F238E27FC236}">
                <a16:creationId xmlns:a16="http://schemas.microsoft.com/office/drawing/2014/main" id="{61A6FA05-F052-4B86-9B08-EE7AC66D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981201"/>
            <a:ext cx="744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00000"/>
                </a:solidFill>
              </a:rPr>
              <a:t>events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2661CCDB-C4A8-4DAF-882C-2CD7D605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25999" r="25000" b="66000"/>
          <a:stretch>
            <a:fillRect/>
          </a:stretch>
        </p:blipFill>
        <p:spPr bwMode="auto">
          <a:xfrm>
            <a:off x="1524000" y="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>
            <a:extLst>
              <a:ext uri="{FF2B5EF4-FFF2-40B4-BE49-F238E27FC236}">
                <a16:creationId xmlns:a16="http://schemas.microsoft.com/office/drawing/2014/main" id="{91F9B3AC-B1CE-49DC-A1D6-977255FB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24000"/>
            <a:ext cx="39719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4">
            <a:extLst>
              <a:ext uri="{FF2B5EF4-FFF2-40B4-BE49-F238E27FC236}">
                <a16:creationId xmlns:a16="http://schemas.microsoft.com/office/drawing/2014/main" id="{6CDA07D5-1727-437B-9BC3-D4E2349E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524000"/>
            <a:ext cx="39719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C9EE2C-FB66-4452-9EDA-EE5B0284F15C}"/>
              </a:ext>
            </a:extLst>
          </p:cNvPr>
          <p:cNvCxnSpPr/>
          <p:nvPr/>
        </p:nvCxnSpPr>
        <p:spPr>
          <a:xfrm>
            <a:off x="3505200" y="2438400"/>
            <a:ext cx="2971800" cy="228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2" name="TextBox 5">
            <a:extLst>
              <a:ext uri="{FF2B5EF4-FFF2-40B4-BE49-F238E27FC236}">
                <a16:creationId xmlns:a16="http://schemas.microsoft.com/office/drawing/2014/main" id="{461237B7-39E6-4AE9-8FE3-DB2C16EB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2601914"/>
            <a:ext cx="3159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00000"/>
                </a:solidFill>
              </a:rPr>
              <a:t>Double Click on TextBox 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7D4F-B5F6-4C52-8CC4-18B7F276B066}"/>
              </a:ext>
            </a:extLst>
          </p:cNvPr>
          <p:cNvSpPr/>
          <p:nvPr/>
        </p:nvSpPr>
        <p:spPr>
          <a:xfrm>
            <a:off x="8534400" y="228600"/>
            <a:ext cx="21336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9619-80D6-41DF-9C7B-EBF761410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Check this 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7194C745-7A98-49D2-A608-9DC74685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28999" r="33125" b="35001"/>
          <a:stretch>
            <a:fillRect/>
          </a:stretch>
        </p:blipFill>
        <p:spPr bwMode="auto">
          <a:xfrm>
            <a:off x="1524001" y="0"/>
            <a:ext cx="90852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F44A01A3-A5AA-46BC-BBB4-D1CECCC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37211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>
            <a:extLst>
              <a:ext uri="{FF2B5EF4-FFF2-40B4-BE49-F238E27FC236}">
                <a16:creationId xmlns:a16="http://schemas.microsoft.com/office/drawing/2014/main" id="{125EEEE1-40E4-42CE-953D-A9F3893F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914400"/>
            <a:ext cx="39719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>
            <a:extLst>
              <a:ext uri="{FF2B5EF4-FFF2-40B4-BE49-F238E27FC236}">
                <a16:creationId xmlns:a16="http://schemas.microsoft.com/office/drawing/2014/main" id="{2EEC826A-DCC8-4E60-919C-7C6213B1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5263" r="49374" b="18082"/>
          <a:stretch>
            <a:fillRect/>
          </a:stretch>
        </p:blipFill>
        <p:spPr bwMode="auto">
          <a:xfrm>
            <a:off x="1981200" y="914400"/>
            <a:ext cx="40386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3D059115-B0A8-49BD-B523-73A84A5C59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  </a:t>
            </a:r>
            <a:r>
              <a:rPr lang="en-US" altLang="en-US" sz="3200" dirty="0">
                <a:solidFill>
                  <a:srgbClr val="FF0000"/>
                </a:solidFill>
              </a:rPr>
              <a:t>Window Application</a:t>
            </a:r>
            <a:r>
              <a:rPr lang="en-US" altLang="en-US" sz="3200" dirty="0"/>
              <a:t>: Simple Calculator</a:t>
            </a:r>
            <a:endParaRPr lang="en-US" sz="3200" dirty="0"/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F9F0FEDB-09BF-4109-8023-9E06C7B5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91630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353D47ED-C62D-4BB8-A900-CF30315C8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  Window Application: Simple Calculator</a:t>
            </a:r>
            <a:endParaRPr lang="en-US" sz="3200" dirty="0"/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FCA2C79B-9BD5-48C1-932D-0B2FC79B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7" b="30952"/>
          <a:stretch>
            <a:fillRect/>
          </a:stretch>
        </p:blipFill>
        <p:spPr bwMode="auto">
          <a:xfrm>
            <a:off x="1576388" y="1066800"/>
            <a:ext cx="90916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4754F490-255B-4E3C-B51A-F44FF4B1CC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  Window Application: Simple Calculator</a:t>
            </a:r>
            <a:endParaRPr lang="en-US" sz="3200" dirty="0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02557DC8-3E30-4070-A4DD-6415F408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t="12698" r="19292" b="60847"/>
          <a:stretch>
            <a:fillRect/>
          </a:stretch>
        </p:blipFill>
        <p:spPr bwMode="auto">
          <a:xfrm>
            <a:off x="1524000" y="914400"/>
            <a:ext cx="6934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2BEFE2EB-B3BB-4302-A5E2-52821611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895601"/>
            <a:ext cx="3133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611AD-0219-49CE-89DE-0660E0C3B565}"/>
              </a:ext>
            </a:extLst>
          </p:cNvPr>
          <p:cNvSpPr/>
          <p:nvPr/>
        </p:nvSpPr>
        <p:spPr>
          <a:xfrm>
            <a:off x="2971800" y="1447800"/>
            <a:ext cx="990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81441-FDF2-4340-AF5D-1A77C8ACF1CC}"/>
              </a:ext>
            </a:extLst>
          </p:cNvPr>
          <p:cNvSpPr/>
          <p:nvPr/>
        </p:nvSpPr>
        <p:spPr>
          <a:xfrm>
            <a:off x="6942139" y="4449763"/>
            <a:ext cx="547687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F19F1BB9-F4DB-4A6F-BF69-AED775E25B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  Window Application: Simple Calculator</a:t>
            </a:r>
            <a:endParaRPr lang="en-US" sz="3200" dirty="0"/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EB63E0C0-0A74-4C26-9EB2-85BBFB6B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1" t="12698" r="22832" b="42857"/>
          <a:stretch>
            <a:fillRect/>
          </a:stretch>
        </p:blipFill>
        <p:spPr bwMode="auto">
          <a:xfrm>
            <a:off x="1524000" y="914400"/>
            <a:ext cx="647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3">
            <a:extLst>
              <a:ext uri="{FF2B5EF4-FFF2-40B4-BE49-F238E27FC236}">
                <a16:creationId xmlns:a16="http://schemas.microsoft.com/office/drawing/2014/main" id="{A59DC941-CDA7-4783-AAAE-3684BDB1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124201"/>
            <a:ext cx="3133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1DAFD7-7FE8-436B-B01A-A11D885089C4}"/>
              </a:ext>
            </a:extLst>
          </p:cNvPr>
          <p:cNvSpPr/>
          <p:nvPr/>
        </p:nvSpPr>
        <p:spPr>
          <a:xfrm>
            <a:off x="7745413" y="4697413"/>
            <a:ext cx="5461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2C453-70D5-41A9-A2DF-9B78B5BDB928}"/>
              </a:ext>
            </a:extLst>
          </p:cNvPr>
          <p:cNvSpPr/>
          <p:nvPr/>
        </p:nvSpPr>
        <p:spPr>
          <a:xfrm>
            <a:off x="2895600" y="2667000"/>
            <a:ext cx="9906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>
            <a:extLst>
              <a:ext uri="{FF2B5EF4-FFF2-40B4-BE49-F238E27FC236}">
                <a16:creationId xmlns:a16="http://schemas.microsoft.com/office/drawing/2014/main" id="{B5FDE874-C2D0-49FA-B236-2F0FE3EAFB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/>
              <a:t>  Window Application: Simple Calculator</a:t>
            </a:r>
            <a:endParaRPr lang="en-US" sz="3200" dirty="0"/>
          </a:p>
        </p:txBody>
      </p:sp>
      <p:sp>
        <p:nvSpPr>
          <p:cNvPr id="65539" name="TextBox 6">
            <a:extLst>
              <a:ext uri="{FF2B5EF4-FFF2-40B4-BE49-F238E27FC236}">
                <a16:creationId xmlns:a16="http://schemas.microsoft.com/office/drawing/2014/main" id="{C6D1D746-F307-48C5-B863-644B620A6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76400"/>
            <a:ext cx="914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rush Scrip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rush Scrip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rush Scrip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rush Script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Write subroutines for the following event handler when the user click on the selected buttons, as shown in the figure below: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		      </a:t>
            </a:r>
            <a:r>
              <a:rPr lang="en-US" altLang="en-US">
                <a:solidFill>
                  <a:srgbClr val="FF0000"/>
                </a:solidFill>
              </a:rPr>
              <a:t>X * 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</a:rPr>
              <a:t>		      X / Y</a:t>
            </a: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936D07E2-2040-4EF3-84B9-83693BCA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14931" r="41069" b="41164"/>
          <a:stretch>
            <a:fillRect/>
          </a:stretch>
        </p:blipFill>
        <p:spPr bwMode="auto">
          <a:xfrm>
            <a:off x="6858000" y="2743200"/>
            <a:ext cx="3429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4DA8C5-B34D-4CC5-BE1F-30364A80E3D9}"/>
              </a:ext>
            </a:extLst>
          </p:cNvPr>
          <p:cNvSpPr/>
          <p:nvPr/>
        </p:nvSpPr>
        <p:spPr>
          <a:xfrm>
            <a:off x="8610600" y="4419600"/>
            <a:ext cx="547688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18D22-B7C8-4E95-8AD4-ADE117A3BC16}"/>
              </a:ext>
            </a:extLst>
          </p:cNvPr>
          <p:cNvSpPr/>
          <p:nvPr/>
        </p:nvSpPr>
        <p:spPr>
          <a:xfrm>
            <a:off x="9282114" y="4419600"/>
            <a:ext cx="547687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95B-9841-437D-93BC-192BCC98C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Microsoft Visual Studio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A9AFEB46-909F-470E-9F52-9FA0CAE8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 algn="ctr"/>
            <a:r>
              <a:rPr lang="en-US" altLang="en-US"/>
              <a:t>Window Form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>
            <a:extLst>
              <a:ext uri="{FF2B5EF4-FFF2-40B4-BE49-F238E27FC236}">
                <a16:creationId xmlns:a16="http://schemas.microsoft.com/office/drawing/2014/main" id="{4572AD2F-3B37-485B-8489-95D33D68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9BDC238-2AEF-490A-BCED-8203FF4C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281</Words>
  <Application>Microsoft Office PowerPoint</Application>
  <PresentationFormat>Widescreen</PresentationFormat>
  <Paragraphs>57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Brush Script</vt:lpstr>
      <vt:lpstr>Calibri</vt:lpstr>
      <vt:lpstr>Calibri Light</vt:lpstr>
      <vt:lpstr>Lucida Sans Unicode</vt:lpstr>
      <vt:lpstr>Symbol</vt:lpstr>
      <vt:lpstr>Verdana</vt:lpstr>
      <vt:lpstr>Wingdings</vt:lpstr>
      <vt:lpstr>Wingdings 2</vt:lpstr>
      <vt:lpstr>Wingdings 3</vt:lpstr>
      <vt:lpstr>Office Theme</vt:lpstr>
      <vt:lpstr>Concourse</vt:lpstr>
      <vt:lpstr>Calculator</vt:lpstr>
      <vt:lpstr>  Window Application: Simple Calculator</vt:lpstr>
      <vt:lpstr>  Window Application: Simple Calculator</vt:lpstr>
      <vt:lpstr>  Window Application: Simple Calculator</vt:lpstr>
      <vt:lpstr>  Window Application: Simple Calculator</vt:lpstr>
      <vt:lpstr>  Window Application: Simple Calculator</vt:lpstr>
      <vt:lpstr>Microsoft Visual Studio</vt:lpstr>
      <vt:lpstr>PowerPoint Presentation</vt:lpstr>
      <vt:lpstr>PowerPoint Presentation</vt:lpstr>
      <vt:lpstr>Controls (Found in Toolbox, left hand side)</vt:lpstr>
      <vt:lpstr>Properties (Right hand side)</vt:lpstr>
      <vt:lpstr>Events (actions)</vt:lpstr>
      <vt:lpstr>PowerPoint Presentation</vt:lpstr>
      <vt:lpstr>Events (actions)</vt:lpstr>
      <vt:lpstr>PowerPoint Presentation</vt:lpstr>
      <vt:lpstr>Check this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Ahmed Al Shamy</dc:creator>
  <cp:lastModifiedBy>Dr.Ahmed elshamy computer</cp:lastModifiedBy>
  <cp:revision>8</cp:revision>
  <dcterms:created xsi:type="dcterms:W3CDTF">2020-09-29T06:31:11Z</dcterms:created>
  <dcterms:modified xsi:type="dcterms:W3CDTF">2021-10-10T20:16:07Z</dcterms:modified>
</cp:coreProperties>
</file>