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741" r:id="rId3"/>
    <p:sldId id="742" r:id="rId4"/>
    <p:sldId id="743" r:id="rId5"/>
    <p:sldId id="744" r:id="rId6"/>
    <p:sldId id="757" r:id="rId7"/>
    <p:sldId id="758" r:id="rId8"/>
    <p:sldId id="759" r:id="rId9"/>
    <p:sldId id="760" r:id="rId10"/>
    <p:sldId id="761" r:id="rId11"/>
    <p:sldId id="745" r:id="rId12"/>
    <p:sldId id="746" r:id="rId13"/>
    <p:sldId id="747" r:id="rId14"/>
    <p:sldId id="754" r:id="rId15"/>
    <p:sldId id="755" r:id="rId16"/>
    <p:sldId id="763" r:id="rId17"/>
    <p:sldId id="7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3" autoAdjust="0"/>
    <p:restoredTop sz="59176" autoAdjust="0"/>
  </p:normalViewPr>
  <p:slideViewPr>
    <p:cSldViewPr snapToGrid="0">
      <p:cViewPr varScale="1">
        <p:scale>
          <a:sx n="37" d="100"/>
          <a:sy n="37" d="100"/>
        </p:scale>
        <p:origin x="1740" y="16"/>
      </p:cViewPr>
      <p:guideLst/>
    </p:cSldViewPr>
  </p:slideViewPr>
  <p:notesTextViewPr>
    <p:cViewPr>
      <p:scale>
        <a:sx n="1" d="1"/>
        <a:sy n="1" d="1"/>
      </p:scale>
      <p:origin x="0" y="-196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18C24-F92D-4DEB-99DC-344C5CE6B23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F6E4B-512F-4614-AF3F-2FE56D338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5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heaven.com/article/use-message-box-to-display-the-messages-in-vb.ne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heaven.com/article/use-message-box-to-display-the-messages-in-vb.ne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Form1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Sub Label7_Click(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sender As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System.Object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System.EventArgs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Handles Label7.Click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End Sub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Sub Button1_Click(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sender As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System.Object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System.EventArgs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Handles Button1.Click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Label7.Text = ""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Dim total As Integer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CheckBox1.Checked = True Then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total += 35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 If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CheckBox2.Checked = True Then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total += 150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 If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CheckBox3.Checked = True Then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 If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CheckBox3.Checked = True Then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total += 85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 If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Label7.Text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String.Format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("{0:c}", total)    ‘{0} AED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End Sub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Class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F6E4B-512F-4614-AF3F-2FE56D3387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1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Elseif rather  than if only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CheckBox1.Checked And Not CheckBox2.Checked Then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Label1.Text =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orrange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 If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CheckBox1.Checked And CheckBox2.Checked Then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Label1.Text = "apple and orange"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 If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Not CheckBox1.Checked And Not CheckBox2.Checked Then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Label1.Text = "nothing"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 If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Not CheckBox1.Checked And CheckBox2.Checked Then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Label1.Text = "apple"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 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F6E4B-512F-4614-AF3F-2FE56D3387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Form1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Sub CheckBox1_CheckedChanged(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sender As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System.Object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System.EventArgs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Handles CheckBox1.CheckedChanged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CheckBox1.Checked And Not CheckBox2.Checked Then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Label3.Text = "Apple"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ElseIf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CheckBox1.Checked And CheckBox2.Checked Then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Label3.Text = "Apple &amp; Orange"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ElseIf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CheckBox1.Checked And Not CheckBox2.Checked Then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Label3.Text = "Nothing Selected"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Else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Label3.Text = "Orange"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 If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End Sub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Sub CheckBox2_CheckedChanged(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sender As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System.Object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System.EventArgs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Handles CheckBox2.CheckedChanged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CheckBox1.Checked And Not CheckBox2.Checked Then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Label3.Text = "Apple"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ElseIf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CheckBox1.Checked And CheckBox2.Checked Then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Label3.Text = "Apple &amp;&amp; Orange"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ElseIf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CheckBox1.Checked And Not CheckBox2.Checked Then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Label3.Text = "Nothing Selected"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Else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Label3.Text = "Orange"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 If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End Sub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Class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F6E4B-512F-4614-AF3F-2FE56D3387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7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A14B88F5-0041-47C0-B8CF-CEB4E953B7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588345C1-668A-4F9F-8AAC-A77FA88D6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hlinkClick r:id="rId3"/>
              </a:rPr>
              <a:t>https://www.dotnetheaven.com/article/use-message-box-to-display-the-messages-in-vb.net</a:t>
            </a:r>
            <a:endParaRPr lang="en-US" altLang="en-US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BB4658E3-08CF-41DA-824D-5D5B51BA24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88B1DD-DDEB-4CDF-A902-7BCD86F7748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F9947A85-61ED-4E39-AC7C-629962A510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AC388EA2-E355-4110-9FA1-AA373E403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hlinkClick r:id="rId3"/>
              </a:rPr>
              <a:t>https://www.dotnetheaven.com/article/use-message-box-to-display-the-messages-in-vb.net</a:t>
            </a:r>
            <a:endParaRPr lang="en-US" altLang="en-US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CCD37540-2C7E-4205-824C-32D813AE8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7D3112-7229-4349-9472-DBF605BFF61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Form1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Sub Form1_Load(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sender As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System.Object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System.EventArgs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Handles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MyBase.Load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End Sub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Private Sub Button1_Click(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sender As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System.Object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System.EventArgs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Handles Button1.Click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TextBox1.Text = "" Then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Dim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DialogResult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MessageBox.Show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("Please insert your name", "Missing",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MessageBoxButtons.YesNoCancel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MessageBoxIcon.Warning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DialogResult.Yes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MessageBox.Show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("Yes clicked", "yes")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ElseIf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DialogResult.No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MessageBox.Show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("No clicked")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MessageBox.Show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("Cancel clicked")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End If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 If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CheckBox1.Checked = False Then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MessageBox.Show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("empty")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 If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End Sub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Class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F6E4B-512F-4614-AF3F-2FE56D3387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2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4E27-0C47-40C3-A0F4-A380D623E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5A7EA-ED0F-4FBF-AC89-29216A215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7234-3150-4BE5-A29F-9367847B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D34-548C-4E39-9C93-71F143B019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3B9A0-8EF3-42F8-82B3-86E5D31A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548A-E2FD-4A40-936F-33A1BBF5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3A2F-395C-461A-8E5B-48CADBA8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0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6B99-9DB7-4690-AFDC-A8FFD08B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549EB-5977-4425-AC99-C34CEC147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DBAAC-20B7-40CA-A3EE-621DD75F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D34-548C-4E39-9C93-71F143B019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17F23-B691-4092-9146-39059BCC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96339-6B50-4EEF-9FD0-E99C7CB3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3A2F-395C-461A-8E5B-48CADBA8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E8F70-C14F-4C03-89FC-C50A2FC77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4E6BB-0E22-4B59-8A00-EB46D0BB1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44096-F6F8-4044-97E5-EAE4B150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D34-548C-4E39-9C93-71F143B019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426BA-736A-429E-92E8-120269A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78598-1218-4BCC-B0D3-77BBEB2A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3A2F-395C-461A-8E5B-48CADBA8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06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39F297ED-B680-4D7D-978D-DEF0DBC989ED}"/>
              </a:ext>
            </a:extLst>
          </p:cNvPr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grpSp>
        <p:nvGrpSpPr>
          <p:cNvPr id="5" name="Group 19">
            <a:extLst>
              <a:ext uri="{FF2B5EF4-FFF2-40B4-BE49-F238E27FC236}">
                <a16:creationId xmlns:a16="http://schemas.microsoft.com/office/drawing/2014/main" id="{3836FBFC-D2AD-4BE0-B4D5-C449A8644E72}"/>
              </a:ext>
            </a:extLst>
          </p:cNvPr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48465578-6DD4-4B91-9DB3-C0B9A9AE9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26647D8E-3647-43C3-B3B3-42F1E8AAE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52F21D4D-3974-4FC8-8A65-5A86E604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D9626B-FF3E-40AB-9C40-BE83DF8BC09C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>
            <a:extLst>
              <a:ext uri="{FF2B5EF4-FFF2-40B4-BE49-F238E27FC236}">
                <a16:creationId xmlns:a16="http://schemas.microsoft.com/office/drawing/2014/main" id="{724BC242-CC89-4408-BDB1-62A2F46E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12" name="Slide Number Placeholder 26">
            <a:extLst>
              <a:ext uri="{FF2B5EF4-FFF2-40B4-BE49-F238E27FC236}">
                <a16:creationId xmlns:a16="http://schemas.microsoft.com/office/drawing/2014/main" id="{C2C9C430-5017-452A-BE08-9C9A66BC1D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CC96A18-C1C8-439C-AA7F-A04FCEA683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8">
            <a:extLst>
              <a:ext uri="{FF2B5EF4-FFF2-40B4-BE49-F238E27FC236}">
                <a16:creationId xmlns:a16="http://schemas.microsoft.com/office/drawing/2014/main" id="{3C15B93A-D30D-4604-BAAA-6273F28880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40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AC99-7E06-4218-A660-B97D69C3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03405-58F0-43BF-9D77-F7FAE6A4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8CF68-34FC-4BB4-859D-C0DE19A1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5E39E4-6028-4EB0-8C48-31D78992ED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98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1">
            <a:extLst>
              <a:ext uri="{FF2B5EF4-FFF2-40B4-BE49-F238E27FC236}">
                <a16:creationId xmlns:a16="http://schemas.microsoft.com/office/drawing/2014/main" id="{9542248D-CD08-4AEA-9367-BFC611352CFE}"/>
              </a:ext>
            </a:extLst>
          </p:cNvPr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Chevron 15">
            <a:extLst>
              <a:ext uri="{FF2B5EF4-FFF2-40B4-BE49-F238E27FC236}">
                <a16:creationId xmlns:a16="http://schemas.microsoft.com/office/drawing/2014/main" id="{D079A7BD-B4F4-4B02-8555-AD03F16B1BCB}"/>
              </a:ext>
            </a:extLst>
          </p:cNvPr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6A9F07B-5B25-4134-AB4A-3E004FDE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3711623-18FD-4DA9-A4D6-334E34F9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217900-0A1D-4A11-8755-0D582F1B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E049D4-6B81-4563-9E87-C6A7B8C4A6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419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E7869-E04B-499D-A465-EBE53596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35834-811C-47B1-ADA4-7ECBB13D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45087-6A08-4155-8AB1-585A364A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A3DF35-940B-4512-8E3B-7D5B1EDEEA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81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00452-7502-4C63-A505-056978D6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91711-3B76-4050-92FE-F48DD5BB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96125-7D15-4EF6-9042-9B94C913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6DF8BC-E23D-4725-A71C-DA12C2875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377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03AC6-6105-436A-AC6F-6DEF513C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F0E45-35DD-4C18-9729-2CECDA33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99AFE-2342-483D-9038-4F2EF0FB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895AC9-6969-43C2-9D4D-657FD6F2FA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96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376E39-F06F-4ED0-A56D-5EE5978CE3B0}"/>
              </a:ext>
            </a:extLst>
          </p:cNvPr>
          <p:cNvSpPr/>
          <p:nvPr userDrawn="1"/>
        </p:nvSpPr>
        <p:spPr>
          <a:xfrm>
            <a:off x="7315200" y="6553200"/>
            <a:ext cx="4876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A966B-1BAD-4477-8F38-2D91EA4D9E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78400" y="6492876"/>
            <a:ext cx="62992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69E98-3B2B-46D7-A9F5-EEA792A8B2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77601" y="6492876"/>
            <a:ext cx="740833" cy="365125"/>
          </a:xfrm>
        </p:spPr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826CDFA-738D-496C-9E6A-C1682C490E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048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74E32-0AE8-4496-A927-9A1B994D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8B25E-49F8-413E-BB80-3D2307E6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1913E-3FB3-4598-B876-93D2931C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D1776E-A3F4-45AE-9B2A-912BE13005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975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E564-04C1-4220-AA4B-0574939E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C113-AB8D-4849-B434-A91E4AE10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73174-0942-404F-95F7-FD77FD6D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D34-548C-4E39-9C93-71F143B019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F8D47-6DE6-4B0C-BA21-E3A21D21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3B872-0483-4CE3-826A-E3CAB643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3A2F-395C-461A-8E5B-48CADBA8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0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53691960-0E07-4144-9A6F-B34189091A26}"/>
              </a:ext>
            </a:extLst>
          </p:cNvPr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id="{420BFE02-6BB0-4B34-AC2A-29BD7DFE0FDC}"/>
              </a:ext>
            </a:extLst>
          </p:cNvPr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1C92994-C93A-4E92-91C0-88E323574855}"/>
              </a:ext>
            </a:extLst>
          </p:cNvPr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D6B745-3C29-4E14-BB9D-143F65E05F64}"/>
              </a:ext>
            </a:extLst>
          </p:cNvPr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>
            <a:extLst>
              <a:ext uri="{FF2B5EF4-FFF2-40B4-BE49-F238E27FC236}">
                <a16:creationId xmlns:a16="http://schemas.microsoft.com/office/drawing/2014/main" id="{4E4F2337-3906-441C-AF7E-A36BF5AAECC5}"/>
              </a:ext>
            </a:extLst>
          </p:cNvPr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10" name="Chevron 20">
            <a:extLst>
              <a:ext uri="{FF2B5EF4-FFF2-40B4-BE49-F238E27FC236}">
                <a16:creationId xmlns:a16="http://schemas.microsoft.com/office/drawing/2014/main" id="{5D740CCD-A524-4DA6-BE95-17A9E794F02C}"/>
              </a:ext>
            </a:extLst>
          </p:cNvPr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60ACB8B-CEEA-47C9-88E3-C04F4899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C4DB897-D41F-46F3-A353-650B63AE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3CD3F49-AC1A-4A81-A9B4-24721FC3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4DC1C5-C18F-4FA0-B9DD-76276FA5BF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5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61D6D-7DAE-4F2B-A33B-3CC21773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55865-EE28-44AE-B62D-69EF2EA4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495C8-8DF6-4AAC-BFB6-B5AB00BF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A652B6-2FA1-41E2-B2BD-1347909A25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114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C799D-14F0-4405-AC16-2E655854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94055-B94B-47F6-99D2-957BC422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39A6D-2432-4B8C-BA7F-6699CA9C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465D83-9164-4D2C-8777-98FABF5E85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6050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FA824-D7F2-45B4-8D4A-40975A7C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C1F7-B478-4895-8520-0BB2F13D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5AA8E-3DE8-44A4-B166-601236A6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E7B415-C816-46FF-BE12-9CC86576FF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58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28B1-C72A-4894-8A92-D8A5ACD3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94295-7C29-401A-A7A6-A388D0F4A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B9DA8-2C3C-479D-ABAD-3A3F2381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D34-548C-4E39-9C93-71F143B019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777B2-612C-41A4-8C8B-8B2FCC97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A7A32-4224-4EC9-BE5A-0693E843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3A2F-395C-461A-8E5B-48CADBA8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3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3A21-D37B-4BEB-8954-A8A71DDD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E920-A308-422A-BC9D-51FD3CB25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AB2E3-A52F-4CCF-9F4F-21C4BE9D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C176E-B856-4F16-B256-C9B7393A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D34-548C-4E39-9C93-71F143B019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17A8B-54C6-454D-B87E-8D6CF625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537DB-0253-469D-9B55-CAE1094A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3A2F-395C-461A-8E5B-48CADBA8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4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DF6D-85BD-420C-8582-4028AA20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98C3E-3F75-4A16-B222-381CB294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554F0-BBB1-4D83-A978-1A89DBA75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B6CEB-FE57-44F3-BBB3-9979E1D0F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07E9B-10D4-4172-9B38-D229D755E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4A2CB-EEAA-45BA-83D5-5706C2AD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D34-548C-4E39-9C93-71F143B019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5AEBB-A647-4C8E-9653-DD445CD1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A3830-31C4-4E63-8AF2-2F7BFE5E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3A2F-395C-461A-8E5B-48CADBA8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8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FBFE-925C-4A2A-AB90-3071A9EC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F7C2D-7EB6-43B2-BC21-72A0DA67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D34-548C-4E39-9C93-71F143B019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7C387-526C-44E1-BB2C-1106BA70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9C9D0-BEC8-497D-AF7D-F9DDED91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3A2F-395C-461A-8E5B-48CADBA8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EA481-FDFC-434D-90E4-8B1BAB0E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D34-548C-4E39-9C93-71F143B019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AD3D9-DB2D-42E1-8CB7-A907B6AD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FDC34-122A-4789-ADEB-20E95046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3A2F-395C-461A-8E5B-48CADBA8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663-0F11-4911-B2BD-464452C5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E187-F4F9-48E1-BCB4-4AAEC475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D20DC-D2D9-4888-A1AC-3576168FC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D4528-6F87-490B-9679-1A3E4550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D34-548C-4E39-9C93-71F143B019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E7C0B-E572-4348-9691-3844332D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C9ACB-49E3-4BD7-8B30-FC19E7C2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3A2F-395C-461A-8E5B-48CADBA8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7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944C-FC48-40D4-A2F2-4E91F834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73BBD-17BC-4D32-88B6-235D5F551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307BD-B81C-4B16-A94C-BE3889320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29DC6-80E6-4AC4-AE38-3271B8BE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D34-548C-4E39-9C93-71F143B019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EBB5C-6F61-4C19-8DB0-23F18C22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9D7B2-5D4E-4320-9B4F-C622C258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3A2F-395C-461A-8E5B-48CADBA8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2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6486E-1840-49D7-B48B-D190ADD9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07E3A-8DC9-4A26-9C45-49BDA51CB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C3F4C-D3A4-49DA-A512-FBD3C661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FD34-548C-4E39-9C93-71F143B0195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A4003-9F9A-4646-81CC-633586545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53226-30B9-47DC-958F-CB28CC264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3A2F-395C-461A-8E5B-48CADBA8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0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EF3163C2-CE53-4231-B393-B21091F8CA90}"/>
              </a:ext>
            </a:extLst>
          </p:cNvPr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27" name="Freeform 11">
            <a:extLst>
              <a:ext uri="{FF2B5EF4-FFF2-40B4-BE49-F238E27FC236}">
                <a16:creationId xmlns:a16="http://schemas.microsoft.com/office/drawing/2014/main" id="{F8538E30-411E-4429-8D5F-B8FE1F3567F0}"/>
              </a:ext>
            </a:extLst>
          </p:cNvPr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9878ECB2-37DF-4F13-99F0-FE1590169B32}"/>
              </a:ext>
            </a:extLst>
          </p:cNvPr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02C05-215B-4762-9251-2C12C4E08456}"/>
              </a:ext>
            </a:extLst>
          </p:cNvPr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58231FB-0D24-4C46-ABDD-01A528C6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>
            <a:extLst>
              <a:ext uri="{FF2B5EF4-FFF2-40B4-BE49-F238E27FC236}">
                <a16:creationId xmlns:a16="http://schemas.microsoft.com/office/drawing/2014/main" id="{86970718-CADE-4C9B-A75B-C6C13858B0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41339DA-F98A-47F6-B32A-D4F75DBA7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5/14/2012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A411480-891C-46BD-B57B-F4B8D9889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5DB11B2-B30E-4BD7-87D4-E6E857968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1F0CAA52-C453-4881-853A-6E5D4D92BB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9" name="Rectangle 12">
            <a:extLst>
              <a:ext uri="{FF2B5EF4-FFF2-40B4-BE49-F238E27FC236}">
                <a16:creationId xmlns:a16="http://schemas.microsoft.com/office/drawing/2014/main" id="{E27F42A5-57CD-4783-89ED-01283E3B6B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8337" y="6583364"/>
            <a:ext cx="371242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</a:t>
            </a: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 2009 Pearson Education,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080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>
            <a:extLst>
              <a:ext uri="{FF2B5EF4-FFF2-40B4-BE49-F238E27FC236}">
                <a16:creationId xmlns:a16="http://schemas.microsoft.com/office/drawing/2014/main" id="{35B7C3DA-5CD7-4650-B3D6-7F0D8964D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71601"/>
            <a:ext cx="8839200" cy="334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7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Console" pitchFamily="49" charset="0"/>
              </a:rPr>
              <a:t>Introducing </a:t>
            </a:r>
            <a:r>
              <a:rPr lang="en-US" sz="3700" b="1" dirty="0" err="1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Console" pitchFamily="49" charset="0"/>
              </a:rPr>
              <a:t>CheckBoxes</a:t>
            </a:r>
            <a:r>
              <a:rPr lang="en-US" sz="37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Console" pitchFamily="49" charset="0"/>
              </a:rPr>
              <a:t> </a:t>
            </a:r>
          </a:p>
          <a:p>
            <a:pPr algn="ctr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7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Console" pitchFamily="49" charset="0"/>
              </a:rPr>
              <a:t>and </a:t>
            </a:r>
          </a:p>
          <a:p>
            <a:pPr algn="ctr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7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Console" pitchFamily="49" charset="0"/>
              </a:rPr>
              <a:t>Message Dialogs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39869A-22E0-4F02-96BA-17B9346E8ADB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1" y="4191000"/>
            <a:ext cx="7769225" cy="1905000"/>
          </a:xfrm>
          <a:prstGeom prst="rect">
            <a:avLst/>
          </a:prstGeom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400" b="1" dirty="0">
                <a:solidFill>
                  <a:prstClr val="black"/>
                </a:solidFill>
                <a:latin typeface="Arial" charset="0"/>
              </a:rPr>
              <a:t>Missing Information</a:t>
            </a: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Lucida Sans Unicode"/>
              </a:rPr>
              <a:t>dialog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/>
            </a:pP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No name entered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/>
            </a:pP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No </a:t>
            </a:r>
            <a:r>
              <a:rPr lang="en-US" sz="2800" dirty="0" err="1">
                <a:solidFill>
                  <a:prstClr val="black"/>
                </a:solidFill>
                <a:latin typeface="Lucida Console" pitchFamily="49" charset="0"/>
              </a:rPr>
              <a:t>CheckBox</a:t>
            </a:r>
            <a:r>
              <a:rPr lang="en-US" sz="2400" dirty="0" err="1">
                <a:solidFill>
                  <a:prstClr val="black"/>
                </a:solidFill>
                <a:latin typeface="Lucida Sans Unicode"/>
              </a:rPr>
              <a:t>es</a:t>
            </a: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 selected</a:t>
            </a:r>
          </a:p>
        </p:txBody>
      </p:sp>
      <p:sp>
        <p:nvSpPr>
          <p:cNvPr id="64515" name="Rectangle 4">
            <a:extLst>
              <a:ext uri="{FF2B5EF4-FFF2-40B4-BE49-F238E27FC236}">
                <a16:creationId xmlns:a16="http://schemas.microsoft.com/office/drawing/2014/main" id="{8658371E-EC68-4866-9D3A-4C5D5D516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57201"/>
            <a:ext cx="807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dialog </a:t>
            </a:r>
            <a:r>
              <a:rPr lang="en-US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appears when no name is entered and/or no </a:t>
            </a:r>
            <a:r>
              <a:rPr lang="en-US" alt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CheckBoxes</a:t>
            </a:r>
            <a:r>
              <a:rPr lang="en-US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selected. </a:t>
            </a:r>
          </a:p>
        </p:txBody>
      </p:sp>
      <p:pic>
        <p:nvPicPr>
          <p:cNvPr id="64516" name="Picture 5" descr="C:\Books\2002\simplyBB1\Slides\images08\PNG images08\CompletedApplication1b.png">
            <a:extLst>
              <a:ext uri="{FF2B5EF4-FFF2-40B4-BE49-F238E27FC236}">
                <a16:creationId xmlns:a16="http://schemas.microsoft.com/office/drawing/2014/main" id="{194D8278-11F2-4A1E-B063-D8D2300E1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206625"/>
            <a:ext cx="2933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>
            <a:extLst>
              <a:ext uri="{FF2B5EF4-FFF2-40B4-BE49-F238E27FC236}">
                <a16:creationId xmlns:a16="http://schemas.microsoft.com/office/drawing/2014/main" id="{B6DEB472-5CBB-4F55-8616-2AE1DA8577B2}"/>
              </a:ext>
            </a:extLst>
          </p:cNvPr>
          <p:cNvGrpSpPr>
            <a:grpSpLocks/>
          </p:cNvGrpSpPr>
          <p:nvPr/>
        </p:nvGrpSpPr>
        <p:grpSpPr bwMode="auto">
          <a:xfrm>
            <a:off x="7188200" y="2120901"/>
            <a:ext cx="1651000" cy="307975"/>
            <a:chOff x="3536" y="1336"/>
            <a:chExt cx="1040" cy="194"/>
          </a:xfrm>
        </p:grpSpPr>
        <p:sp>
          <p:nvSpPr>
            <p:cNvPr id="64530" name="Rectangle 7">
              <a:extLst>
                <a:ext uri="{FF2B5EF4-FFF2-40B4-BE49-F238E27FC236}">
                  <a16:creationId xmlns:a16="http://schemas.microsoft.com/office/drawing/2014/main" id="{600409EE-F7DD-4994-9008-E3B0420C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336"/>
              <a:ext cx="640" cy="19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Close box</a:t>
              </a:r>
            </a:p>
          </p:txBody>
        </p:sp>
        <p:sp>
          <p:nvSpPr>
            <p:cNvPr id="64531" name="Line 8">
              <a:extLst>
                <a:ext uri="{FF2B5EF4-FFF2-40B4-BE49-F238E27FC236}">
                  <a16:creationId xmlns:a16="http://schemas.microsoft.com/office/drawing/2014/main" id="{F4399233-5C74-4C05-883F-A597715AD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6" y="1448"/>
              <a:ext cx="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CA659BF3-4FD1-4261-99A5-35BB761A7091}"/>
              </a:ext>
            </a:extLst>
          </p:cNvPr>
          <p:cNvGrpSpPr>
            <a:grpSpLocks/>
          </p:cNvGrpSpPr>
          <p:nvPr/>
        </p:nvGrpSpPr>
        <p:grpSpPr bwMode="auto">
          <a:xfrm>
            <a:off x="6261100" y="2762251"/>
            <a:ext cx="3556000" cy="523875"/>
            <a:chOff x="2952" y="1740"/>
            <a:chExt cx="2240" cy="330"/>
          </a:xfrm>
        </p:grpSpPr>
        <p:sp>
          <p:nvSpPr>
            <p:cNvPr id="64528" name="Rectangle 10">
              <a:extLst>
                <a:ext uri="{FF2B5EF4-FFF2-40B4-BE49-F238E27FC236}">
                  <a16:creationId xmlns:a16="http://schemas.microsoft.com/office/drawing/2014/main" id="{897F5AC9-3A34-40A2-ABA7-E92A6E574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1740"/>
              <a:ext cx="1312" cy="33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OK </a:t>
              </a: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Button</a:t>
              </a: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 allows the user to close the dialog</a:t>
              </a:r>
            </a:p>
          </p:txBody>
        </p:sp>
        <p:sp>
          <p:nvSpPr>
            <p:cNvPr id="64529" name="Line 11">
              <a:extLst>
                <a:ext uri="{FF2B5EF4-FFF2-40B4-BE49-F238E27FC236}">
                  <a16:creationId xmlns:a16="http://schemas.microsoft.com/office/drawing/2014/main" id="{FE86F419-5984-4E93-BFD2-AD85781AB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2" y="1928"/>
              <a:ext cx="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ADCB51E3-4B95-4589-91AD-F1915E11A5F9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2374901"/>
            <a:ext cx="2476500" cy="523875"/>
            <a:chOff x="280" y="1496"/>
            <a:chExt cx="1560" cy="330"/>
          </a:xfrm>
        </p:grpSpPr>
        <p:sp>
          <p:nvSpPr>
            <p:cNvPr id="64526" name="Rectangle 13">
              <a:extLst>
                <a:ext uri="{FF2B5EF4-FFF2-40B4-BE49-F238E27FC236}">
                  <a16:creationId xmlns:a16="http://schemas.microsoft.com/office/drawing/2014/main" id="{0599E457-C8DF-4950-BE9E-72B236245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" y="1496"/>
              <a:ext cx="1172" cy="33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Icon indicates the tone of the message</a:t>
              </a:r>
            </a:p>
          </p:txBody>
        </p:sp>
        <p:sp>
          <p:nvSpPr>
            <p:cNvPr id="64527" name="Line 14">
              <a:extLst>
                <a:ext uri="{FF2B5EF4-FFF2-40B4-BE49-F238E27FC236}">
                  <a16:creationId xmlns:a16="http://schemas.microsoft.com/office/drawing/2014/main" id="{F83FA7CC-5FBA-426F-A2B4-CB4310318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16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6" name="Group 15">
            <a:extLst>
              <a:ext uri="{FF2B5EF4-FFF2-40B4-BE49-F238E27FC236}">
                <a16:creationId xmlns:a16="http://schemas.microsoft.com/office/drawing/2014/main" id="{1A2B13C4-8FD1-465C-9548-7D9E5E6FED6C}"/>
              </a:ext>
            </a:extLst>
          </p:cNvPr>
          <p:cNvGrpSpPr>
            <a:grpSpLocks/>
          </p:cNvGrpSpPr>
          <p:nvPr/>
        </p:nvGrpSpPr>
        <p:grpSpPr bwMode="auto">
          <a:xfrm>
            <a:off x="2997200" y="1787525"/>
            <a:ext cx="1352550" cy="469900"/>
            <a:chOff x="928" y="1126"/>
            <a:chExt cx="852" cy="296"/>
          </a:xfrm>
        </p:grpSpPr>
        <p:sp>
          <p:nvSpPr>
            <p:cNvPr id="64524" name="Rectangle 16">
              <a:extLst>
                <a:ext uri="{FF2B5EF4-FFF2-40B4-BE49-F238E27FC236}">
                  <a16:creationId xmlns:a16="http://schemas.microsoft.com/office/drawing/2014/main" id="{1B1BB35C-6E9E-4B73-B2D5-4919014A6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1126"/>
              <a:ext cx="567" cy="19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Title bar</a:t>
              </a:r>
            </a:p>
          </p:txBody>
        </p:sp>
        <p:sp>
          <p:nvSpPr>
            <p:cNvPr id="64525" name="Line 17">
              <a:extLst>
                <a:ext uri="{FF2B5EF4-FFF2-40B4-BE49-F238E27FC236}">
                  <a16:creationId xmlns:a16="http://schemas.microsoft.com/office/drawing/2014/main" id="{D4716C2D-3D17-4919-A684-85F6A3173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" y="1230"/>
              <a:ext cx="27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  <p:grpSp>
        <p:nvGrpSpPr>
          <p:cNvPr id="7" name="Group 18">
            <a:extLst>
              <a:ext uri="{FF2B5EF4-FFF2-40B4-BE49-F238E27FC236}">
                <a16:creationId xmlns:a16="http://schemas.microsoft.com/office/drawing/2014/main" id="{D40601A7-B0B1-4BE4-9C04-546EADEDA063}"/>
              </a:ext>
            </a:extLst>
          </p:cNvPr>
          <p:cNvGrpSpPr>
            <a:grpSpLocks/>
          </p:cNvGrpSpPr>
          <p:nvPr/>
        </p:nvGrpSpPr>
        <p:grpSpPr bwMode="auto">
          <a:xfrm>
            <a:off x="7061200" y="3213100"/>
            <a:ext cx="2781300" cy="831850"/>
            <a:chOff x="3488" y="2024"/>
            <a:chExt cx="1752" cy="524"/>
          </a:xfrm>
        </p:grpSpPr>
        <p:sp>
          <p:nvSpPr>
            <p:cNvPr id="64522" name="Rectangle 19">
              <a:extLst>
                <a:ext uri="{FF2B5EF4-FFF2-40B4-BE49-F238E27FC236}">
                  <a16:creationId xmlns:a16="http://schemas.microsoft.com/office/drawing/2014/main" id="{D6327630-A7CA-4A97-9FB0-9204708F0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2218"/>
              <a:ext cx="1321" cy="33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Dialog sized to accommodate contents</a:t>
              </a:r>
            </a:p>
          </p:txBody>
        </p:sp>
        <p:sp>
          <p:nvSpPr>
            <p:cNvPr id="64523" name="Line 20">
              <a:extLst>
                <a:ext uri="{FF2B5EF4-FFF2-40B4-BE49-F238E27FC236}">
                  <a16:creationId xmlns:a16="http://schemas.microsoft.com/office/drawing/2014/main" id="{6A0999BC-125E-48CF-9C16-D0F0F8F51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88" y="2024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6E0BA34-10F8-4C65-A6C7-5823AEA65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295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dirty="0">
                <a:solidFill>
                  <a:schemeClr val="tx1"/>
                </a:solidFill>
                <a:latin typeface="Lucida Console" pitchFamily="49" charset="0"/>
              </a:rPr>
              <a:t>Using a Dialog to Display a Message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4DFF1CF-780B-461B-9E27-95C5BA9DF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1373189"/>
            <a:ext cx="7769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Adding an </a:t>
            </a:r>
            <a:r>
              <a:rPr lang="en-US" altLang="en-US">
                <a:solidFill>
                  <a:prstClr val="black"/>
                </a:solidFill>
                <a:latin typeface="Lucida Console" panose="020B0609040504020204" pitchFamily="49" charset="0"/>
              </a:rPr>
              <a:t>If…Then</a:t>
            </a:r>
            <a:r>
              <a:rPr lang="en-US" altLang="en-US">
                <a:solidFill>
                  <a:prstClr val="black"/>
                </a:solidFill>
              </a:rPr>
              <a:t> to the </a:t>
            </a:r>
            <a:r>
              <a:rPr lang="en-US" altLang="en-US">
                <a:solidFill>
                  <a:prstClr val="black"/>
                </a:solidFill>
                <a:latin typeface="Lucida Console" panose="020B0609040504020204" pitchFamily="49" charset="0"/>
              </a:rPr>
              <a:t>btnCalculate_Click</a:t>
            </a:r>
            <a:r>
              <a:rPr lang="en-US" altLang="en-US">
                <a:solidFill>
                  <a:prstClr val="black"/>
                </a:solidFill>
              </a:rPr>
              <a:t> event handler to display a message dialog. </a:t>
            </a:r>
          </a:p>
        </p:txBody>
      </p:sp>
      <p:pic>
        <p:nvPicPr>
          <p:cNvPr id="65540" name="Picture 4" descr="C:\Books\2002\simplyBB1\Slides\images08\PNG images08\MessageBoxIf.png">
            <a:extLst>
              <a:ext uri="{FF2B5EF4-FFF2-40B4-BE49-F238E27FC236}">
                <a16:creationId xmlns:a16="http://schemas.microsoft.com/office/drawing/2014/main" id="{E378B64F-1DED-4E56-8CD0-06CD13CF3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1" y="2349500"/>
            <a:ext cx="51339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F04BE131-DB0E-4C11-BE55-9EF4359F7FAB}"/>
              </a:ext>
            </a:extLst>
          </p:cNvPr>
          <p:cNvGrpSpPr>
            <a:grpSpLocks/>
          </p:cNvGrpSpPr>
          <p:nvPr/>
        </p:nvGrpSpPr>
        <p:grpSpPr bwMode="auto">
          <a:xfrm>
            <a:off x="1851026" y="4362450"/>
            <a:ext cx="2746375" cy="738188"/>
            <a:chOff x="206" y="2748"/>
            <a:chExt cx="1730" cy="465"/>
          </a:xfrm>
        </p:grpSpPr>
        <p:sp>
          <p:nvSpPr>
            <p:cNvPr id="65542" name="Rectangle 6">
              <a:extLst>
                <a:ext uri="{FF2B5EF4-FFF2-40B4-BE49-F238E27FC236}">
                  <a16:creationId xmlns:a16="http://schemas.microsoft.com/office/drawing/2014/main" id="{9A9428DE-EDB9-4256-BC07-45AF2BEC9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" y="2748"/>
              <a:ext cx="778" cy="46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Add this highlighted code</a:t>
              </a:r>
            </a:p>
          </p:txBody>
        </p:sp>
        <p:sp>
          <p:nvSpPr>
            <p:cNvPr id="65543" name="Line 7">
              <a:extLst>
                <a:ext uri="{FF2B5EF4-FFF2-40B4-BE49-F238E27FC236}">
                  <a16:creationId xmlns:a16="http://schemas.microsoft.com/office/drawing/2014/main" id="{553842F7-B3FA-41D8-B964-5CE73EAFE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2792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  <p:sp>
          <p:nvSpPr>
            <p:cNvPr id="65544" name="Line 8">
              <a:extLst>
                <a:ext uri="{FF2B5EF4-FFF2-40B4-BE49-F238E27FC236}">
                  <a16:creationId xmlns:a16="http://schemas.microsoft.com/office/drawing/2014/main" id="{2681221B-2E8A-4BAA-ACB2-872EB408D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3204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  <p:sp>
          <p:nvSpPr>
            <p:cNvPr id="65545" name="Line 9">
              <a:extLst>
                <a:ext uri="{FF2B5EF4-FFF2-40B4-BE49-F238E27FC236}">
                  <a16:creationId xmlns:a16="http://schemas.microsoft.com/office/drawing/2014/main" id="{723D2F1E-F7CE-4BB8-BB03-FC861B2E1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2792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  <p:sp>
          <p:nvSpPr>
            <p:cNvPr id="65546" name="Line 10">
              <a:extLst>
                <a:ext uri="{FF2B5EF4-FFF2-40B4-BE49-F238E27FC236}">
                  <a16:creationId xmlns:a16="http://schemas.microsoft.com/office/drawing/2014/main" id="{72639013-AEEA-4CE8-ADE7-C6458403D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" y="30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7FD773E-4A70-45FB-8DC3-9F90D0F55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Lucida Sans Unicode"/>
              </a:rPr>
              <a:t>Message dialog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Font typeface="Arial" charset="0"/>
              <a:buChar char="–"/>
              <a:defRPr/>
            </a:pPr>
            <a:r>
              <a:rPr lang="en-US" sz="2800" dirty="0" err="1">
                <a:solidFill>
                  <a:srgbClr val="1A57C0"/>
                </a:solidFill>
                <a:latin typeface="Lucida Console" pitchFamily="49" charset="0"/>
              </a:rPr>
              <a:t>MessageBox.Show</a:t>
            </a:r>
            <a:r>
              <a:rPr lang="en-US" sz="2400" dirty="0">
                <a:solidFill>
                  <a:srgbClr val="1A57C0"/>
                </a:solidFill>
                <a:latin typeface="Lucida Sans Unicode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method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Font typeface="Arial" charset="0"/>
              <a:buChar char="–"/>
              <a:defRPr/>
            </a:pPr>
            <a:r>
              <a:rPr lang="en-US" sz="2800" dirty="0">
                <a:solidFill>
                  <a:prstClr val="black"/>
                </a:solidFill>
                <a:latin typeface="Lucida Sans Unicode"/>
              </a:rPr>
              <a:t>Four arguments</a:t>
            </a:r>
          </a:p>
          <a:p>
            <a:pPr marL="1371600" lvl="2" indent="-45720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Specifying text in the dialog</a:t>
            </a:r>
          </a:p>
          <a:p>
            <a:pPr marL="1371600" lvl="2" indent="-45720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Specifying text in the title bar</a:t>
            </a:r>
          </a:p>
          <a:p>
            <a:pPr marL="1371600" lvl="2" indent="-45720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Indicating which </a:t>
            </a: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button</a:t>
            </a: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(s) to display at the bottom of the dialog</a:t>
            </a:r>
          </a:p>
          <a:p>
            <a:pPr marL="1371600" lvl="2" indent="-45720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Indicating which icon appears at the left of the dialog</a:t>
            </a:r>
          </a:p>
          <a:p>
            <a:pPr marL="1143000" lvl="2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Lucida Sans Unicode"/>
            </a:endParaRPr>
          </a:p>
          <a:p>
            <a:pPr marL="1143000" lvl="2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Lucida Sans Unicode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B2E6D0F-A1C2-43A1-A63E-0603AE405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295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dirty="0">
                <a:solidFill>
                  <a:schemeClr val="tx1"/>
                </a:solidFill>
                <a:latin typeface="Lucida Console" pitchFamily="49" charset="0"/>
              </a:rPr>
              <a:t>Using a Dialog to Display a Message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>
            <a:extLst>
              <a:ext uri="{FF2B5EF4-FFF2-40B4-BE49-F238E27FC236}">
                <a16:creationId xmlns:a16="http://schemas.microsoft.com/office/drawing/2014/main" id="{CC6FD835-77FA-42AC-91D3-8EF086709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3000" r="70625" b="48000"/>
          <a:stretch>
            <a:fillRect/>
          </a:stretch>
        </p:blipFill>
        <p:spPr bwMode="auto">
          <a:xfrm>
            <a:off x="1752600" y="381001"/>
            <a:ext cx="44196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Picture 2">
            <a:extLst>
              <a:ext uri="{FF2B5EF4-FFF2-40B4-BE49-F238E27FC236}">
                <a16:creationId xmlns:a16="http://schemas.microsoft.com/office/drawing/2014/main" id="{AD6D3532-0747-4651-9F1B-DCBB86725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58000" r="68124" b="14000"/>
          <a:stretch>
            <a:fillRect/>
          </a:stretch>
        </p:blipFill>
        <p:spPr bwMode="auto">
          <a:xfrm>
            <a:off x="5638800" y="3505201"/>
            <a:ext cx="46482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>
            <a:extLst>
              <a:ext uri="{FF2B5EF4-FFF2-40B4-BE49-F238E27FC236}">
                <a16:creationId xmlns:a16="http://schemas.microsoft.com/office/drawing/2014/main" id="{643EA2EA-50D4-45FE-855C-66EE878A6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7999" r="52499" b="50999"/>
          <a:stretch>
            <a:fillRect/>
          </a:stretch>
        </p:blipFill>
        <p:spPr bwMode="auto">
          <a:xfrm>
            <a:off x="1524000" y="115888"/>
            <a:ext cx="6934200" cy="316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5" name="Picture 2">
            <a:extLst>
              <a:ext uri="{FF2B5EF4-FFF2-40B4-BE49-F238E27FC236}">
                <a16:creationId xmlns:a16="http://schemas.microsoft.com/office/drawing/2014/main" id="{858B13B0-3E69-4C68-87FB-36748C73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55000" r="42500" b="14000"/>
          <a:stretch>
            <a:fillRect/>
          </a:stretch>
        </p:blipFill>
        <p:spPr bwMode="auto">
          <a:xfrm>
            <a:off x="1524000" y="3352800"/>
            <a:ext cx="887888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45431F-43D9-4676-8A11-2570986FD5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6CB994-E169-4C12-8D39-21EFEA59B9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26CDFA-738D-496C-9E6A-C1682C490EF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DCE3A-5263-4A58-84A9-F5C9D1C8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890712"/>
            <a:ext cx="7515225" cy="3076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29FE1B-A37C-48BE-8472-F4348477C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401" y="523489"/>
            <a:ext cx="5272345" cy="78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3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3F2D6B-6C87-4B6F-9B21-6FCDECC5F4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FCCBD-8E19-48E4-B639-6C8290C58C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26CDFA-738D-496C-9E6A-C1682C490EF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988FB-9AA1-4731-8386-B6BC96EBAB23}"/>
              </a:ext>
            </a:extLst>
          </p:cNvPr>
          <p:cNvSpPr/>
          <p:nvPr/>
        </p:nvSpPr>
        <p:spPr>
          <a:xfrm>
            <a:off x="1328467" y="197346"/>
            <a:ext cx="948905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Button1_Click(sender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Button1.Click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TextBox1.Text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aaa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DialogResult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"kindly insert 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"Missing"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MessageBoxButtons.YesNoCancel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MessageBoxIcon.Information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aaa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DialogResult.Yes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"yes clicked"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ElseIf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aaa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DialogResult.No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"No clicked"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"cancel clicked"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9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3BC801-2D9F-4A4A-974A-3EFD9CFE1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33400"/>
            <a:ext cx="8991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3600" b="1" dirty="0" err="1">
                <a:solidFill>
                  <a:prstClr val="black"/>
                </a:solidFill>
                <a:latin typeface="Lucida Console" pitchFamily="49" charset="0"/>
              </a:rPr>
              <a:t>CheckBox</a:t>
            </a:r>
            <a:r>
              <a:rPr lang="en-US" sz="3600" b="1" dirty="0">
                <a:solidFill>
                  <a:prstClr val="black"/>
                </a:solidFill>
                <a:latin typeface="Lucida Sans Unicode"/>
              </a:rPr>
              <a:t> control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/>
            </a:pPr>
            <a:r>
              <a:rPr lang="en-US" sz="2800" dirty="0">
                <a:solidFill>
                  <a:prstClr val="black"/>
                </a:solidFill>
                <a:latin typeface="Lucida Sans Unicode"/>
              </a:rPr>
              <a:t>Small white square, 2 states</a:t>
            </a:r>
          </a:p>
          <a:p>
            <a:pPr marL="1143000" lvl="2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Blank</a:t>
            </a:r>
          </a:p>
          <a:p>
            <a:pPr marL="1143000" lvl="2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Containing a check mark</a:t>
            </a:r>
          </a:p>
        </p:txBody>
      </p:sp>
      <p:pic>
        <p:nvPicPr>
          <p:cNvPr id="56323" name="Picture 4" descr="C:\Books\2002\simplyBB1\Slides\images08\PNG images08\CompletedApplication1a.png">
            <a:extLst>
              <a:ext uri="{FF2B5EF4-FFF2-40B4-BE49-F238E27FC236}">
                <a16:creationId xmlns:a16="http://schemas.microsoft.com/office/drawing/2014/main" id="{DF5D1DA1-DF21-4B34-B0CE-8E9DB23FB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67000"/>
            <a:ext cx="2667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4D37384B-BA8E-4C69-AB7C-E0A8BF5BA90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114800"/>
            <a:ext cx="2362200" cy="762000"/>
            <a:chOff x="288" y="2304"/>
            <a:chExt cx="1488" cy="480"/>
          </a:xfrm>
        </p:grpSpPr>
        <p:sp>
          <p:nvSpPr>
            <p:cNvPr id="56325" name="Rectangle 6">
              <a:extLst>
                <a:ext uri="{FF2B5EF4-FFF2-40B4-BE49-F238E27FC236}">
                  <a16:creationId xmlns:a16="http://schemas.microsoft.com/office/drawing/2014/main" id="{08B9D4E0-F1D3-441A-84CD-52F0BA580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304"/>
              <a:ext cx="1141" cy="33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Lucida Console" panose="020B0609040504020204" pitchFamily="49" charset="0"/>
                </a:rPr>
                <a:t>CheckBox</a:t>
              </a: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 controls   (unchecked)</a:t>
              </a:r>
            </a:p>
          </p:txBody>
        </p:sp>
        <p:sp>
          <p:nvSpPr>
            <p:cNvPr id="56326" name="Line 7">
              <a:extLst>
                <a:ext uri="{FF2B5EF4-FFF2-40B4-BE49-F238E27FC236}">
                  <a16:creationId xmlns:a16="http://schemas.microsoft.com/office/drawing/2014/main" id="{74E1D634-CF16-498F-AB96-ED8962DE6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9" y="2304"/>
              <a:ext cx="34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  <p:sp>
          <p:nvSpPr>
            <p:cNvPr id="56327" name="Line 8">
              <a:extLst>
                <a:ext uri="{FF2B5EF4-FFF2-40B4-BE49-F238E27FC236}">
                  <a16:creationId xmlns:a16="http://schemas.microsoft.com/office/drawing/2014/main" id="{1D59AB9F-15BB-4280-B03F-BD63F838D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496"/>
              <a:ext cx="3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  <p:sp>
          <p:nvSpPr>
            <p:cNvPr id="56328" name="Line 9">
              <a:extLst>
                <a:ext uri="{FF2B5EF4-FFF2-40B4-BE49-F238E27FC236}">
                  <a16:creationId xmlns:a16="http://schemas.microsoft.com/office/drawing/2014/main" id="{0C752FA9-6F20-4D3E-98E1-2C6CE2C34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496"/>
              <a:ext cx="347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A205A68-2CDD-4507-953E-3924AF98C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err="1">
                <a:solidFill>
                  <a:schemeClr val="tx1"/>
                </a:solidFill>
                <a:latin typeface="Lucida Console" pitchFamily="49" charset="0"/>
              </a:rPr>
              <a:t>CheckBox</a:t>
            </a:r>
            <a:r>
              <a:rPr lang="en-US" sz="3600" dirty="0">
                <a:solidFill>
                  <a:schemeClr val="tx1"/>
                </a:solidFill>
              </a:rPr>
              <a:t> control</a:t>
            </a:r>
            <a:endParaRPr lang="en-US" sz="3600" dirty="0">
              <a:solidFill>
                <a:schemeClr val="tx1"/>
              </a:solidFill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B759A9A-EEF7-4067-B62D-CA80D1B87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219200"/>
            <a:ext cx="8991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  <a:latin typeface="Lucida Sans Unicode"/>
              </a:rPr>
              <a:t>Adding highlighted code 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/>
            </a:pPr>
            <a:r>
              <a:rPr lang="en-US" sz="2800" dirty="0">
                <a:solidFill>
                  <a:prstClr val="black"/>
                </a:solidFill>
                <a:latin typeface="Lucida Sans Unicode"/>
              </a:rPr>
              <a:t>Initializes </a:t>
            </a:r>
            <a:r>
              <a:rPr lang="en-US" sz="2000" dirty="0">
                <a:solidFill>
                  <a:prstClr val="black"/>
                </a:solidFill>
                <a:latin typeface="Lucida Console" pitchFamily="49" charset="0"/>
              </a:rPr>
              <a:t>Text</a:t>
            </a:r>
            <a:r>
              <a:rPr lang="en-US" sz="2800" dirty="0">
                <a:solidFill>
                  <a:prstClr val="black"/>
                </a:solidFill>
                <a:latin typeface="Lucida Sans Unicode"/>
              </a:rPr>
              <a:t> property and sets variables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/>
            </a:pPr>
            <a:r>
              <a:rPr lang="en-US" sz="2800" dirty="0">
                <a:solidFill>
                  <a:prstClr val="black"/>
                </a:solidFill>
                <a:latin typeface="Lucida Sans Unicode"/>
              </a:rPr>
              <a:t>Uses </a:t>
            </a:r>
            <a:r>
              <a:rPr lang="en-US" sz="2000" dirty="0">
                <a:solidFill>
                  <a:prstClr val="black"/>
                </a:solidFill>
                <a:latin typeface="Lucida Console" pitchFamily="49" charset="0"/>
              </a:rPr>
              <a:t>If…Then</a:t>
            </a:r>
            <a:r>
              <a:rPr lang="en-US" sz="2800" dirty="0">
                <a:solidFill>
                  <a:prstClr val="black"/>
                </a:solidFill>
                <a:latin typeface="Lucida Sans Unicode"/>
              </a:rPr>
              <a:t> statements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/>
            </a:pPr>
            <a:r>
              <a:rPr lang="en-US" sz="2000" dirty="0" err="1">
                <a:solidFill>
                  <a:prstClr val="black"/>
                </a:solidFill>
                <a:latin typeface="Lucida Console" pitchFamily="49" charset="0"/>
              </a:rPr>
              <a:t>CheckBox</a:t>
            </a:r>
            <a:r>
              <a:rPr lang="en-US" sz="2800" dirty="0" err="1">
                <a:solidFill>
                  <a:prstClr val="black"/>
                </a:solidFill>
                <a:latin typeface="Lucida Sans Unicode"/>
              </a:rPr>
              <a:t>’s</a:t>
            </a:r>
            <a:r>
              <a:rPr lang="en-US" sz="2800" dirty="0">
                <a:solidFill>
                  <a:prstClr val="black"/>
                </a:solidFill>
                <a:latin typeface="Lucida Sans Unicode"/>
              </a:rPr>
              <a:t> property </a:t>
            </a:r>
            <a:r>
              <a:rPr lang="en-US" sz="2000" dirty="0">
                <a:solidFill>
                  <a:prstClr val="black"/>
                </a:solidFill>
                <a:latin typeface="Lucida Console" pitchFamily="49" charset="0"/>
              </a:rPr>
              <a:t>Checked</a:t>
            </a:r>
            <a:r>
              <a:rPr lang="en-US" sz="2800" dirty="0">
                <a:solidFill>
                  <a:prstClr val="black"/>
                </a:solidFill>
                <a:latin typeface="Lucida Sans Unicode"/>
              </a:rPr>
              <a:t> 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/>
            </a:pPr>
            <a:r>
              <a:rPr lang="en-US" sz="2800" dirty="0">
                <a:solidFill>
                  <a:prstClr val="black"/>
                </a:solidFill>
                <a:latin typeface="Lucida Sans Unicode"/>
              </a:rPr>
              <a:t>Increments total variable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/>
            </a:pPr>
            <a:r>
              <a:rPr lang="en-US" sz="2800" dirty="0">
                <a:solidFill>
                  <a:prstClr val="black"/>
                </a:solidFill>
                <a:latin typeface="Lucida Sans Unicode"/>
              </a:rPr>
              <a:t>Format output as currency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/>
            </a:pPr>
            <a:endParaRPr lang="en-US" sz="2800" dirty="0">
              <a:solidFill>
                <a:prstClr val="black"/>
              </a:solidFill>
              <a:latin typeface="Lucida Sans Unicode"/>
            </a:endParaRP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/>
            </a:pPr>
            <a:endParaRPr lang="en-US" sz="2800" dirty="0">
              <a:solidFill>
                <a:prstClr val="black"/>
              </a:solidFill>
              <a:latin typeface="Lucida Sans Unicode"/>
            </a:endParaRP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/>
            </a:pPr>
            <a:endParaRPr lang="en-US" sz="2800" dirty="0">
              <a:solidFill>
                <a:prstClr val="black"/>
              </a:solidFill>
              <a:latin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88F6C66-CE3C-4CAB-A7F3-5C3C79270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err="1">
                <a:solidFill>
                  <a:schemeClr val="tx1"/>
                </a:solidFill>
                <a:latin typeface="Lucida Console" pitchFamily="49" charset="0"/>
              </a:rPr>
              <a:t>CheckBox</a:t>
            </a:r>
            <a:r>
              <a:rPr lang="en-US" sz="4400" dirty="0">
                <a:solidFill>
                  <a:schemeClr val="tx1"/>
                </a:solidFill>
              </a:rPr>
              <a:t> control</a:t>
            </a:r>
            <a:endParaRPr lang="en-US" dirty="0">
              <a:solidFill>
                <a:srgbClr val="FF00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54D616C-FA42-486F-9114-CD119FE19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838200"/>
            <a:ext cx="776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　Using the </a:t>
            </a:r>
            <a:r>
              <a:rPr lang="en-US" altLang="en-US">
                <a:solidFill>
                  <a:prstClr val="black"/>
                </a:solidFill>
                <a:latin typeface="Lucida Console" panose="020B0609040504020204" pitchFamily="49" charset="0"/>
              </a:rPr>
              <a:t>Checked</a:t>
            </a:r>
            <a:r>
              <a:rPr lang="en-US" altLang="en-US">
                <a:solidFill>
                  <a:prstClr val="black"/>
                </a:solidFill>
              </a:rPr>
              <a:t> property. </a:t>
            </a:r>
          </a:p>
        </p:txBody>
      </p:sp>
      <p:pic>
        <p:nvPicPr>
          <p:cNvPr id="58372" name="Picture 4" descr="C:\Books\2002\simplyBB1\Slides\images08\PNG images08\CalculateClickHandler1.png">
            <a:extLst>
              <a:ext uri="{FF2B5EF4-FFF2-40B4-BE49-F238E27FC236}">
                <a16:creationId xmlns:a16="http://schemas.microsoft.com/office/drawing/2014/main" id="{058346CC-A9A8-4819-AB6D-FC3475815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6" y="1246188"/>
            <a:ext cx="5711825" cy="535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7890667C-444E-44CF-AF2B-F9274FF3E184}"/>
              </a:ext>
            </a:extLst>
          </p:cNvPr>
          <p:cNvGrpSpPr>
            <a:grpSpLocks/>
          </p:cNvGrpSpPr>
          <p:nvPr/>
        </p:nvGrpSpPr>
        <p:grpSpPr bwMode="auto">
          <a:xfrm>
            <a:off x="2260600" y="3289300"/>
            <a:ext cx="2520950" cy="2565400"/>
            <a:chOff x="104" y="2088"/>
            <a:chExt cx="1588" cy="1616"/>
          </a:xfrm>
        </p:grpSpPr>
        <p:sp>
          <p:nvSpPr>
            <p:cNvPr id="58374" name="Rectangle 6">
              <a:extLst>
                <a:ext uri="{FF2B5EF4-FFF2-40B4-BE49-F238E27FC236}">
                  <a16:creationId xmlns:a16="http://schemas.microsoft.com/office/drawing/2014/main" id="{AA6CE281-9640-4696-A613-29151C39C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" y="2571"/>
              <a:ext cx="739" cy="46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Brush Script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Add this highlighted code</a:t>
              </a:r>
            </a:p>
          </p:txBody>
        </p:sp>
        <p:sp>
          <p:nvSpPr>
            <p:cNvPr id="58375" name="Line 7">
              <a:extLst>
                <a:ext uri="{FF2B5EF4-FFF2-40B4-BE49-F238E27FC236}">
                  <a16:creationId xmlns:a16="http://schemas.microsoft.com/office/drawing/2014/main" id="{986B474D-79B4-4A50-87A3-59294BB90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8" y="2088"/>
              <a:ext cx="0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  <p:sp>
          <p:nvSpPr>
            <p:cNvPr id="58376" name="Line 8">
              <a:extLst>
                <a:ext uri="{FF2B5EF4-FFF2-40B4-BE49-F238E27FC236}">
                  <a16:creationId xmlns:a16="http://schemas.microsoft.com/office/drawing/2014/main" id="{2DFBF506-5D70-40C5-ADF2-97C8F95C8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8" y="2088"/>
              <a:ext cx="4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  <p:sp>
          <p:nvSpPr>
            <p:cNvPr id="58377" name="Line 9">
              <a:extLst>
                <a:ext uri="{FF2B5EF4-FFF2-40B4-BE49-F238E27FC236}">
                  <a16:creationId xmlns:a16="http://schemas.microsoft.com/office/drawing/2014/main" id="{B028E184-F93E-4B3E-9FAE-81AF64F9A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8" y="3700"/>
              <a:ext cx="4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  <p:sp>
          <p:nvSpPr>
            <p:cNvPr id="58378" name="Line 10">
              <a:extLst>
                <a:ext uri="{FF2B5EF4-FFF2-40B4-BE49-F238E27FC236}">
                  <a16:creationId xmlns:a16="http://schemas.microsoft.com/office/drawing/2014/main" id="{6D3C3391-282D-4BED-9A5B-99BDEF6E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" y="2840"/>
              <a:ext cx="4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Brush Scrip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>
            <a:extLst>
              <a:ext uri="{FF2B5EF4-FFF2-40B4-BE49-F238E27FC236}">
                <a16:creationId xmlns:a16="http://schemas.microsoft.com/office/drawing/2014/main" id="{D435117A-B114-4D70-A3B3-E5E37FC32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638"/>
            <a:ext cx="7924800" cy="658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>
            <a:extLst>
              <a:ext uri="{FF2B5EF4-FFF2-40B4-BE49-F238E27FC236}">
                <a16:creationId xmlns:a16="http://schemas.microsoft.com/office/drawing/2014/main" id="{3A860536-FA12-4F3C-8977-BACDA20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390526"/>
            <a:ext cx="7785100" cy="646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>
            <a:extLst>
              <a:ext uri="{FF2B5EF4-FFF2-40B4-BE49-F238E27FC236}">
                <a16:creationId xmlns:a16="http://schemas.microsoft.com/office/drawing/2014/main" id="{25644F12-DAAA-4AD7-A53E-5FE10CF06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5" t="9474" r="23125" b="50526"/>
          <a:stretch>
            <a:fillRect/>
          </a:stretch>
        </p:blipFill>
        <p:spPr bwMode="auto">
          <a:xfrm>
            <a:off x="1447801" y="762000"/>
            <a:ext cx="92249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>
            <a:extLst>
              <a:ext uri="{FF2B5EF4-FFF2-40B4-BE49-F238E27FC236}">
                <a16:creationId xmlns:a16="http://schemas.microsoft.com/office/drawing/2014/main" id="{07D33207-B9C6-431C-87C5-9505A9E8C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5" t="11578" r="20625" b="27368"/>
          <a:stretch>
            <a:fillRect/>
          </a:stretch>
        </p:blipFill>
        <p:spPr bwMode="auto">
          <a:xfrm>
            <a:off x="1512888" y="304800"/>
            <a:ext cx="9155113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>
            <a:extLst>
              <a:ext uri="{FF2B5EF4-FFF2-40B4-BE49-F238E27FC236}">
                <a16:creationId xmlns:a16="http://schemas.microsoft.com/office/drawing/2014/main" id="{34C36A68-EEED-4F89-93CE-9BCA65D7B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572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1" name="Picture 3">
            <a:extLst>
              <a:ext uri="{FF2B5EF4-FFF2-40B4-BE49-F238E27FC236}">
                <a16:creationId xmlns:a16="http://schemas.microsoft.com/office/drawing/2014/main" id="{4E6C76CB-4783-42F1-8EA8-F0A74EA36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3147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4">
            <a:extLst>
              <a:ext uri="{FF2B5EF4-FFF2-40B4-BE49-F238E27FC236}">
                <a16:creationId xmlns:a16="http://schemas.microsoft.com/office/drawing/2014/main" id="{A1195BA6-503C-4D83-B216-A79525155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572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5">
            <a:extLst>
              <a:ext uri="{FF2B5EF4-FFF2-40B4-BE49-F238E27FC236}">
                <a16:creationId xmlns:a16="http://schemas.microsoft.com/office/drawing/2014/main" id="{23DE8913-309D-43FF-A187-4390C53D1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147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6">
            <a:extLst>
              <a:ext uri="{FF2B5EF4-FFF2-40B4-BE49-F238E27FC236}">
                <a16:creationId xmlns:a16="http://schemas.microsoft.com/office/drawing/2014/main" id="{CA849E50-EE27-428F-98C4-06800A45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33147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5" name="TextBox 8">
            <a:extLst>
              <a:ext uri="{FF2B5EF4-FFF2-40B4-BE49-F238E27FC236}">
                <a16:creationId xmlns:a16="http://schemas.microsoft.com/office/drawing/2014/main" id="{42CB4BC6-06C6-4363-A11C-BEFC6AB0C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43000"/>
            <a:ext cx="266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Initial Window =&gt;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Label1.text is set to “Text”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980</Words>
  <Application>Microsoft Office PowerPoint</Application>
  <PresentationFormat>Widescreen</PresentationFormat>
  <Paragraphs>178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Arial</vt:lpstr>
      <vt:lpstr>Brush Script</vt:lpstr>
      <vt:lpstr>Calibri</vt:lpstr>
      <vt:lpstr>Calibri Light</vt:lpstr>
      <vt:lpstr>Consolas</vt:lpstr>
      <vt:lpstr>Lucida Console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Office Theme</vt:lpstr>
      <vt:lpstr>Concourse</vt:lpstr>
      <vt:lpstr>PowerPoint Presentation</vt:lpstr>
      <vt:lpstr>PowerPoint Presentation</vt:lpstr>
      <vt:lpstr>CheckBox control</vt:lpstr>
      <vt:lpstr>CheckBox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a Dialog to Display a Message</vt:lpstr>
      <vt:lpstr>Using a Dialog to Display a Message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Al Shamy</dc:creator>
  <cp:lastModifiedBy>Dr.Ahmed elshamy computer</cp:lastModifiedBy>
  <cp:revision>13</cp:revision>
  <dcterms:created xsi:type="dcterms:W3CDTF">2020-10-03T12:10:38Z</dcterms:created>
  <dcterms:modified xsi:type="dcterms:W3CDTF">2021-10-31T18:52:05Z</dcterms:modified>
</cp:coreProperties>
</file>