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4" r:id="rId7"/>
    <p:sldId id="258" r:id="rId8"/>
    <p:sldId id="259" r:id="rId9"/>
    <p:sldId id="260" r:id="rId10"/>
    <p:sldId id="262" r:id="rId11"/>
    <p:sldId id="265"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4F22B-D364-93F4-D2D4-0785C05D7183}" v="547" dt="2023-10-17T16:32:45.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1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13245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AA3139-E581-43A5-8D25-247A73E441C9}"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306869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3476759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2858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2806405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679627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358515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3982142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79666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118092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23727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AA3139-E581-43A5-8D25-247A73E441C9}"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168592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AA3139-E581-43A5-8D25-247A73E441C9}" type="datetimeFigureOut">
              <a:rPr lang="en-GB" smtClean="0"/>
              <a:t>17/10/2023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57655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322435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193141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3AA3139-E581-43A5-8D25-247A73E441C9}" type="datetimeFigureOut">
              <a:rPr lang="en-GB" smtClean="0"/>
              <a:t>17/10/2023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50566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AA3139-E581-43A5-8D25-247A73E441C9}"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FB75B-4242-4140-A50A-A9BF8014E6F4}" type="slidenum">
              <a:rPr lang="en-GB" smtClean="0"/>
              <a:t>‹#›</a:t>
            </a:fld>
            <a:endParaRPr lang="en-GB"/>
          </a:p>
        </p:txBody>
      </p:sp>
    </p:spTree>
    <p:extLst>
      <p:ext uri="{BB962C8B-B14F-4D97-AF65-F5344CB8AC3E}">
        <p14:creationId xmlns:p14="http://schemas.microsoft.com/office/powerpoint/2010/main" val="212459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AA3139-E581-43A5-8D25-247A73E441C9}" type="datetimeFigureOut">
              <a:rPr lang="en-GB" smtClean="0"/>
              <a:t>17/10/2023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5FB75B-4242-4140-A50A-A9BF8014E6F4}" type="slidenum">
              <a:rPr lang="en-GB" smtClean="0"/>
              <a:t>‹#›</a:t>
            </a:fld>
            <a:endParaRPr lang="en-GB"/>
          </a:p>
        </p:txBody>
      </p:sp>
    </p:spTree>
    <p:extLst>
      <p:ext uri="{BB962C8B-B14F-4D97-AF65-F5344CB8AC3E}">
        <p14:creationId xmlns:p14="http://schemas.microsoft.com/office/powerpoint/2010/main" val="36914223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bcal.coventry.ac.uk/calendar/libraryworkshops" TargetMode="External"/><Relationship Id="rId2" Type="http://schemas.openxmlformats.org/officeDocument/2006/relationships/hyperlink" Target="https://libguides.coventry.ac.uk/apa/home" TargetMode="External"/><Relationship Id="rId1" Type="http://schemas.openxmlformats.org/officeDocument/2006/relationships/slideLayout" Target="../slideLayouts/slideLayout2.xml"/><Relationship Id="rId4" Type="http://schemas.openxmlformats.org/officeDocument/2006/relationships/hyperlink" Target="https://libcal.coventry.ac.uk/calendar/ca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7074HUM Coursework</a:t>
            </a:r>
          </a:p>
        </p:txBody>
      </p:sp>
      <p:sp>
        <p:nvSpPr>
          <p:cNvPr id="3" name="Subtitle 2"/>
          <p:cNvSpPr>
            <a:spLocks noGrp="1"/>
          </p:cNvSpPr>
          <p:nvPr>
            <p:ph type="subTitle" idx="1"/>
          </p:nvPr>
        </p:nvSpPr>
        <p:spPr/>
        <p:txBody>
          <a:bodyPr/>
          <a:lstStyle/>
          <a:p>
            <a:r>
              <a:rPr lang="en-GB" dirty="0"/>
              <a:t>Dr Sarah Turner</a:t>
            </a:r>
          </a:p>
        </p:txBody>
      </p:sp>
    </p:spTree>
    <p:extLst>
      <p:ext uri="{BB962C8B-B14F-4D97-AF65-F5344CB8AC3E}">
        <p14:creationId xmlns:p14="http://schemas.microsoft.com/office/powerpoint/2010/main" val="309233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Steps</a:t>
            </a:r>
          </a:p>
        </p:txBody>
      </p:sp>
      <p:sp>
        <p:nvSpPr>
          <p:cNvPr id="3" name="Content Placeholder 2"/>
          <p:cNvSpPr>
            <a:spLocks noGrp="1"/>
          </p:cNvSpPr>
          <p:nvPr>
            <p:ph idx="1"/>
          </p:nvPr>
        </p:nvSpPr>
        <p:spPr/>
        <p:txBody>
          <a:bodyPr vert="horz" lIns="91440" tIns="45720" rIns="91440" bIns="45720" rtlCol="0" anchor="t">
            <a:normAutofit/>
          </a:bodyPr>
          <a:lstStyle/>
          <a:p>
            <a:r>
              <a:rPr lang="en-GB" dirty="0"/>
              <a:t>Begin work on your portfolio now, even if it's just to think about which frameworks and texts you might like to choose out of what we've done so far. </a:t>
            </a:r>
          </a:p>
          <a:p>
            <a:r>
              <a:rPr lang="en-GB" dirty="0"/>
              <a:t>Please don’t hesitate to email me with any questions, or to book an appointment.</a:t>
            </a:r>
          </a:p>
        </p:txBody>
      </p:sp>
    </p:spTree>
    <p:extLst>
      <p:ext uri="{BB962C8B-B14F-4D97-AF65-F5344CB8AC3E}">
        <p14:creationId xmlns:p14="http://schemas.microsoft.com/office/powerpoint/2010/main" val="93870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Coursework</a:t>
            </a:r>
          </a:p>
        </p:txBody>
      </p:sp>
      <p:sp>
        <p:nvSpPr>
          <p:cNvPr id="3" name="Content Placeholder 2"/>
          <p:cNvSpPr>
            <a:spLocks noGrp="1"/>
          </p:cNvSpPr>
          <p:nvPr>
            <p:ph idx="1"/>
          </p:nvPr>
        </p:nvSpPr>
        <p:spPr/>
        <p:txBody>
          <a:bodyPr>
            <a:normAutofit/>
          </a:bodyPr>
          <a:lstStyle/>
          <a:p>
            <a:r>
              <a:rPr lang="en-GB" sz="2000" dirty="0"/>
              <a:t>Tips and suggested structure</a:t>
            </a:r>
          </a:p>
          <a:p>
            <a:r>
              <a:rPr lang="en-GB" sz="2000" dirty="0"/>
              <a:t>Referencing and avoiding plagiarism</a:t>
            </a:r>
          </a:p>
          <a:p>
            <a:r>
              <a:rPr lang="en-GB" sz="2000" dirty="0"/>
              <a:t>Understanding the Learning Outcomes</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03377" y="3149373"/>
            <a:ext cx="4629920" cy="30990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5035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0117C-0FE0-6908-C48B-26DD9014C51A}"/>
              </a:ext>
            </a:extLst>
          </p:cNvPr>
          <p:cNvSpPr>
            <a:spLocks noGrp="1"/>
          </p:cNvSpPr>
          <p:nvPr>
            <p:ph type="title"/>
          </p:nvPr>
        </p:nvSpPr>
        <p:spPr/>
        <p:txBody>
          <a:bodyPr/>
          <a:lstStyle/>
          <a:p>
            <a:endParaRPr lang="en-GB"/>
          </a:p>
        </p:txBody>
      </p:sp>
      <p:pic>
        <p:nvPicPr>
          <p:cNvPr id="7" name="Content Placeholder 6" descr="A screenshot of a computer&#10;&#10;Description automatically generated">
            <a:extLst>
              <a:ext uri="{FF2B5EF4-FFF2-40B4-BE49-F238E27FC236}">
                <a16:creationId xmlns:a16="http://schemas.microsoft.com/office/drawing/2014/main" xmlns="" id="{9F8D059F-A4EC-47B6-77CA-15C3387AA302}"/>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4845515" y="143096"/>
            <a:ext cx="5474721" cy="6578012"/>
          </a:xfrm>
        </p:spPr>
      </p:pic>
      <p:pic>
        <p:nvPicPr>
          <p:cNvPr id="8" name="Picture 7" descr="A screenshot of a computer&#10;&#10;Description automatically generated">
            <a:extLst>
              <a:ext uri="{FF2B5EF4-FFF2-40B4-BE49-F238E27FC236}">
                <a16:creationId xmlns:a16="http://schemas.microsoft.com/office/drawing/2014/main" xmlns="" id="{AA7C310A-CC98-E5D3-BC95-82C0ED96420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5032" y="2407543"/>
            <a:ext cx="2743200" cy="1862440"/>
          </a:xfrm>
          <a:prstGeom prst="rect">
            <a:avLst/>
          </a:prstGeom>
        </p:spPr>
      </p:pic>
    </p:spTree>
    <p:extLst>
      <p:ext uri="{BB962C8B-B14F-4D97-AF65-F5344CB8AC3E}">
        <p14:creationId xmlns:p14="http://schemas.microsoft.com/office/powerpoint/2010/main" val="83662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FAQs</a:t>
            </a:r>
          </a:p>
        </p:txBody>
      </p:sp>
      <p:sp>
        <p:nvSpPr>
          <p:cNvPr id="3" name="Content Placeholder 2"/>
          <p:cNvSpPr>
            <a:spLocks noGrp="1"/>
          </p:cNvSpPr>
          <p:nvPr>
            <p:ph idx="1"/>
          </p:nvPr>
        </p:nvSpPr>
        <p:spPr>
          <a:xfrm>
            <a:off x="1066800" y="1856084"/>
            <a:ext cx="10058400" cy="4178956"/>
          </a:xfrm>
        </p:spPr>
        <p:txBody>
          <a:bodyPr vert="horz" lIns="91440" tIns="45720" rIns="91440" bIns="45720" rtlCol="0" anchor="t">
            <a:noAutofit/>
          </a:bodyPr>
          <a:lstStyle/>
          <a:p>
            <a:r>
              <a:rPr lang="en-GB" sz="2400" dirty="0"/>
              <a:t>Can we only use one framework for each of the two shorter analyses (Task 1 and Task 2)?</a:t>
            </a:r>
          </a:p>
          <a:p>
            <a:pPr lvl="1"/>
            <a:r>
              <a:rPr lang="en-GB" sz="2000" dirty="0"/>
              <a:t>Focus on one, but if you want to bring in elements of others, you can. </a:t>
            </a:r>
          </a:p>
          <a:p>
            <a:r>
              <a:rPr lang="en-GB" sz="2400" dirty="0"/>
              <a:t>How many frameworks can we use for Task 3?</a:t>
            </a:r>
          </a:p>
          <a:p>
            <a:pPr lvl="1"/>
            <a:r>
              <a:rPr lang="en-GB" sz="2000" dirty="0"/>
              <a:t>Up to you! Remember, you only have 2000 words. </a:t>
            </a:r>
          </a:p>
          <a:p>
            <a:pPr lvl="1">
              <a:buClr>
                <a:srgbClr val="8AD0D6"/>
              </a:buClr>
            </a:pPr>
            <a:r>
              <a:rPr lang="en-GB" sz="2000" dirty="0"/>
              <a:t>In the past, students have tended to use 2-3 frameworks for this task.</a:t>
            </a:r>
          </a:p>
          <a:p>
            <a:endParaRPr lang="en-GB" sz="2400" dirty="0"/>
          </a:p>
        </p:txBody>
      </p:sp>
    </p:spTree>
    <p:extLst>
      <p:ext uri="{BB962C8B-B14F-4D97-AF65-F5344CB8AC3E}">
        <p14:creationId xmlns:p14="http://schemas.microsoft.com/office/powerpoint/2010/main" val="239679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5" y="152737"/>
            <a:ext cx="10058400" cy="1371600"/>
          </a:xfrm>
        </p:spPr>
        <p:txBody>
          <a:bodyPr/>
          <a:lstStyle/>
          <a:p>
            <a:r>
              <a:rPr lang="en-GB" dirty="0"/>
              <a:t>Suggested structure</a:t>
            </a:r>
          </a:p>
        </p:txBody>
      </p:sp>
      <p:sp>
        <p:nvSpPr>
          <p:cNvPr id="3" name="Content Placeholder 2"/>
          <p:cNvSpPr>
            <a:spLocks noGrp="1"/>
          </p:cNvSpPr>
          <p:nvPr>
            <p:ph idx="1"/>
          </p:nvPr>
        </p:nvSpPr>
        <p:spPr>
          <a:xfrm>
            <a:off x="380999" y="1147684"/>
            <a:ext cx="11266715" cy="5589546"/>
          </a:xfrm>
        </p:spPr>
        <p:txBody>
          <a:bodyPr vert="horz" lIns="91440" tIns="45720" rIns="91440" bIns="45720" rtlCol="0" anchor="t">
            <a:normAutofit/>
          </a:bodyPr>
          <a:lstStyle/>
          <a:p>
            <a:r>
              <a:rPr lang="en-US" sz="2000" dirty="0"/>
              <a:t>‘Stylistics is...concerned with relating linguistic facts (linguistic description) to meaning (interpretation) in as explicit way as possible’ (Short, 1996, p. 5). </a:t>
            </a:r>
          </a:p>
          <a:p>
            <a:endParaRPr lang="en-GB" sz="2000" dirty="0"/>
          </a:p>
          <a:p>
            <a:r>
              <a:rPr lang="en-GB" sz="2000" dirty="0"/>
              <a:t>For each </a:t>
            </a:r>
            <a:r>
              <a:rPr lang="en-GB" dirty="0"/>
              <a:t>task</a:t>
            </a:r>
            <a:r>
              <a:rPr lang="en-GB" sz="2000" dirty="0"/>
              <a:t>:</a:t>
            </a:r>
          </a:p>
          <a:p>
            <a:endParaRPr lang="en-GB" sz="2000" dirty="0"/>
          </a:p>
          <a:p>
            <a:pPr lvl="1"/>
            <a:r>
              <a:rPr lang="en-GB" sz="1800" b="1" dirty="0"/>
              <a:t>Introduction</a:t>
            </a:r>
            <a:r>
              <a:rPr lang="en-GB" sz="1800" dirty="0"/>
              <a:t>: What text have you chosen? What framework(s) are you using to analyse it? </a:t>
            </a:r>
            <a:r>
              <a:rPr lang="en-GB" dirty="0"/>
              <a:t>For Task 3, you will also need to explain </a:t>
            </a:r>
            <a:r>
              <a:rPr lang="en-GB" i="1" dirty="0"/>
              <a:t>why</a:t>
            </a:r>
            <a:r>
              <a:rPr lang="en-GB" dirty="0"/>
              <a:t> you have chosen these frameworks.</a:t>
            </a:r>
            <a:endParaRPr lang="en-GB" sz="1800" dirty="0"/>
          </a:p>
          <a:p>
            <a:pPr lvl="1"/>
            <a:r>
              <a:rPr lang="en-GB" sz="1800" b="1" dirty="0"/>
              <a:t>Analysis</a:t>
            </a:r>
            <a:r>
              <a:rPr lang="en-GB" b="1" dirty="0"/>
              <a:t> and Interpretation</a:t>
            </a:r>
            <a:r>
              <a:rPr lang="en-GB" sz="1800" dirty="0"/>
              <a:t>: </a:t>
            </a:r>
            <a:r>
              <a:rPr lang="en-GB" dirty="0"/>
              <a:t>Present</a:t>
            </a:r>
            <a:r>
              <a:rPr lang="en-GB" sz="1800" dirty="0"/>
              <a:t> the results of your analysis in a clear and appropriate way; you may like to use tables or an appendix, but note that these do not count towards the word count</a:t>
            </a:r>
            <a:r>
              <a:rPr lang="en-GB" dirty="0"/>
              <a:t>. </a:t>
            </a:r>
            <a:r>
              <a:rPr lang="en-GB" sz="1800" dirty="0"/>
              <a:t>How do the results of your analysis help to inform and justify particular interpretations? (You may like to have </a:t>
            </a:r>
            <a:r>
              <a:rPr lang="en-GB" dirty="0"/>
              <a:t>a separate 'Interpretation' section,</a:t>
            </a:r>
            <a:r>
              <a:rPr lang="en-GB" sz="1800" dirty="0"/>
              <a:t> instead of </a:t>
            </a:r>
            <a:r>
              <a:rPr lang="en-GB" dirty="0"/>
              <a:t>merging the </a:t>
            </a:r>
            <a:r>
              <a:rPr lang="en-GB" sz="1800" dirty="0"/>
              <a:t>two</a:t>
            </a:r>
            <a:r>
              <a:rPr lang="en-GB" dirty="0"/>
              <a:t>.)</a:t>
            </a:r>
            <a:endParaRPr lang="en-GB" sz="1800" dirty="0"/>
          </a:p>
          <a:p>
            <a:pPr lvl="1"/>
            <a:r>
              <a:rPr lang="en-GB" sz="1800" b="1" dirty="0"/>
              <a:t>Conclusion</a:t>
            </a:r>
            <a:r>
              <a:rPr lang="en-GB" sz="1800" dirty="0"/>
              <a:t>: A short paragraph ‘wrapping up’: what are the ‘key points’ of your analysis</a:t>
            </a:r>
            <a:r>
              <a:rPr lang="en-GB" dirty="0"/>
              <a:t> and interpretation</a:t>
            </a:r>
            <a:r>
              <a:rPr lang="en-GB" sz="1800" dirty="0"/>
              <a:t>?</a:t>
            </a:r>
            <a:r>
              <a:rPr lang="en-GB" dirty="0"/>
              <a:t> </a:t>
            </a:r>
          </a:p>
        </p:txBody>
      </p:sp>
    </p:spTree>
    <p:extLst>
      <p:ext uri="{BB962C8B-B14F-4D97-AF65-F5344CB8AC3E}">
        <p14:creationId xmlns:p14="http://schemas.microsoft.com/office/powerpoint/2010/main" val="175696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294251"/>
            <a:ext cx="10058400" cy="1371600"/>
          </a:xfrm>
        </p:spPr>
        <p:txBody>
          <a:bodyPr/>
          <a:lstStyle/>
          <a:p>
            <a:r>
              <a:rPr lang="en-GB" dirty="0"/>
              <a:t>Using your reading</a:t>
            </a:r>
          </a:p>
        </p:txBody>
      </p:sp>
      <p:sp>
        <p:nvSpPr>
          <p:cNvPr id="3" name="Content Placeholder 2"/>
          <p:cNvSpPr>
            <a:spLocks noGrp="1"/>
          </p:cNvSpPr>
          <p:nvPr>
            <p:ph idx="1"/>
          </p:nvPr>
        </p:nvSpPr>
        <p:spPr>
          <a:xfrm>
            <a:off x="283029" y="1750946"/>
            <a:ext cx="6683828" cy="4686865"/>
          </a:xfrm>
        </p:spPr>
        <p:txBody>
          <a:bodyPr vert="horz" lIns="91440" tIns="45720" rIns="91440" bIns="45720" rtlCol="0" anchor="t">
            <a:normAutofit lnSpcReduction="10000"/>
          </a:bodyPr>
          <a:lstStyle/>
          <a:p>
            <a:r>
              <a:rPr lang="en-GB" sz="2000" dirty="0"/>
              <a:t>The majority of your citations will probably be in the Introduction sections:</a:t>
            </a:r>
          </a:p>
          <a:p>
            <a:pPr lvl="1"/>
            <a:r>
              <a:rPr lang="en-GB" sz="1800" dirty="0"/>
              <a:t>Introducing the frameworks</a:t>
            </a:r>
          </a:p>
          <a:p>
            <a:pPr lvl="1">
              <a:buClr>
                <a:srgbClr val="8AD0D6"/>
              </a:buClr>
            </a:pPr>
            <a:r>
              <a:rPr lang="en-GB" dirty="0"/>
              <a:t>Defining the concepts</a:t>
            </a:r>
          </a:p>
          <a:p>
            <a:pPr lvl="1"/>
            <a:r>
              <a:rPr lang="en-GB" dirty="0"/>
              <a:t>Potentially, when justifying</a:t>
            </a:r>
            <a:r>
              <a:rPr lang="en-GB" sz="1800" dirty="0"/>
              <a:t> your choice of framework(s)</a:t>
            </a:r>
          </a:p>
          <a:p>
            <a:r>
              <a:rPr lang="en-GB" sz="2000" dirty="0"/>
              <a:t>However, you may wish to also use further reading to deepen your </a:t>
            </a:r>
            <a:r>
              <a:rPr lang="en-GB" sz="2000" i="1" dirty="0"/>
              <a:t>interpretation</a:t>
            </a:r>
            <a:r>
              <a:rPr lang="en-GB" sz="2000" dirty="0"/>
              <a:t> section.</a:t>
            </a:r>
            <a:r>
              <a:rPr lang="en-GB" dirty="0"/>
              <a:t> </a:t>
            </a:r>
          </a:p>
          <a:p>
            <a:r>
              <a:rPr lang="en-GB" sz="2000" dirty="0"/>
              <a:t>Use the readings from the appropriate week of the module as a starting point</a:t>
            </a:r>
          </a:p>
          <a:p>
            <a:r>
              <a:rPr lang="en-GB" sz="2000" dirty="0"/>
              <a:t>Google Scholar and the </a:t>
            </a:r>
            <a:r>
              <a:rPr lang="en-GB" sz="2000" i="1" dirty="0"/>
              <a:t>Language and Literature Journal</a:t>
            </a:r>
            <a:r>
              <a:rPr lang="en-GB" sz="2000" dirty="0"/>
              <a:t> (available via Locate) may also prove useful</a:t>
            </a:r>
            <a:r>
              <a:rPr lang="en-GB" dirty="0"/>
              <a:t> if you want to go further – but ensure that you use the recommended readings, too.</a:t>
            </a:r>
            <a:endParaRPr lang="en-GB" sz="2000" dirty="0"/>
          </a:p>
          <a:p>
            <a:pPr lvl="1"/>
            <a:endParaRPr lang="en-GB" sz="1800" dirty="0"/>
          </a:p>
          <a:p>
            <a:endParaRPr lang="en-GB" sz="20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678794">
            <a:off x="7514002" y="2574076"/>
            <a:ext cx="3941413" cy="26323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38147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767441" y="3875313"/>
            <a:ext cx="10496711" cy="2634343"/>
          </a:xfrm>
        </p:spPr>
        <p:txBody>
          <a:bodyPr>
            <a:normAutofit fontScale="92500"/>
          </a:bodyPr>
          <a:lstStyle/>
          <a:p>
            <a:r>
              <a:rPr lang="en-GB" b="1" dirty="0"/>
              <a:t>LO1</a:t>
            </a:r>
            <a:r>
              <a:rPr lang="en-GB" dirty="0"/>
              <a:t>: Do you understand what stylistics is, and what it’s for? Do you understand the different frameworks we’ve encountered, and when they might be useful to use? </a:t>
            </a:r>
          </a:p>
          <a:p>
            <a:endParaRPr lang="en-GB" dirty="0"/>
          </a:p>
          <a:p>
            <a:r>
              <a:rPr lang="en-GB" b="1" dirty="0"/>
              <a:t>LO2</a:t>
            </a:r>
            <a:r>
              <a:rPr lang="en-GB" dirty="0"/>
              <a:t>: Can you use the frameworks to undertake an accurate analysis of a text?</a:t>
            </a:r>
          </a:p>
          <a:p>
            <a:endParaRPr lang="en-GB" dirty="0"/>
          </a:p>
          <a:p>
            <a:r>
              <a:rPr lang="en-GB" b="1" dirty="0"/>
              <a:t>LO3</a:t>
            </a:r>
            <a:r>
              <a:rPr lang="en-GB" dirty="0"/>
              <a:t>: Can you use the results of your analyses to offer an evidence-based interpretation of a text?</a:t>
            </a:r>
          </a:p>
        </p:txBody>
      </p:sp>
      <p:pic>
        <p:nvPicPr>
          <p:cNvPr id="4" name="Picture 3" descr="A white text on a white background&#10;&#10;Description automatically generated">
            <a:extLst>
              <a:ext uri="{FF2B5EF4-FFF2-40B4-BE49-F238E27FC236}">
                <a16:creationId xmlns:a16="http://schemas.microsoft.com/office/drawing/2014/main" xmlns="" id="{995F8BB5-9B0E-D8F7-080B-FAE669E5157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90172" y="262065"/>
            <a:ext cx="7257326" cy="3391973"/>
          </a:xfrm>
          <a:prstGeom prst="rect">
            <a:avLst/>
          </a:prstGeom>
        </p:spPr>
      </p:pic>
    </p:spTree>
    <p:extLst>
      <p:ext uri="{BB962C8B-B14F-4D97-AF65-F5344CB8AC3E}">
        <p14:creationId xmlns:p14="http://schemas.microsoft.com/office/powerpoint/2010/main" val="306073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450F3D-DCDA-C1F1-D74B-1ABC4FEED53C}"/>
              </a:ext>
            </a:extLst>
          </p:cNvPr>
          <p:cNvSpPr>
            <a:spLocks noGrp="1"/>
          </p:cNvSpPr>
          <p:nvPr>
            <p:ph type="title"/>
          </p:nvPr>
        </p:nvSpPr>
        <p:spPr/>
        <p:txBody>
          <a:bodyPr/>
          <a:lstStyle/>
          <a:p>
            <a:endParaRPr lang="en-GB"/>
          </a:p>
        </p:txBody>
      </p:sp>
      <p:pic>
        <p:nvPicPr>
          <p:cNvPr id="4" name="Content Placeholder 3" descr="A screenshot of a computer&#10;&#10;Description automatically generated">
            <a:extLst>
              <a:ext uri="{FF2B5EF4-FFF2-40B4-BE49-F238E27FC236}">
                <a16:creationId xmlns:a16="http://schemas.microsoft.com/office/drawing/2014/main" xmlns="" id="{DA5876AB-BEBA-2ACC-F7A2-12506473DA4A}"/>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31751" y="327503"/>
            <a:ext cx="8214699" cy="3304389"/>
          </a:xfrm>
        </p:spPr>
      </p:pic>
      <p:graphicFrame>
        <p:nvGraphicFramePr>
          <p:cNvPr id="6" name="Table 5">
            <a:extLst>
              <a:ext uri="{FF2B5EF4-FFF2-40B4-BE49-F238E27FC236}">
                <a16:creationId xmlns:a16="http://schemas.microsoft.com/office/drawing/2014/main" xmlns="" id="{DB7772EF-1C8B-13FA-5BBA-0A3EA456481C}"/>
              </a:ext>
            </a:extLst>
          </p:cNvPr>
          <p:cNvGraphicFramePr>
            <a:graphicFrameLocks noGrp="1"/>
          </p:cNvGraphicFramePr>
          <p:nvPr>
            <p:extLst>
              <p:ext uri="{D42A27DB-BD31-4B8C-83A1-F6EECF244321}">
                <p14:modId xmlns:p14="http://schemas.microsoft.com/office/powerpoint/2010/main" val="3682021547"/>
              </p:ext>
            </p:extLst>
          </p:nvPr>
        </p:nvGraphicFramePr>
        <p:xfrm>
          <a:off x="5283115" y="3279808"/>
          <a:ext cx="6638925" cy="3291840"/>
        </p:xfrm>
        <a:graphic>
          <a:graphicData uri="http://schemas.openxmlformats.org/drawingml/2006/table">
            <a:tbl>
              <a:tblPr firstRow="1" bandRow="1">
                <a:tableStyleId>{5940675A-B579-460E-94D1-54222C63F5DA}</a:tableStyleId>
              </a:tblPr>
              <a:tblGrid>
                <a:gridCol w="6638925">
                  <a:extLst>
                    <a:ext uri="{9D8B030D-6E8A-4147-A177-3AD203B41FA5}">
                      <a16:colId xmlns:a16="http://schemas.microsoft.com/office/drawing/2014/main" xmlns="" val="3152875842"/>
                    </a:ext>
                  </a:extLst>
                </a:gridCol>
              </a:tblGrid>
              <a:tr h="352425">
                <a:tc>
                  <a:txBody>
                    <a:bodyPr/>
                    <a:lstStyle/>
                    <a:p>
                      <a:pPr fontAlgn="t"/>
                      <a:r>
                        <a:rPr lang="en-GB" sz="1200" b="1" dirty="0">
                          <a:effectLst/>
                        </a:rPr>
                        <a:t>Understanding and Analysis (50 marks) </a:t>
                      </a:r>
                      <a:endParaRPr lang="en-GB" b="1" dirty="0">
                        <a:effectLst/>
                      </a:endParaRPr>
                    </a:p>
                    <a:p>
                      <a:pPr rtl="0" fontAlgn="base"/>
                      <a:r>
                        <a:rPr lang="en-GB" sz="1200" b="0" dirty="0">
                          <a:effectLst/>
                        </a:rPr>
                        <a:t>Does the work demonstrate an understanding of the concepts covered on the module? Is the analysis thorough, accurate, and systematic?  </a:t>
                      </a:r>
                      <a:endParaRPr lang="en-GB" b="0">
                        <a:effectLst/>
                      </a:endParaRPr>
                    </a:p>
                  </a:txBody>
                  <a:tcPr>
                    <a:solidFill>
                      <a:schemeClr val="bg1"/>
                    </a:solidFill>
                  </a:tcPr>
                </a:tc>
                <a:extLst>
                  <a:ext uri="{0D108BD9-81ED-4DB2-BD59-A6C34878D82A}">
                    <a16:rowId xmlns:a16="http://schemas.microsoft.com/office/drawing/2014/main" xmlns="" val="855619597"/>
                  </a:ext>
                </a:extLst>
              </a:tr>
              <a:tr h="352425">
                <a:tc>
                  <a:txBody>
                    <a:bodyPr/>
                    <a:lstStyle/>
                    <a:p>
                      <a:pPr fontAlgn="t"/>
                      <a:r>
                        <a:rPr lang="en-GB" sz="1200" b="1" dirty="0">
                          <a:effectLst/>
                        </a:rPr>
                        <a:t>Interpretation (30 marks) </a:t>
                      </a:r>
                      <a:endParaRPr lang="en-GB" b="1" dirty="0">
                        <a:effectLst/>
                      </a:endParaRPr>
                    </a:p>
                    <a:p>
                      <a:pPr rtl="0" fontAlgn="base"/>
                      <a:r>
                        <a:rPr lang="en-GB" sz="1200" b="0" dirty="0">
                          <a:effectLst/>
                        </a:rPr>
                        <a:t>Are plausible interpretations of findings offered? Are interpretations clearly linked back to findings, explaining how the findings substantiate the interpretations?  </a:t>
                      </a:r>
                      <a:endParaRPr lang="en-GB" b="0">
                        <a:effectLst/>
                      </a:endParaRPr>
                    </a:p>
                  </a:txBody>
                  <a:tcPr>
                    <a:solidFill>
                      <a:schemeClr val="bg1"/>
                    </a:solidFill>
                  </a:tcPr>
                </a:tc>
                <a:extLst>
                  <a:ext uri="{0D108BD9-81ED-4DB2-BD59-A6C34878D82A}">
                    <a16:rowId xmlns:a16="http://schemas.microsoft.com/office/drawing/2014/main" xmlns="" val="1539972864"/>
                  </a:ext>
                </a:extLst>
              </a:tr>
              <a:tr h="190500">
                <a:tc>
                  <a:txBody>
                    <a:bodyPr/>
                    <a:lstStyle/>
                    <a:p>
                      <a:pPr fontAlgn="t"/>
                      <a:r>
                        <a:rPr lang="en-GB" sz="1200" b="1" dirty="0">
                          <a:effectLst/>
                        </a:rPr>
                        <a:t>Reading and references (10 marks) </a:t>
                      </a:r>
                      <a:endParaRPr lang="en-GB" b="1" dirty="0">
                        <a:effectLst/>
                      </a:endParaRPr>
                    </a:p>
                    <a:p>
                      <a:pPr rtl="0" fontAlgn="base"/>
                      <a:r>
                        <a:rPr lang="en-GB" sz="1200" b="0" dirty="0">
                          <a:effectLst/>
                        </a:rPr>
                        <a:t>Is there evidence of a range of reading, including the recommended texts? Are sources correctly cited? Are the references correctly compiled? Are all cited sources referenced and vice versa? Is the APA style used correctly and consistently?  </a:t>
                      </a:r>
                      <a:endParaRPr lang="en-GB" b="0">
                        <a:effectLst/>
                      </a:endParaRPr>
                    </a:p>
                  </a:txBody>
                  <a:tcPr>
                    <a:solidFill>
                      <a:schemeClr val="bg1"/>
                    </a:solidFill>
                  </a:tcPr>
                </a:tc>
                <a:extLst>
                  <a:ext uri="{0D108BD9-81ED-4DB2-BD59-A6C34878D82A}">
                    <a16:rowId xmlns:a16="http://schemas.microsoft.com/office/drawing/2014/main" xmlns="" val="2424229615"/>
                  </a:ext>
                </a:extLst>
              </a:tr>
              <a:tr h="190500">
                <a:tc>
                  <a:txBody>
                    <a:bodyPr/>
                    <a:lstStyle/>
                    <a:p>
                      <a:pPr fontAlgn="t"/>
                      <a:r>
                        <a:rPr lang="en-GB" sz="1200" b="1" dirty="0">
                          <a:effectLst/>
                        </a:rPr>
                        <a:t>Language, Structure and Presentation (10 marks) </a:t>
                      </a:r>
                      <a:endParaRPr lang="en-GB" b="1" dirty="0">
                        <a:effectLst/>
                      </a:endParaRPr>
                    </a:p>
                    <a:p>
                      <a:pPr rtl="0" fontAlgn="base"/>
                      <a:r>
                        <a:rPr lang="en-GB" sz="1200" b="0" dirty="0">
                          <a:effectLst/>
                        </a:rPr>
                        <a:t>Is the work logically organized? Is it possible/easy to follow the ideas and arguments within and across sections? Are any abbreviations carefully introduced? Is there appropriate use of signposting to link the sections together and guide the reader? Is the spelling and grammar standard/accurate? Is the style/register appropriate for this sort of academic work? Is punctuation used appropriately and accurately? </a:t>
                      </a:r>
                      <a:endParaRPr lang="en-GB" b="0">
                        <a:effectLst/>
                      </a:endParaRPr>
                    </a:p>
                  </a:txBody>
                  <a:tcPr>
                    <a:solidFill>
                      <a:schemeClr val="bg1"/>
                    </a:solidFill>
                  </a:tcPr>
                </a:tc>
                <a:extLst>
                  <a:ext uri="{0D108BD9-81ED-4DB2-BD59-A6C34878D82A}">
                    <a16:rowId xmlns:a16="http://schemas.microsoft.com/office/drawing/2014/main" xmlns="" val="3466073876"/>
                  </a:ext>
                </a:extLst>
              </a:tr>
            </a:tbl>
          </a:graphicData>
        </a:graphic>
      </p:graphicFrame>
    </p:spTree>
    <p:extLst>
      <p:ext uri="{BB962C8B-B14F-4D97-AF65-F5344CB8AC3E}">
        <p14:creationId xmlns:p14="http://schemas.microsoft.com/office/powerpoint/2010/main" val="323678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294251"/>
            <a:ext cx="10058400" cy="1371600"/>
          </a:xfrm>
        </p:spPr>
        <p:txBody>
          <a:bodyPr>
            <a:normAutofit/>
          </a:bodyPr>
          <a:lstStyle/>
          <a:p>
            <a:r>
              <a:rPr lang="en-GB" dirty="0"/>
              <a:t>Referencing and avoiding plagiarism</a:t>
            </a:r>
          </a:p>
        </p:txBody>
      </p:sp>
      <p:sp>
        <p:nvSpPr>
          <p:cNvPr id="3" name="Content Placeholder 2"/>
          <p:cNvSpPr>
            <a:spLocks noGrp="1"/>
          </p:cNvSpPr>
          <p:nvPr>
            <p:ph idx="1"/>
          </p:nvPr>
        </p:nvSpPr>
        <p:spPr>
          <a:xfrm>
            <a:off x="491706" y="1207698"/>
            <a:ext cx="10568180" cy="5382883"/>
          </a:xfrm>
        </p:spPr>
        <p:txBody>
          <a:bodyPr vert="horz" lIns="91440" tIns="45720" rIns="91440" bIns="45720" rtlCol="0" anchor="t">
            <a:normAutofit/>
          </a:bodyPr>
          <a:lstStyle/>
          <a:p>
            <a:r>
              <a:rPr lang="en-GB" dirty="0"/>
              <a:t>Remember, you </a:t>
            </a:r>
            <a:r>
              <a:rPr lang="en-GB" b="1" dirty="0"/>
              <a:t>must</a:t>
            </a:r>
            <a:r>
              <a:rPr lang="en-GB" dirty="0"/>
              <a:t> include a citation in the text whenever you use words or ideas from a published source, and a reference list at the end giving the details of the texts you’ve used. Direct quotes must be in quotation marks.</a:t>
            </a:r>
          </a:p>
          <a:p>
            <a:endParaRPr lang="en-GB" dirty="0"/>
          </a:p>
          <a:p>
            <a:r>
              <a:rPr lang="en-GB" dirty="0"/>
              <a:t>We use APA style to reference.</a:t>
            </a:r>
          </a:p>
          <a:p>
            <a:r>
              <a:rPr lang="en-GB" dirty="0"/>
              <a:t>Refer to </a:t>
            </a:r>
            <a:r>
              <a:rPr lang="en-GB" dirty="0">
                <a:hlinkClick r:id="rId2"/>
              </a:rPr>
              <a:t>https://libguides.coventry.ac.uk/apa/home</a:t>
            </a:r>
            <a:endParaRPr lang="en-GB" dirty="0"/>
          </a:p>
          <a:p>
            <a:pPr>
              <a:buClr>
                <a:srgbClr val="8AD0D6"/>
              </a:buClr>
            </a:pPr>
            <a:endParaRPr lang="en-GB" dirty="0"/>
          </a:p>
          <a:p>
            <a:r>
              <a:rPr lang="en-GB" dirty="0"/>
              <a:t>Consider booking a place on a library workshop on APA: </a:t>
            </a:r>
            <a:r>
              <a:rPr lang="en-GB" dirty="0">
                <a:hlinkClick r:id="rId3"/>
              </a:rPr>
              <a:t>https://libcal.coventry.ac.uk/calendar/libraryworkshops</a:t>
            </a:r>
            <a:endParaRPr lang="en-GB" dirty="0"/>
          </a:p>
          <a:p>
            <a:pPr>
              <a:buClr>
                <a:srgbClr val="8AD0D6"/>
              </a:buClr>
            </a:pPr>
            <a:endParaRPr lang="en-GB" dirty="0"/>
          </a:p>
          <a:p>
            <a:pPr>
              <a:buClr>
                <a:srgbClr val="8AD0D6"/>
              </a:buClr>
            </a:pPr>
            <a:r>
              <a:rPr lang="en-GB" dirty="0"/>
              <a:t>If you are not confident in your ability to avoid plagiarism, consider booking a place on the </a:t>
            </a:r>
            <a:r>
              <a:rPr lang="en-GB" b="1" dirty="0"/>
              <a:t>Academic Integrity: A Practical Introduction</a:t>
            </a:r>
            <a:r>
              <a:rPr lang="en-GB" dirty="0"/>
              <a:t> workshop:</a:t>
            </a:r>
          </a:p>
          <a:p>
            <a:pPr>
              <a:buClr>
                <a:srgbClr val="8AD0D6"/>
              </a:buClr>
            </a:pPr>
            <a:r>
              <a:rPr lang="en-GB" dirty="0">
                <a:ea typeface="+mj-lt"/>
                <a:cs typeface="+mj-lt"/>
                <a:hlinkClick r:id="rId4"/>
              </a:rPr>
              <a:t>https://libcal.coventry.ac.uk/calendar/caw</a:t>
            </a:r>
            <a:r>
              <a:rPr lang="en-GB" dirty="0">
                <a:ea typeface="+mj-lt"/>
                <a:cs typeface="+mj-lt"/>
              </a:rPr>
              <a:t> </a:t>
            </a:r>
            <a:endParaRPr lang="en-GB"/>
          </a:p>
          <a:p>
            <a:pPr>
              <a:buClr>
                <a:srgbClr val="8AD0D6"/>
              </a:buClr>
            </a:pPr>
            <a:endParaRPr lang="en-GB" dirty="0"/>
          </a:p>
          <a:p>
            <a:endParaRPr lang="en-GB" dirty="0"/>
          </a:p>
        </p:txBody>
      </p:sp>
    </p:spTree>
    <p:extLst>
      <p:ext uri="{BB962C8B-B14F-4D97-AF65-F5344CB8AC3E}">
        <p14:creationId xmlns:p14="http://schemas.microsoft.com/office/powerpoint/2010/main" val="426904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ED7024F787A048AEBE2C0FFEA8FDE1" ma:contentTypeVersion="13" ma:contentTypeDescription="Create a new document." ma:contentTypeScope="" ma:versionID="7c34a29d424beb3db7671bdd9a26448f">
  <xsd:schema xmlns:xsd="http://www.w3.org/2001/XMLSchema" xmlns:xs="http://www.w3.org/2001/XMLSchema" xmlns:p="http://schemas.microsoft.com/office/2006/metadata/properties" xmlns:ns3="f83c3a59-5a8e-454b-9de5-24d76620fb6a" xmlns:ns4="116e517a-c2f8-45f3-af63-323af6dd4cb8" targetNamespace="http://schemas.microsoft.com/office/2006/metadata/properties" ma:root="true" ma:fieldsID="1235de62c904c571a09b0112ac5655d7" ns3:_="" ns4:_="">
    <xsd:import namespace="f83c3a59-5a8e-454b-9de5-24d76620fb6a"/>
    <xsd:import namespace="116e517a-c2f8-45f3-af63-323af6dd4cb8"/>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3c3a59-5a8e-454b-9de5-24d76620f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6e517a-c2f8-45f3-af63-323af6dd4cb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67EC78-8DF7-46C4-B738-5AD3121AA10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83c3a59-5a8e-454b-9de5-24d76620fb6a"/>
    <ds:schemaRef ds:uri="http://purl.org/dc/elements/1.1/"/>
    <ds:schemaRef ds:uri="http://schemas.microsoft.com/office/2006/metadata/properties"/>
    <ds:schemaRef ds:uri="116e517a-c2f8-45f3-af63-323af6dd4cb8"/>
    <ds:schemaRef ds:uri="http://www.w3.org/XML/1998/namespace"/>
    <ds:schemaRef ds:uri="http://purl.org/dc/dcmitype/"/>
  </ds:schemaRefs>
</ds:datastoreItem>
</file>

<file path=customXml/itemProps2.xml><?xml version="1.0" encoding="utf-8"?>
<ds:datastoreItem xmlns:ds="http://schemas.openxmlformats.org/officeDocument/2006/customXml" ds:itemID="{47AB9F33-F0F2-4E62-806E-9CBEDCC48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3c3a59-5a8e-454b-9de5-24d76620fb6a"/>
    <ds:schemaRef ds:uri="116e517a-c2f8-45f3-af63-323af6dd4c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92EBDF-A97D-4844-B7C0-F691C09518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29</TotalTime>
  <Words>400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7074HUM Coursework</vt:lpstr>
      <vt:lpstr>Coursework</vt:lpstr>
      <vt:lpstr>PowerPoint Presentation</vt:lpstr>
      <vt:lpstr>FAQs</vt:lpstr>
      <vt:lpstr>Suggested structure</vt:lpstr>
      <vt:lpstr>Using your reading</vt:lpstr>
      <vt:lpstr>PowerPoint Presentation</vt:lpstr>
      <vt:lpstr>PowerPoint Presentation</vt:lpstr>
      <vt:lpstr>Referencing and avoiding plagiarism</vt:lpstr>
      <vt:lpstr>Next Steps</vt:lpstr>
    </vt:vector>
  </TitlesOfParts>
  <Company>Coventry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7074HUM Coursework</dc:title>
  <dc:creator>Sarah Turner</dc:creator>
  <cp:lastModifiedBy>Sarah</cp:lastModifiedBy>
  <cp:revision>104</cp:revision>
  <dcterms:created xsi:type="dcterms:W3CDTF">2021-10-21T13:23:46Z</dcterms:created>
  <dcterms:modified xsi:type="dcterms:W3CDTF">2023-10-17T17:16:47Z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0x01010006ED7024F787A048AEBE2C0FFEA8FDE1</vt:lpwstr>
  </property>
</Properties>
</file>