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notesMasterIdLst>
    <p:notesMasterId r:id="rId19"/>
  </p:notesMasterIdLst>
  <p:sldIdLst>
    <p:sldId id="256" r:id="rId2"/>
    <p:sldId id="257" r:id="rId3"/>
    <p:sldId id="271" r:id="rId4"/>
    <p:sldId id="258" r:id="rId5"/>
    <p:sldId id="275" r:id="rId6"/>
    <p:sldId id="259" r:id="rId7"/>
    <p:sldId id="262" r:id="rId8"/>
    <p:sldId id="263" r:id="rId9"/>
    <p:sldId id="264" r:id="rId10"/>
    <p:sldId id="266" r:id="rId11"/>
    <p:sldId id="269" r:id="rId12"/>
    <p:sldId id="272" r:id="rId13"/>
    <p:sldId id="273" r:id="rId14"/>
    <p:sldId id="261" r:id="rId15"/>
    <p:sldId id="270" r:id="rId16"/>
    <p:sldId id="260" r:id="rId17"/>
    <p:sldId id="268" r:id="rId18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5"/>
    <p:restoredTop sz="94505"/>
  </p:normalViewPr>
  <p:slideViewPr>
    <p:cSldViewPr snapToGrid="0" snapToObjects="1">
      <p:cViewPr varScale="1">
        <p:scale>
          <a:sx n="88" d="100"/>
          <a:sy n="88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5D99E-53DD-C549-83FA-ADBF3AC2912C}" type="datetimeFigureOut">
              <a:rPr lang="es-ES_tradnl" smtClean="0"/>
              <a:t>24/5/17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7C392-30C0-A349-B3F4-41A9655CDFB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49969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7D2F2ED-0EF4-534C-9E4F-5C885030BAFC}" type="datetimeFigureOut">
              <a:rPr lang="es-ES_tradnl" smtClean="0"/>
              <a:t>24/5/17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CC09F46-C83C-7347-9C68-F764381792A0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F2ED-0EF4-534C-9E4F-5C885030BAFC}" type="datetimeFigureOut">
              <a:rPr lang="es-ES_tradnl" smtClean="0"/>
              <a:t>24/5/17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9F46-C83C-7347-9C68-F764381792A0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F2ED-0EF4-534C-9E4F-5C885030BAFC}" type="datetimeFigureOut">
              <a:rPr lang="es-ES_tradnl" smtClean="0"/>
              <a:t>24/5/17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9F46-C83C-7347-9C68-F764381792A0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F2ED-0EF4-534C-9E4F-5C885030BAFC}" type="datetimeFigureOut">
              <a:rPr lang="es-ES_tradnl" smtClean="0"/>
              <a:t>24/5/17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9F46-C83C-7347-9C68-F764381792A0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F2ED-0EF4-534C-9E4F-5C885030BAFC}" type="datetimeFigureOut">
              <a:rPr lang="es-ES_tradnl" smtClean="0"/>
              <a:t>24/5/17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9F46-C83C-7347-9C68-F764381792A0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F2ED-0EF4-534C-9E4F-5C885030BAFC}" type="datetimeFigureOut">
              <a:rPr lang="es-ES_tradnl" smtClean="0"/>
              <a:t>24/5/17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9F46-C83C-7347-9C68-F764381792A0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F2ED-0EF4-534C-9E4F-5C885030BAFC}" type="datetimeFigureOut">
              <a:rPr lang="es-ES_tradnl" smtClean="0"/>
              <a:t>24/5/17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9F46-C83C-7347-9C68-F764381792A0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F2ED-0EF4-534C-9E4F-5C885030BAFC}" type="datetimeFigureOut">
              <a:rPr lang="es-ES_tradnl" smtClean="0"/>
              <a:t>24/5/17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9F46-C83C-7347-9C68-F764381792A0}" type="slidenum">
              <a:rPr lang="es-ES_tradnl" smtClean="0"/>
              <a:t>‹Nr.›</a:t>
            </a:fld>
            <a:endParaRPr lang="es-ES_tradnl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F2ED-0EF4-534C-9E4F-5C885030BAFC}" type="datetimeFigureOut">
              <a:rPr lang="es-ES_tradnl" smtClean="0"/>
              <a:t>24/5/17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9F46-C83C-7347-9C68-F764381792A0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F2ED-0EF4-534C-9E4F-5C885030BAFC}" type="datetimeFigureOut">
              <a:rPr lang="es-ES_tradnl" smtClean="0"/>
              <a:t>24/5/17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9F46-C83C-7347-9C68-F764381792A0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F2ED-0EF4-534C-9E4F-5C885030BAFC}" type="datetimeFigureOut">
              <a:rPr lang="es-ES_tradnl" smtClean="0"/>
              <a:t>24/5/17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9F46-C83C-7347-9C68-F764381792A0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F2ED-0EF4-534C-9E4F-5C885030BAFC}" type="datetimeFigureOut">
              <a:rPr lang="es-ES_tradnl" smtClean="0"/>
              <a:t>24/5/17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9F46-C83C-7347-9C68-F764381792A0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F2ED-0EF4-534C-9E4F-5C885030BAFC}" type="datetimeFigureOut">
              <a:rPr lang="es-ES_tradnl" smtClean="0"/>
              <a:t>24/5/17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9F46-C83C-7347-9C68-F764381792A0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F2ED-0EF4-534C-9E4F-5C885030BAFC}" type="datetimeFigureOut">
              <a:rPr lang="es-ES_tradnl" smtClean="0"/>
              <a:t>24/5/17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9F46-C83C-7347-9C68-F764381792A0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F2ED-0EF4-534C-9E4F-5C885030BAFC}" type="datetimeFigureOut">
              <a:rPr lang="es-ES_tradnl" smtClean="0"/>
              <a:t>24/5/17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9F46-C83C-7347-9C68-F764381792A0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F2ED-0EF4-534C-9E4F-5C885030BAFC}" type="datetimeFigureOut">
              <a:rPr lang="es-ES_tradnl" smtClean="0"/>
              <a:t>24/5/17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9F46-C83C-7347-9C68-F764381792A0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F2ED-0EF4-534C-9E4F-5C885030BAFC}" type="datetimeFigureOut">
              <a:rPr lang="es-ES_tradnl" smtClean="0"/>
              <a:t>24/5/17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9F46-C83C-7347-9C68-F764381792A0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7D2F2ED-0EF4-534C-9E4F-5C885030BAFC}" type="datetimeFigureOut">
              <a:rPr lang="es-ES_tradnl" smtClean="0"/>
              <a:t>24/5/17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CC09F46-C83C-7347-9C68-F764381792A0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90648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pdln.blogspot.mx/2014/01/analisis-de-sentimientos-un-algoritmo.html" TargetMode="External"/><Relationship Id="rId4" Type="http://schemas.openxmlformats.org/officeDocument/2006/relationships/hyperlink" Target="http://materias.fi.uba.ar/7500/Dubiau.pdf" TargetMode="External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es.wikipedia.org/wiki/Geometr&#237;a_del_taxista" TargetMode="External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Análisis de Sentimientos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Procesamiento del Lenguaje natural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4707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2.1.1. Por que no otras distancias?</a:t>
            </a:r>
            <a:endParaRPr lang="es-ES_tradnl" dirty="0"/>
          </a:p>
        </p:txBody>
      </p:sp>
      <p:sp>
        <p:nvSpPr>
          <p:cNvPr id="3" name="CuadroTexto 2"/>
          <p:cNvSpPr txBox="1"/>
          <p:nvPr/>
        </p:nvSpPr>
        <p:spPr>
          <a:xfrm>
            <a:off x="328095" y="1847462"/>
            <a:ext cx="1084683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3200" dirty="0" smtClean="0"/>
              <a:t>Distancia de Chebyshev:</a:t>
            </a:r>
          </a:p>
          <a:p>
            <a:pPr marL="914400" lvl="1" indent="-457200">
              <a:buFont typeface="Arial" charset="0"/>
              <a:buChar char="•"/>
            </a:pPr>
            <a:r>
              <a:rPr lang="es-ES_tradnl" sz="2600" dirty="0" smtClean="0"/>
              <a:t>También conocida como distancia </a:t>
            </a:r>
          </a:p>
          <a:p>
            <a:pPr lvl="1"/>
            <a:r>
              <a:rPr lang="es-ES_tradnl" sz="2600" dirty="0" smtClean="0"/>
              <a:t>     de tablero de ajedrez.</a:t>
            </a:r>
          </a:p>
          <a:p>
            <a:r>
              <a:rPr lang="es-ES_tradnl" sz="2600" dirty="0"/>
              <a:t> </a:t>
            </a:r>
            <a:r>
              <a:rPr lang="es-ES_tradnl" sz="2600" dirty="0" smtClean="0"/>
              <a:t>  	</a:t>
            </a:r>
          </a:p>
          <a:p>
            <a:pPr marL="914400" lvl="1" indent="-457200">
              <a:buFont typeface="Arial" charset="0"/>
              <a:buChar char="•"/>
            </a:pPr>
            <a:r>
              <a:rPr lang="es-ES_tradnl" sz="2600" dirty="0" smtClean="0"/>
              <a:t>Mide el numero de movimientos </a:t>
            </a:r>
          </a:p>
          <a:p>
            <a:pPr lvl="1"/>
            <a:r>
              <a:rPr lang="es-ES_tradnl" sz="2600" dirty="0" smtClean="0"/>
              <a:t>     que el rey deben de hacer para </a:t>
            </a:r>
          </a:p>
          <a:p>
            <a:pPr lvl="1"/>
            <a:r>
              <a:rPr lang="es-ES_tradnl" sz="2600" dirty="0" smtClean="0"/>
              <a:t>     llegar a otra casilla en el tablero</a:t>
            </a:r>
            <a:endParaRPr lang="es-ES_tradnl" sz="2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571" y="1791478"/>
            <a:ext cx="43561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2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3.Clustering Jerárquico </a:t>
            </a:r>
            <a:endParaRPr lang="es-ES_tradnl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>
          <a:xfrm>
            <a:off x="685801" y="2494950"/>
            <a:ext cx="4995334" cy="3649134"/>
          </a:xfrm>
        </p:spPr>
        <p:txBody>
          <a:bodyPr/>
          <a:lstStyle/>
          <a:p>
            <a:endParaRPr lang="es-ES_tradnl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924" y="2416175"/>
            <a:ext cx="4651590" cy="3648075"/>
          </a:xfrm>
        </p:spPr>
      </p:pic>
      <p:sp>
        <p:nvSpPr>
          <p:cNvPr id="3" name="CuadroTexto 2"/>
          <p:cNvSpPr txBox="1"/>
          <p:nvPr/>
        </p:nvSpPr>
        <p:spPr>
          <a:xfrm>
            <a:off x="570445" y="1663953"/>
            <a:ext cx="10502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2400" dirty="0" smtClean="0"/>
              <a:t>Dendrograma: La similitud entre dos objetos viene dada por la ”altura” del nodo común mas cercano</a:t>
            </a:r>
            <a:endParaRPr lang="es-ES_tradnl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19" y="2416176"/>
            <a:ext cx="5234676" cy="372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340100" y="2387600"/>
            <a:ext cx="9563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7200" dirty="0" smtClean="0"/>
              <a:t>Aplicación…</a:t>
            </a:r>
            <a:endParaRPr lang="es-ES_tradnl" sz="7200" dirty="0"/>
          </a:p>
        </p:txBody>
      </p:sp>
    </p:spTree>
    <p:extLst>
      <p:ext uri="{BB962C8B-B14F-4D97-AF65-F5344CB8AC3E}">
        <p14:creationId xmlns:p14="http://schemas.microsoft.com/office/powerpoint/2010/main" val="201514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5638801" y="747018"/>
            <a:ext cx="6169026" cy="5181600"/>
          </a:xfrm>
        </p:spPr>
        <p:txBody>
          <a:bodyPr/>
          <a:lstStyle/>
          <a:p>
            <a:r>
              <a:rPr lang="es-ES_tradnl" sz="2400" dirty="0" smtClean="0"/>
              <a:t>Python (versión 2.7.6) como mínimo</a:t>
            </a:r>
          </a:p>
          <a:p>
            <a:r>
              <a:rPr lang="es-ES_tradnl" sz="2400" dirty="0" err="1" smtClean="0"/>
              <a:t>Pickle</a:t>
            </a:r>
            <a:endParaRPr lang="es-ES_tradnl" sz="2400" dirty="0" smtClean="0"/>
          </a:p>
          <a:p>
            <a:r>
              <a:rPr lang="es-ES_tradnl" sz="2400" dirty="0" err="1" smtClean="0"/>
              <a:t>Nltk</a:t>
            </a:r>
            <a:endParaRPr lang="es-ES_tradnl" sz="2400" dirty="0" smtClean="0"/>
          </a:p>
          <a:p>
            <a:r>
              <a:rPr lang="es-ES_tradnl" sz="2400" dirty="0" err="1" smtClean="0"/>
              <a:t>Matplotlib</a:t>
            </a:r>
            <a:endParaRPr lang="es-ES_tradnl" sz="2400" dirty="0" smtClean="0"/>
          </a:p>
          <a:p>
            <a:r>
              <a:rPr lang="es-ES_tradnl" sz="2400" dirty="0" err="1" smtClean="0"/>
              <a:t>scipy.cluster.hierarchy</a:t>
            </a:r>
            <a:endParaRPr lang="es-ES_tradnl" sz="2400" dirty="0" smtClean="0"/>
          </a:p>
          <a:p>
            <a:r>
              <a:rPr lang="es-ES_tradnl" sz="2400" dirty="0" err="1" smtClean="0"/>
              <a:t>Numpy</a:t>
            </a:r>
            <a:endParaRPr lang="es-ES_tradnl" sz="2400" dirty="0" smtClean="0"/>
          </a:p>
          <a:p>
            <a:r>
              <a:rPr lang="es-ES_tradnl" sz="2400" dirty="0" err="1"/>
              <a:t>tokenize</a:t>
            </a:r>
            <a:endParaRPr lang="es-ES_tradnl" sz="2400" dirty="0"/>
          </a:p>
          <a:p>
            <a:endParaRPr lang="es-ES_tradnl" dirty="0"/>
          </a:p>
        </p:txBody>
      </p:sp>
      <p:sp>
        <p:nvSpPr>
          <p:cNvPr id="9" name="CuadroTexto 8"/>
          <p:cNvSpPr txBox="1"/>
          <p:nvPr/>
        </p:nvSpPr>
        <p:spPr>
          <a:xfrm>
            <a:off x="622300" y="2527300"/>
            <a:ext cx="4660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_tradnl" sz="3600" dirty="0" smtClean="0"/>
          </a:p>
          <a:p>
            <a:r>
              <a:rPr lang="es-ES_tradnl" sz="3600" dirty="0" smtClean="0"/>
              <a:t>Tecnologías Utilizadas:</a:t>
            </a:r>
            <a:endParaRPr lang="es-ES_tradnl" sz="3600" dirty="0"/>
          </a:p>
        </p:txBody>
      </p:sp>
    </p:spTree>
    <p:extLst>
      <p:ext uri="{BB962C8B-B14F-4D97-AF65-F5344CB8AC3E}">
        <p14:creationId xmlns:p14="http://schemas.microsoft.com/office/powerpoint/2010/main" val="194714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222499"/>
          </a:xfrm>
        </p:spPr>
        <p:txBody>
          <a:bodyPr>
            <a:normAutofit/>
          </a:bodyPr>
          <a:lstStyle/>
          <a:p>
            <a:r>
              <a:rPr lang="es-ES_tradnl" sz="4400" dirty="0" smtClean="0"/>
              <a:t>Integrantes:</a:t>
            </a:r>
            <a:endParaRPr lang="es-ES_tradnl" sz="4400" dirty="0"/>
          </a:p>
        </p:txBody>
      </p:sp>
      <p:sp>
        <p:nvSpPr>
          <p:cNvPr id="6" name="Marcador de texto vertical 5"/>
          <p:cNvSpPr>
            <a:spLocks noGrp="1"/>
          </p:cNvSpPr>
          <p:nvPr>
            <p:ph type="body" idx="1"/>
          </p:nvPr>
        </p:nvSpPr>
        <p:spPr>
          <a:xfrm>
            <a:off x="685800" y="2959100"/>
            <a:ext cx="10131428" cy="2832100"/>
          </a:xfrm>
        </p:spPr>
        <p:txBody>
          <a:bodyPr>
            <a:no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s-ES_tradnl" sz="2800" dirty="0" smtClean="0"/>
              <a:t>Venegas Guerrero Fátima Alejandra.</a:t>
            </a:r>
          </a:p>
          <a:p>
            <a:pPr marL="342900" indent="-342900">
              <a:buFont typeface="Arial" charset="0"/>
              <a:buChar char="•"/>
            </a:pPr>
            <a:r>
              <a:rPr lang="es-ES_tradnl" sz="2800" dirty="0" smtClean="0"/>
              <a:t>León Canto Ángel Efraín</a:t>
            </a:r>
          </a:p>
          <a:p>
            <a:pPr marL="342900" indent="-342900">
              <a:buFont typeface="Arial" charset="0"/>
              <a:buChar char="•"/>
            </a:pPr>
            <a:r>
              <a:rPr lang="es-ES_tradnl" sz="2800" dirty="0" smtClean="0"/>
              <a:t>Vázquez García Palemón</a:t>
            </a:r>
          </a:p>
          <a:p>
            <a:pPr marL="342900" indent="-342900">
              <a:buFont typeface="Arial" charset="0"/>
              <a:buChar char="•"/>
            </a:pPr>
            <a:r>
              <a:rPr lang="es-ES_tradnl" sz="2800" dirty="0" smtClean="0"/>
              <a:t>Hernández Chacón Carlos Alberto </a:t>
            </a:r>
          </a:p>
        </p:txBody>
      </p:sp>
    </p:spTree>
    <p:extLst>
      <p:ext uri="{BB962C8B-B14F-4D97-AF65-F5344CB8AC3E}">
        <p14:creationId xmlns:p14="http://schemas.microsoft.com/office/powerpoint/2010/main" val="35151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784600" y="2717800"/>
            <a:ext cx="9906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8000" dirty="0" smtClean="0"/>
              <a:t>Gracias !!!</a:t>
            </a:r>
            <a:endParaRPr lang="es-ES_tradnl" sz="8000" dirty="0"/>
          </a:p>
        </p:txBody>
      </p:sp>
    </p:spTree>
    <p:extLst>
      <p:ext uri="{BB962C8B-B14F-4D97-AF65-F5344CB8AC3E}">
        <p14:creationId xmlns:p14="http://schemas.microsoft.com/office/powerpoint/2010/main" val="57057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355600" y="88900"/>
            <a:ext cx="6164653" cy="1371600"/>
          </a:xfrm>
        </p:spPr>
        <p:txBody>
          <a:bodyPr>
            <a:normAutofit/>
          </a:bodyPr>
          <a:lstStyle/>
          <a:p>
            <a:r>
              <a:rPr lang="es-ES_tradnl" sz="3600" dirty="0" smtClean="0"/>
              <a:t>Bibliografía:</a:t>
            </a:r>
            <a:endParaRPr lang="es-ES_tradnl" sz="3600" dirty="0"/>
          </a:p>
        </p:txBody>
      </p:sp>
      <p:pic>
        <p:nvPicPr>
          <p:cNvPr id="8" name="Marcador de imagen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60" r="31160"/>
          <a:stretch>
            <a:fillRect/>
          </a:stretch>
        </p:blipFill>
        <p:spPr>
          <a:xfrm>
            <a:off x="8430619" y="1282700"/>
            <a:ext cx="3456580" cy="4816706"/>
          </a:xfrm>
        </p:spPr>
      </p:pic>
      <p:sp>
        <p:nvSpPr>
          <p:cNvPr id="7" name="Marcador de texto 6"/>
          <p:cNvSpPr>
            <a:spLocks noGrp="1"/>
          </p:cNvSpPr>
          <p:nvPr>
            <p:ph type="body" sz="half" idx="2"/>
          </p:nvPr>
        </p:nvSpPr>
        <p:spPr>
          <a:xfrm>
            <a:off x="203200" y="1625600"/>
            <a:ext cx="7429500" cy="4969106"/>
          </a:xfrm>
        </p:spPr>
        <p:txBody>
          <a:bodyPr>
            <a:normAutofit fontScale="92500" lnSpcReduction="20000"/>
          </a:bodyPr>
          <a:lstStyle/>
          <a:p>
            <a:pPr fontAlgn="ctr"/>
            <a:r>
              <a:rPr lang="es-ES_tradnl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*</a:t>
            </a:r>
            <a:r>
              <a:rPr lang="es-ES_tradnl" u="sng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3"/>
              </a:rPr>
              <a:t>http://</a:t>
            </a:r>
            <a:r>
              <a:rPr lang="es-ES_tradnl" u="sng" dirty="0" smtClean="0">
                <a:solidFill>
                  <a:schemeClr val="accent1">
                    <a:lumMod val="60000"/>
                    <a:lumOff val="40000"/>
                  </a:schemeClr>
                </a:solidFill>
                <a:hlinkClick r:id="rId3"/>
              </a:rPr>
              <a:t>pdln.blogspot.mx/2014/01/analisis-de-sentimientos-un-algoritmo.html</a:t>
            </a:r>
            <a:endParaRPr lang="es-ES_tradnl" u="sng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fontAlgn="ctr"/>
            <a:r>
              <a:rPr lang="es-ES_tradnl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*</a:t>
            </a:r>
            <a:r>
              <a:rPr lang="es-ES_tradnl" u="sng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4"/>
              </a:rPr>
              <a:t>http://</a:t>
            </a:r>
            <a:r>
              <a:rPr lang="es-ES_tradnl" u="sng" dirty="0" smtClean="0">
                <a:solidFill>
                  <a:schemeClr val="accent1">
                    <a:lumMod val="60000"/>
                    <a:lumOff val="40000"/>
                  </a:schemeClr>
                </a:solidFill>
                <a:hlinkClick r:id="rId4"/>
              </a:rPr>
              <a:t>materias.fi.uba.ar/7500/Dubiau.pdf</a:t>
            </a:r>
            <a:endParaRPr lang="es-ES_tradnl" u="sng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fontAlgn="ctr"/>
            <a:r>
              <a:rPr lang="es-ES_tradnl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*http://</a:t>
            </a:r>
            <a:r>
              <a:rPr lang="es-ES_tradnl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isa.umh.es</a:t>
            </a:r>
            <a:r>
              <a:rPr lang="es-ES_tradnl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/asignaturas/</a:t>
            </a:r>
            <a:r>
              <a:rPr lang="es-ES_tradnl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crss</a:t>
            </a:r>
            <a:r>
              <a:rPr lang="es-ES_tradnl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</a:t>
            </a:r>
            <a:r>
              <a:rPr lang="es-ES_tradnl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turorialWEKA.pdf</a:t>
            </a:r>
            <a:endParaRPr lang="es-ES_tradnl" u="sng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fontAlgn="ctr"/>
            <a:r>
              <a:rPr lang="es-ES_tradnl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*http://</a:t>
            </a:r>
            <a:r>
              <a:rPr lang="es-ES_tradnl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materias.fi.uba.ar</a:t>
            </a:r>
            <a:r>
              <a:rPr lang="es-ES_tradnl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/7500/</a:t>
            </a:r>
            <a:r>
              <a:rPr lang="es-ES_tradnl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Dubiau.pdf</a:t>
            </a:r>
            <a:endParaRPr lang="es-ES_tradnl" u="sng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fontAlgn="ctr"/>
            <a:r>
              <a:rPr lang="es-ES_tradnl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*https://</a:t>
            </a:r>
            <a:r>
              <a:rPr lang="es-ES_tradnl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upcommons.upc.edu</a:t>
            </a:r>
            <a:r>
              <a:rPr lang="es-ES_tradnl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</a:t>
            </a:r>
            <a:r>
              <a:rPr lang="es-ES_tradnl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bitstream</a:t>
            </a:r>
            <a:r>
              <a:rPr lang="es-ES_tradnl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</a:t>
            </a:r>
            <a:r>
              <a:rPr lang="es-ES_tradnl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handle</a:t>
            </a:r>
            <a:r>
              <a:rPr lang="es-ES_tradnl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/2117/82434/113257.pdf?sequence=1&amp;isAllowed=y</a:t>
            </a:r>
          </a:p>
          <a:p>
            <a:pPr fontAlgn="ctr"/>
            <a:r>
              <a:rPr lang="es-ES_tradnl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*https://</a:t>
            </a:r>
            <a:r>
              <a:rPr lang="es-ES_tradnl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www.python.org</a:t>
            </a:r>
            <a:endParaRPr lang="es-ES_tradnl" u="sng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fontAlgn="ctr"/>
            <a:r>
              <a:rPr lang="es-ES_tradnl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*https://</a:t>
            </a:r>
            <a:r>
              <a:rPr lang="es-ES_tradnl" u="sng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dlegorreta.wordpress.com</a:t>
            </a:r>
            <a:r>
              <a:rPr lang="es-ES_tradnl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</a:t>
            </a:r>
            <a:r>
              <a:rPr lang="es-ES_tradnl" u="sng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category</a:t>
            </a:r>
            <a:r>
              <a:rPr lang="es-ES_tradnl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/de-lo-concreto-a-lo-abstracto/</a:t>
            </a:r>
            <a:r>
              <a:rPr lang="es-ES_tradnl" u="sng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nlp</a:t>
            </a:r>
            <a:r>
              <a:rPr lang="es-ES_tradnl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-con-</a:t>
            </a:r>
            <a:r>
              <a:rPr lang="es-ES_tradnl" u="sng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python</a:t>
            </a:r>
            <a:r>
              <a:rPr lang="es-ES_tradnl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-y-r-</a:t>
            </a:r>
            <a:r>
              <a:rPr lang="es-ES_tradnl" u="sng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s-ES_tradnl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</a:t>
            </a:r>
          </a:p>
          <a:p>
            <a:pPr fontAlgn="ctr"/>
            <a:r>
              <a:rPr lang="es-ES_tradnl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*https://</a:t>
            </a:r>
            <a:r>
              <a:rPr lang="es-ES_tradnl" u="sng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joernhees.de</a:t>
            </a:r>
            <a:r>
              <a:rPr lang="es-ES_tradnl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/blog/2015/08/26/</a:t>
            </a:r>
            <a:r>
              <a:rPr lang="es-ES_tradnl" u="sng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scipy</a:t>
            </a:r>
            <a:r>
              <a:rPr lang="es-ES_tradnl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</a:t>
            </a:r>
            <a:r>
              <a:rPr lang="es-ES_tradnl" u="sng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hierarchical</a:t>
            </a:r>
            <a:r>
              <a:rPr lang="es-ES_tradnl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</a:t>
            </a:r>
            <a:r>
              <a:rPr lang="es-ES_tradnl" u="sng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clustering</a:t>
            </a:r>
            <a:r>
              <a:rPr lang="es-ES_tradnl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-and-</a:t>
            </a:r>
            <a:r>
              <a:rPr lang="es-ES_tradnl" u="sng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dendrogram</a:t>
            </a:r>
            <a:r>
              <a:rPr lang="es-ES_tradnl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-tutorial/#</a:t>
            </a:r>
            <a:r>
              <a:rPr lang="es-ES_tradnl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Perform</a:t>
            </a:r>
            <a:r>
              <a:rPr lang="es-ES_tradnl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-</a:t>
            </a:r>
            <a:r>
              <a:rPr lang="es-ES_tradnl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lang="es-ES_tradnl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-</a:t>
            </a:r>
            <a:r>
              <a:rPr lang="es-ES_tradnl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Hierarchical</a:t>
            </a:r>
            <a:r>
              <a:rPr lang="es-ES_tradnl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-Clustering</a:t>
            </a:r>
          </a:p>
          <a:p>
            <a:pPr fontAlgn="ctr"/>
            <a:r>
              <a:rPr lang="es-ES_tradnl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*https://</a:t>
            </a:r>
            <a:r>
              <a:rPr lang="es-ES_tradnl" u="sng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pybonacci.es</a:t>
            </a:r>
            <a:r>
              <a:rPr lang="es-ES_tradnl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/2015/11/24/como-hacer-analisis-de-sentimiento-en-espanol-2/</a:t>
            </a:r>
            <a:endParaRPr lang="es-ES_tradnl" u="sng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fontAlgn="ctr"/>
            <a:endParaRPr lang="es-ES_tradnl" dirty="0"/>
          </a:p>
          <a:p>
            <a:r>
              <a:rPr lang="es-ES_tradnl" dirty="0"/>
              <a:t/>
            </a:r>
            <a:br>
              <a:rPr lang="es-ES_tradnl" dirty="0"/>
            </a:b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2724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6510" y="573833"/>
            <a:ext cx="6164653" cy="1371600"/>
          </a:xfrm>
        </p:spPr>
        <p:txBody>
          <a:bodyPr>
            <a:normAutofit/>
          </a:bodyPr>
          <a:lstStyle/>
          <a:p>
            <a:r>
              <a:rPr lang="es-ES_tradnl" sz="4400" smtClean="0"/>
              <a:t>Bibliografía</a:t>
            </a:r>
            <a:endParaRPr lang="es-ES_tradnl" sz="44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52400" y="2209800"/>
            <a:ext cx="7162800" cy="2324878"/>
          </a:xfrm>
        </p:spPr>
        <p:txBody>
          <a:bodyPr>
            <a:normAutofit/>
          </a:bodyPr>
          <a:lstStyle/>
          <a:p>
            <a:r>
              <a:rPr lang="es-ES_tradnl" sz="17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*https://</a:t>
            </a:r>
            <a:r>
              <a:rPr lang="es-ES_tradnl" sz="17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es.wikipedia.org</a:t>
            </a:r>
            <a:r>
              <a:rPr lang="es-ES_tradnl" sz="17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/wiki/</a:t>
            </a:r>
            <a:r>
              <a:rPr lang="es-ES_tradnl" sz="17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Distancia_de_Chebyshov</a:t>
            </a:r>
            <a:endParaRPr lang="es-ES_tradnl" sz="17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s-ES_tradnl" sz="17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*</a:t>
            </a:r>
            <a:r>
              <a:rPr lang="es-ES_tradnl" sz="1700" dirty="0" smtClean="0">
                <a:solidFill>
                  <a:schemeClr val="accent1">
                    <a:lumMod val="60000"/>
                    <a:lumOff val="40000"/>
                  </a:schemeClr>
                </a:solidFill>
                <a:hlinkClick r:id="rId2"/>
              </a:rPr>
              <a:t>https://es.wikipedia.org/wiki/Geometría_del_taxista</a:t>
            </a:r>
            <a:endParaRPr lang="es-ES_tradnl" sz="17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s-ES_tradnl" sz="17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*http</a:t>
            </a:r>
            <a:r>
              <a:rPr lang="es-ES_tradnl" sz="1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://</a:t>
            </a:r>
            <a:r>
              <a:rPr lang="es-ES_tradnl" sz="17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wpd.ugr.es</a:t>
            </a:r>
            <a:r>
              <a:rPr lang="es-ES_tradnl" sz="1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/~</a:t>
            </a:r>
            <a:r>
              <a:rPr lang="es-ES_tradnl" sz="17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bioestad</a:t>
            </a:r>
            <a:r>
              <a:rPr lang="es-ES_tradnl" sz="1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</a:t>
            </a:r>
            <a:r>
              <a:rPr lang="es-ES_tradnl" sz="17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guia-spss</a:t>
            </a:r>
            <a:r>
              <a:rPr lang="es-ES_tradnl" sz="1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/practica-8</a:t>
            </a:r>
            <a:r>
              <a:rPr lang="es-ES_tradnl" sz="17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</a:t>
            </a:r>
          </a:p>
          <a:p>
            <a:r>
              <a:rPr lang="es-ES_tradnl" sz="1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*https://</a:t>
            </a:r>
            <a:r>
              <a:rPr lang="es-ES_tradnl" sz="17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docs.scipy.org</a:t>
            </a:r>
            <a:r>
              <a:rPr lang="es-ES_tradnl" sz="17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</a:t>
            </a:r>
            <a:r>
              <a:rPr lang="es-ES_tradnl" sz="17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doc</a:t>
            </a:r>
            <a:r>
              <a:rPr lang="es-ES_tradnl" sz="17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/scipy-0.14.0/</a:t>
            </a:r>
            <a:r>
              <a:rPr lang="es-ES_tradnl" sz="17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reference</a:t>
            </a:r>
            <a:r>
              <a:rPr lang="es-ES_tradnl" sz="17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</a:t>
            </a:r>
            <a:r>
              <a:rPr lang="es-ES_tradnl" sz="17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generated</a:t>
            </a:r>
            <a:r>
              <a:rPr lang="es-ES_tradnl" sz="17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</a:t>
            </a:r>
            <a:r>
              <a:rPr lang="es-ES_tradnl" sz="17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scipy.spatial.distance.pdist.htm</a:t>
            </a:r>
            <a:endParaRPr lang="es-ES_tradnl" sz="17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s-ES_tradnl" sz="1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*https://</a:t>
            </a:r>
            <a:r>
              <a:rPr lang="es-ES_tradnl" sz="17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www.cs.us.es</a:t>
            </a:r>
            <a:r>
              <a:rPr lang="es-ES_tradnl" sz="1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/~</a:t>
            </a:r>
            <a:r>
              <a:rPr lang="es-ES_tradnl" sz="17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fran</a:t>
            </a:r>
            <a:r>
              <a:rPr lang="es-ES_tradnl" sz="1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</a:t>
            </a:r>
            <a:r>
              <a:rPr lang="es-ES_tradnl" sz="17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curso_unia</a:t>
            </a:r>
            <a:r>
              <a:rPr lang="es-ES_tradnl" sz="1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</a:t>
            </a:r>
            <a:r>
              <a:rPr lang="es-ES_tradnl" sz="17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clustering.html</a:t>
            </a:r>
            <a:r>
              <a:rPr lang="es-ES_tradnl" sz="17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endParaRPr lang="es-ES_tradnl" sz="17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s-ES_tradnl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Marcador de imagen 7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60" r="31160"/>
          <a:stretch>
            <a:fillRect/>
          </a:stretch>
        </p:blipFill>
        <p:spPr>
          <a:xfrm>
            <a:off x="8260153" y="1086239"/>
            <a:ext cx="3280974" cy="4572000"/>
          </a:xfrm>
        </p:spPr>
      </p:pic>
    </p:spTree>
    <p:extLst>
      <p:ext uri="{BB962C8B-B14F-4D97-AF65-F5344CB8AC3E}">
        <p14:creationId xmlns:p14="http://schemas.microsoft.com/office/powerpoint/2010/main" val="199401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5398719" y="3344448"/>
            <a:ext cx="6576164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500" dirty="0" smtClean="0"/>
              <a:t>”There’s no right,</a:t>
            </a:r>
          </a:p>
          <a:p>
            <a:r>
              <a:rPr lang="es-ES_tradnl" sz="3500" dirty="0" smtClean="0"/>
              <a:t> There’s no wrong,</a:t>
            </a:r>
          </a:p>
          <a:p>
            <a:r>
              <a:rPr lang="es-ES_tradnl" sz="3500" dirty="0" smtClean="0"/>
              <a:t> There’s only popular  opinion…”</a:t>
            </a:r>
          </a:p>
          <a:p>
            <a:r>
              <a:rPr lang="es-ES_tradnl" dirty="0"/>
              <a:t>	</a:t>
            </a:r>
            <a:r>
              <a:rPr lang="es-ES_tradnl" dirty="0" smtClean="0"/>
              <a:t>	</a:t>
            </a:r>
          </a:p>
          <a:p>
            <a:r>
              <a:rPr lang="es-ES_tradnl" dirty="0"/>
              <a:t>	</a:t>
            </a:r>
            <a:r>
              <a:rPr lang="es-ES_tradnl" dirty="0" smtClean="0"/>
              <a:t>Twelve Monkeys,1995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0008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_tradnl" sz="2800" dirty="0" smtClean="0"/>
              <a:t>El análisis de sentimientos (también conocido como minería de opiniones),es el proceso de determinar el tono emocional que hay detrás de una serie de palabras y se utiliza para intentar entender las actitudes, opiniones y emociones expresadas en un texto.</a:t>
            </a:r>
            <a:br>
              <a:rPr lang="es-ES_tradnl" sz="2800" dirty="0" smtClean="0"/>
            </a:br>
            <a:r>
              <a:rPr lang="es-ES_tradnl" sz="2800" dirty="0" smtClean="0"/>
              <a:t>Es extremadamente útil en la monitorización de minería de datos, opiniones del consumidor, tendencias en redes sociales ,etc.</a:t>
            </a:r>
            <a:endParaRPr lang="es-ES_tradnl" sz="280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ES_tradnl" sz="4400" dirty="0" smtClean="0"/>
              <a:t>Introducción</a:t>
            </a:r>
            <a:endParaRPr lang="es-ES_tradnl" sz="4400" dirty="0"/>
          </a:p>
        </p:txBody>
      </p:sp>
    </p:spTree>
    <p:extLst>
      <p:ext uri="{BB962C8B-B14F-4D97-AF65-F5344CB8AC3E}">
        <p14:creationId xmlns:p14="http://schemas.microsoft.com/office/powerpoint/2010/main" val="31800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800" b="1" dirty="0" smtClean="0"/>
              <a:t>Objetivo:</a:t>
            </a:r>
            <a:endParaRPr lang="es-ES_tradnl" sz="4800" b="1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2700" dirty="0" smtClean="0"/>
              <a:t>Identificar y extraer información  de textos, mediante el procesamiento computacional , (Análisis de Sentimientos), que tiene como objetivo principal determinar la “polaridad” del texto .</a:t>
            </a:r>
          </a:p>
          <a:p>
            <a:r>
              <a:rPr lang="es-ES_tradnl" sz="2700" dirty="0" smtClean="0"/>
              <a:t>Utilizando el algoritmo de Clustering Jerárquico .</a:t>
            </a:r>
          </a:p>
          <a:p>
            <a:r>
              <a:rPr lang="es-ES_tradnl" sz="2700" dirty="0" smtClean="0"/>
              <a:t>Y simulándolo a través de una pequeña aplicación.</a:t>
            </a:r>
            <a:endParaRPr lang="es-ES_tradnl" sz="2700" dirty="0"/>
          </a:p>
        </p:txBody>
      </p:sp>
    </p:spTree>
    <p:extLst>
      <p:ext uri="{BB962C8B-B14F-4D97-AF65-F5344CB8AC3E}">
        <p14:creationId xmlns:p14="http://schemas.microsoft.com/office/powerpoint/2010/main" val="151991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799" y="537029"/>
            <a:ext cx="6164653" cy="1371600"/>
          </a:xfrm>
        </p:spPr>
        <p:txBody>
          <a:bodyPr>
            <a:normAutofit/>
          </a:bodyPr>
          <a:lstStyle/>
          <a:p>
            <a:pPr algn="ctr"/>
            <a:r>
              <a:rPr lang="es-ES_tradnl" sz="4400" dirty="0" smtClean="0"/>
              <a:t>Análisis de TEXTO</a:t>
            </a:r>
            <a:endParaRPr lang="es-ES_tradnl" sz="4400" dirty="0"/>
          </a:p>
        </p:txBody>
      </p:sp>
      <p:pic>
        <p:nvPicPr>
          <p:cNvPr id="5" name="Marcador de imagen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49" r="15149"/>
          <a:stretch>
            <a:fillRect/>
          </a:stretch>
        </p:blipFill>
        <p:spPr/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85798" y="2449286"/>
            <a:ext cx="6164653" cy="3443514"/>
          </a:xfrm>
        </p:spPr>
        <p:txBody>
          <a:bodyPr>
            <a:normAutofit fontScale="25000" lnSpcReduction="20000"/>
          </a:bodyPr>
          <a:lstStyle/>
          <a:p>
            <a:r>
              <a:rPr lang="es-ES_tradnl" sz="9600" dirty="0" smtClean="0"/>
              <a:t>A grandes rasgos el procesamiento de texto es:</a:t>
            </a:r>
          </a:p>
          <a:p>
            <a:endParaRPr lang="es-ES_tradnl" sz="9600" dirty="0"/>
          </a:p>
          <a:p>
            <a:pPr>
              <a:lnSpc>
                <a:spcPct val="100000"/>
              </a:lnSpc>
            </a:pPr>
            <a:r>
              <a:rPr lang="es-ES_tradnl" sz="9600" dirty="0" smtClean="0">
                <a:solidFill>
                  <a:srgbClr val="FFFFFF"/>
                </a:solidFill>
              </a:rPr>
              <a:t>	-Tokenización</a:t>
            </a:r>
            <a:r>
              <a:rPr lang="es-ES_tradnl" sz="9600" dirty="0">
                <a:solidFill>
                  <a:srgbClr val="FFFFFF"/>
                </a:solidFill>
              </a:rPr>
              <a:t>.</a:t>
            </a:r>
            <a:endParaRPr lang="es-ES_tradnl" sz="9600" dirty="0"/>
          </a:p>
          <a:p>
            <a:pPr>
              <a:lnSpc>
                <a:spcPct val="100000"/>
              </a:lnSpc>
            </a:pPr>
            <a:r>
              <a:rPr lang="es-ES_tradnl" sz="9600" dirty="0">
                <a:solidFill>
                  <a:srgbClr val="FFFFFF"/>
                </a:solidFill>
              </a:rPr>
              <a:t>	-Stemming.</a:t>
            </a:r>
            <a:endParaRPr lang="es-ES_tradnl" sz="9600" dirty="0"/>
          </a:p>
          <a:p>
            <a:pPr>
              <a:lnSpc>
                <a:spcPct val="100000"/>
              </a:lnSpc>
            </a:pPr>
            <a:r>
              <a:rPr lang="es-ES_tradnl" sz="9600" dirty="0">
                <a:solidFill>
                  <a:srgbClr val="FFFFFF"/>
                </a:solidFill>
              </a:rPr>
              <a:t>	-Stopwords.</a:t>
            </a:r>
          </a:p>
          <a:p>
            <a:pPr>
              <a:lnSpc>
                <a:spcPct val="100000"/>
              </a:lnSpc>
            </a:pPr>
            <a:r>
              <a:rPr lang="es-ES_tradnl" sz="9600" dirty="0">
                <a:solidFill>
                  <a:srgbClr val="FFFFFF"/>
                </a:solidFill>
              </a:rPr>
              <a:t>	</a:t>
            </a:r>
            <a:r>
              <a:rPr lang="es-ES_tradnl" sz="9600" dirty="0" smtClean="0">
                <a:solidFill>
                  <a:srgbClr val="FFFFFF"/>
                </a:solidFill>
              </a:rPr>
              <a:t>-Conversión </a:t>
            </a:r>
            <a:r>
              <a:rPr lang="es-ES_tradnl" sz="9600" dirty="0">
                <a:solidFill>
                  <a:srgbClr val="FFFFFF"/>
                </a:solidFill>
              </a:rPr>
              <a:t>de </a:t>
            </a:r>
            <a:r>
              <a:rPr lang="es-ES_tradnl" sz="9600" dirty="0" smtClean="0">
                <a:solidFill>
                  <a:srgbClr val="FFFFFF"/>
                </a:solidFill>
              </a:rPr>
              <a:t>mayúsculas </a:t>
            </a:r>
            <a:r>
              <a:rPr lang="es-ES_tradnl" sz="9600" dirty="0">
                <a:solidFill>
                  <a:srgbClr val="FFFFFF"/>
                </a:solidFill>
              </a:rPr>
              <a:t>a </a:t>
            </a:r>
            <a:r>
              <a:rPr lang="es-ES_tradnl" sz="9600" dirty="0" smtClean="0">
                <a:solidFill>
                  <a:srgbClr val="FFFFFF"/>
                </a:solidFill>
              </a:rPr>
              <a:t>minúsculas.</a:t>
            </a:r>
            <a:endParaRPr lang="es-ES_tradnl" sz="96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s-ES_tradnl" sz="9600" dirty="0">
                <a:solidFill>
                  <a:srgbClr val="FFFFFF"/>
                </a:solidFill>
              </a:rPr>
              <a:t>	</a:t>
            </a:r>
            <a:r>
              <a:rPr lang="es-ES_tradnl" sz="9600" dirty="0" smtClean="0">
                <a:solidFill>
                  <a:srgbClr val="FFFFFF"/>
                </a:solidFill>
              </a:rPr>
              <a:t>-Normalización.</a:t>
            </a:r>
            <a:endParaRPr lang="es-ES_tradnl" sz="9600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51419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imagen 6"/>
          <p:cNvPicPr>
            <a:picLocks noGrp="1" noChangeAspect="1"/>
          </p:cNvPicPr>
          <p:nvPr>
            <p:ph type="pic"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97" b="27897"/>
          <a:stretch>
            <a:fillRect/>
          </a:stretch>
        </p:blipFill>
        <p:spPr>
          <a:xfrm>
            <a:off x="1221288" y="313151"/>
            <a:ext cx="9935585" cy="4269401"/>
          </a:xfr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Clasificación de textos</a:t>
            </a:r>
            <a:endParaRPr lang="es-ES_tradnl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_tradnl" dirty="0" smtClean="0"/>
              <a:t>Algoritmo de Clustering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5619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1.Matriz de datos.</a:t>
            </a:r>
            <a:endParaRPr lang="es-ES_tradnl" dirty="0"/>
          </a:p>
        </p:txBody>
      </p:sp>
      <p:sp>
        <p:nvSpPr>
          <p:cNvPr id="7" name="CuadroTexto 6"/>
          <p:cNvSpPr txBox="1"/>
          <p:nvPr/>
        </p:nvSpPr>
        <p:spPr>
          <a:xfrm>
            <a:off x="850900" y="1854200"/>
            <a:ext cx="110363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_tradnl" sz="2400" dirty="0" smtClean="0"/>
          </a:p>
          <a:p>
            <a:endParaRPr lang="es-ES_tradnl" dirty="0"/>
          </a:p>
          <a:p>
            <a:pPr marL="285750" indent="-285750">
              <a:buFont typeface="Arial" charset="0"/>
              <a:buChar char="•"/>
            </a:pPr>
            <a:r>
              <a:rPr lang="es-ES_tradnl" dirty="0" smtClean="0"/>
              <a:t>Crear matriz de frases por palabras</a:t>
            </a:r>
          </a:p>
          <a:p>
            <a:pPr marL="285750" indent="-285750">
              <a:buFont typeface="Arial" charset="0"/>
              <a:buChar char="•"/>
            </a:pPr>
            <a:endParaRPr lang="es-ES_tradnl" dirty="0"/>
          </a:p>
          <a:p>
            <a:pPr marL="285750" indent="-285750">
              <a:buFont typeface="Arial" charset="0"/>
              <a:buChar char="•"/>
            </a:pPr>
            <a:endParaRPr lang="es-ES_tradnl" dirty="0" smtClean="0"/>
          </a:p>
          <a:p>
            <a:pPr marL="285750" indent="-285750">
              <a:buFont typeface="Arial" charset="0"/>
              <a:buChar char="•"/>
            </a:pPr>
            <a:endParaRPr lang="es-ES_tradnl" dirty="0"/>
          </a:p>
          <a:p>
            <a:pPr marL="285750" indent="-285750">
              <a:buFont typeface="Arial" charset="0"/>
              <a:buChar char="•"/>
            </a:pPr>
            <a:endParaRPr lang="es-ES_tradnl" dirty="0" smtClean="0"/>
          </a:p>
          <a:p>
            <a:pPr marL="285750" indent="-285750">
              <a:buFont typeface="Arial" charset="0"/>
              <a:buChar char="•"/>
            </a:pPr>
            <a:endParaRPr lang="es-ES_tradnl" dirty="0"/>
          </a:p>
          <a:p>
            <a:pPr marL="285750" indent="-285750">
              <a:buFont typeface="Arial" charset="0"/>
              <a:buChar char="•"/>
            </a:pPr>
            <a:endParaRPr lang="es-ES_tradnl" dirty="0" smtClean="0"/>
          </a:p>
          <a:p>
            <a:pPr marL="285750" indent="-285750">
              <a:buFont typeface="Arial" charset="0"/>
              <a:buChar char="•"/>
            </a:pPr>
            <a:endParaRPr lang="es-ES_tradnl" dirty="0" smtClean="0"/>
          </a:p>
          <a:p>
            <a:pPr marL="285750" indent="-285750">
              <a:buFont typeface="Arial" charset="0"/>
              <a:buChar char="•"/>
            </a:pPr>
            <a:r>
              <a:rPr lang="es-ES_tradnl" dirty="0" smtClean="0"/>
              <a:t>Contadores: El numero de veces que la palabra</a:t>
            </a:r>
          </a:p>
          <a:p>
            <a:r>
              <a:rPr lang="es-ES_tradnl" dirty="0" smtClean="0"/>
              <a:t>      aparece en la frase.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7" y="1907759"/>
            <a:ext cx="4089400" cy="13462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0" y="4628317"/>
            <a:ext cx="59182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3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2.dISTANCIAS .</a:t>
            </a:r>
            <a:endParaRPr lang="es-ES_tradnl" dirty="0"/>
          </a:p>
        </p:txBody>
      </p:sp>
      <p:sp>
        <p:nvSpPr>
          <p:cNvPr id="3" name="CuadroTexto 2"/>
          <p:cNvSpPr txBox="1"/>
          <p:nvPr/>
        </p:nvSpPr>
        <p:spPr>
          <a:xfrm>
            <a:off x="704462" y="1981225"/>
            <a:ext cx="10947399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2800" dirty="0" smtClean="0"/>
              <a:t>Distancia Euclidea</a:t>
            </a:r>
            <a:r>
              <a:rPr lang="es-ES_tradnl" dirty="0" smtClean="0"/>
              <a:t>.</a:t>
            </a:r>
          </a:p>
          <a:p>
            <a:endParaRPr lang="es-ES_tradnl" dirty="0" smtClean="0"/>
          </a:p>
          <a:p>
            <a:endParaRPr lang="es-ES_tradnl" dirty="0"/>
          </a:p>
          <a:p>
            <a:endParaRPr lang="es-ES_tradnl" dirty="0" smtClean="0"/>
          </a:p>
          <a:p>
            <a:endParaRPr lang="es-ES_tradnl" dirty="0"/>
          </a:p>
          <a:p>
            <a:endParaRPr lang="es-ES_tradnl" dirty="0" smtClean="0"/>
          </a:p>
          <a:p>
            <a:endParaRPr lang="es-ES_tradnl" dirty="0"/>
          </a:p>
          <a:p>
            <a:endParaRPr lang="es-ES_tradnl" dirty="0" smtClean="0"/>
          </a:p>
          <a:p>
            <a:endParaRPr lang="es-ES_tradnl" dirty="0"/>
          </a:p>
          <a:p>
            <a:endParaRPr lang="es-ES_tradnl" dirty="0" smtClean="0"/>
          </a:p>
          <a:p>
            <a:pPr marL="285750" indent="-285750">
              <a:buFont typeface="Arial" charset="0"/>
              <a:buChar char="•"/>
            </a:pPr>
            <a:r>
              <a:rPr lang="es-ES_tradnl" sz="2400" dirty="0" smtClean="0"/>
              <a:t>Matriz de Similitudes / Distancias</a:t>
            </a:r>
            <a:endParaRPr lang="es-ES_tradnl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65" y="2909411"/>
            <a:ext cx="2894235" cy="1056162"/>
          </a:xfrm>
          <a:prstGeom prst="rect">
            <a:avLst/>
          </a:prstGeom>
          <a:ln>
            <a:noFill/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794" y="3942250"/>
            <a:ext cx="3873500" cy="18796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952" y="1638300"/>
            <a:ext cx="5585909" cy="105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41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2.1.Por que no otras distancias?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291" y="1917301"/>
            <a:ext cx="3759200" cy="364490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88136" y="2185480"/>
            <a:ext cx="1112675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2800" dirty="0" smtClean="0"/>
              <a:t>Geometría del taxista (Taxicab)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2800" dirty="0" smtClean="0"/>
              <a:t>Herman Minkowski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2800" dirty="0" smtClean="0"/>
              <a:t>También llamada distancia Manhattan</a:t>
            </a:r>
          </a:p>
          <a:p>
            <a:pPr marL="285750" indent="-285750">
              <a:buFont typeface="Arial" charset="0"/>
              <a:buChar char="•"/>
            </a:pPr>
            <a:endParaRPr lang="es-ES_tradnl" sz="2800" dirty="0"/>
          </a:p>
          <a:p>
            <a:pPr marL="285750" indent="-285750">
              <a:buFont typeface="Arial" charset="0"/>
              <a:buChar char="•"/>
            </a:pPr>
            <a:endParaRPr lang="es-ES_tradnl" sz="2800" dirty="0" smtClean="0"/>
          </a:p>
          <a:p>
            <a:pPr marL="457200" indent="-457200">
              <a:buFont typeface="Courier New" charset="0"/>
              <a:buChar char="o"/>
            </a:pPr>
            <a:r>
              <a:rPr lang="es-ES_tradnl" sz="2800" dirty="0" smtClean="0"/>
              <a:t>Distancia Manhattan = 12  (roja,azul,amarilla)</a:t>
            </a:r>
          </a:p>
          <a:p>
            <a:pPr marL="457200" indent="-457200">
              <a:buFont typeface="Courier New" charset="0"/>
              <a:buChar char="o"/>
            </a:pPr>
            <a:r>
              <a:rPr lang="es-ES_tradnl" sz="2800" dirty="0" smtClean="0"/>
              <a:t>Distancia Euclidea =8.5       (verde)</a:t>
            </a:r>
            <a:endParaRPr lang="es-ES_tradnl" sz="2800" dirty="0"/>
          </a:p>
        </p:txBody>
      </p:sp>
    </p:spTree>
    <p:extLst>
      <p:ext uri="{BB962C8B-B14F-4D97-AF65-F5344CB8AC3E}">
        <p14:creationId xmlns:p14="http://schemas.microsoft.com/office/powerpoint/2010/main" val="92034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632</TotalTime>
  <Words>352</Words>
  <Application>Microsoft Macintosh PowerPoint</Application>
  <PresentationFormat>Panorámica</PresentationFormat>
  <Paragraphs>100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Celestial</vt:lpstr>
      <vt:lpstr>Análisis de Sentimientos</vt:lpstr>
      <vt:lpstr>Presentación de PowerPoint</vt:lpstr>
      <vt:lpstr>El análisis de sentimientos (también conocido como minería de opiniones),es el proceso de determinar el tono emocional que hay detrás de una serie de palabras y se utiliza para intentar entender las actitudes, opiniones y emociones expresadas en un texto. Es extremadamente útil en la monitorización de minería de datos, opiniones del consumidor, tendencias en redes sociales ,etc.</vt:lpstr>
      <vt:lpstr>Objetivo:</vt:lpstr>
      <vt:lpstr>Análisis de TEXTO</vt:lpstr>
      <vt:lpstr>Clasificación de textos</vt:lpstr>
      <vt:lpstr>1.Matriz de datos.</vt:lpstr>
      <vt:lpstr>2.dISTANCIAS .</vt:lpstr>
      <vt:lpstr>2.1.Por que no otras distancias?</vt:lpstr>
      <vt:lpstr>2.1.1. Por que no otras distancias?</vt:lpstr>
      <vt:lpstr>3.Clustering Jerárquico </vt:lpstr>
      <vt:lpstr>Presentación de PowerPoint</vt:lpstr>
      <vt:lpstr>Presentación de PowerPoint</vt:lpstr>
      <vt:lpstr>Integrantes:</vt:lpstr>
      <vt:lpstr>Presentación de PowerPoint</vt:lpstr>
      <vt:lpstr>Bibliografía:</vt:lpstr>
      <vt:lpstr>Bibliografía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Sentimientos</dc:title>
  <dc:creator>FATIMA ALEJANDRA VENEGAS GUERRERO</dc:creator>
  <cp:lastModifiedBy>FATIMA ALEJANDRA VENEGAS GUERRERO</cp:lastModifiedBy>
  <cp:revision>46</cp:revision>
  <cp:lastPrinted>2017-05-25T04:26:40Z</cp:lastPrinted>
  <dcterms:created xsi:type="dcterms:W3CDTF">2017-05-20T05:40:33Z</dcterms:created>
  <dcterms:modified xsi:type="dcterms:W3CDTF">2017-05-25T04:27:10Z</dcterms:modified>
</cp:coreProperties>
</file>