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9" r:id="rId3"/>
    <p:sldId id="257" r:id="rId4"/>
    <p:sldId id="258" r:id="rId5"/>
    <p:sldId id="312" r:id="rId6"/>
    <p:sldId id="259" r:id="rId7"/>
    <p:sldId id="260" r:id="rId8"/>
    <p:sldId id="261" r:id="rId9"/>
    <p:sldId id="262" r:id="rId10"/>
    <p:sldId id="263" r:id="rId11"/>
    <p:sldId id="264" r:id="rId12"/>
    <p:sldId id="265" r:id="rId13"/>
    <p:sldId id="296" r:id="rId14"/>
    <p:sldId id="310" r:id="rId15"/>
    <p:sldId id="31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810141B1-13C2-48FA-AECF-AEDEA7C4C45A}"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0141B1-13C2-48FA-AECF-AEDEA7C4C45A}"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0141B1-13C2-48FA-AECF-AEDEA7C4C4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79240-D0AE-4363-A4E4-3CCF8ADD08D3}" type="datetimeFigureOut">
              <a:rPr lang="en-US" smtClean="0"/>
              <a:pPr/>
              <a:t>05/07/2019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810141B1-13C2-48FA-AECF-AEDEA7C4C45A}"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879240-D0AE-4363-A4E4-3CCF8ADD08D3}" type="datetimeFigureOut">
              <a:rPr lang="en-US" smtClean="0"/>
              <a:pPr/>
              <a:t>05/07/2019</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0141B1-13C2-48FA-AECF-AEDEA7C4C45A}"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060848"/>
            <a:ext cx="8133528" cy="1139552"/>
          </a:xfrm>
        </p:spPr>
        <p:txBody>
          <a:bodyPr>
            <a:normAutofit/>
          </a:bodyPr>
          <a:lstStyle/>
          <a:p>
            <a:r>
              <a:rPr lang="en-US" sz="3600" dirty="0" smtClean="0"/>
              <a:t>Academic Writing: Avoiding Plagiarism</a:t>
            </a:r>
            <a:endParaRPr lang="en-GB" sz="3600" dirty="0"/>
          </a:p>
        </p:txBody>
      </p:sp>
      <p:sp>
        <p:nvSpPr>
          <p:cNvPr id="3" name="Subtitle 2"/>
          <p:cNvSpPr>
            <a:spLocks noGrp="1"/>
          </p:cNvSpPr>
          <p:nvPr>
            <p:ph type="subTitle" idx="1"/>
          </p:nvPr>
        </p:nvSpPr>
        <p:spPr/>
        <p:txBody>
          <a:bodyPr/>
          <a:lstStyle/>
          <a:p>
            <a:r>
              <a:rPr lang="en-US" dirty="0" smtClean="0"/>
              <a:t>Citations, References and Sources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Sources</a:t>
            </a:r>
            <a:endParaRPr lang="en-GB" dirty="0"/>
          </a:p>
        </p:txBody>
      </p:sp>
      <p:sp>
        <p:nvSpPr>
          <p:cNvPr id="3" name="Content Placeholder 2"/>
          <p:cNvSpPr>
            <a:spLocks noGrp="1"/>
          </p:cNvSpPr>
          <p:nvPr>
            <p:ph idx="1"/>
          </p:nvPr>
        </p:nvSpPr>
        <p:spPr/>
        <p:txBody>
          <a:bodyPr/>
          <a:lstStyle/>
          <a:p>
            <a:pPr>
              <a:buNone/>
            </a:pPr>
            <a:r>
              <a:rPr lang="en-US" dirty="0" smtClean="0"/>
              <a:t>For example another author quoted in a book is called a secondary source</a:t>
            </a:r>
          </a:p>
          <a:p>
            <a:endParaRPr lang="en-US" dirty="0" smtClean="0"/>
          </a:p>
          <a:p>
            <a:r>
              <a:rPr lang="en-GB" dirty="0" smtClean="0"/>
              <a:t> Secondary sources: you may refer to an author’s work which is included in a book or journal written by another author. You need to include both authors in the text citation. You should also include the relevant page number. </a:t>
            </a:r>
          </a:p>
          <a:p>
            <a:endParaRPr lang="en-GB" dirty="0" smtClean="0"/>
          </a:p>
          <a:p>
            <a:r>
              <a:rPr lang="en-GB" dirty="0" smtClean="0"/>
              <a:t>(Harry, 2001 cited in </a:t>
            </a:r>
            <a:r>
              <a:rPr lang="en-GB" dirty="0" err="1" smtClean="0"/>
              <a:t>Hannagan</a:t>
            </a:r>
            <a:r>
              <a:rPr lang="en-GB" dirty="0" smtClean="0"/>
              <a:t>, 2008, p. 518)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Page</a:t>
            </a:r>
            <a:endParaRPr lang="en-GB" dirty="0"/>
          </a:p>
        </p:txBody>
      </p:sp>
      <p:sp>
        <p:nvSpPr>
          <p:cNvPr id="3" name="Content Placeholder 2"/>
          <p:cNvSpPr>
            <a:spLocks noGrp="1"/>
          </p:cNvSpPr>
          <p:nvPr>
            <p:ph idx="1"/>
          </p:nvPr>
        </p:nvSpPr>
        <p:spPr/>
        <p:txBody>
          <a:bodyPr/>
          <a:lstStyle/>
          <a:p>
            <a:pPr>
              <a:buNone/>
            </a:pPr>
            <a:r>
              <a:rPr lang="en-US" sz="3000" dirty="0" smtClean="0"/>
              <a:t>Alphabetical order by last name</a:t>
            </a:r>
          </a:p>
          <a:p>
            <a:endParaRPr lang="en-US" dirty="0" smtClean="0"/>
          </a:p>
          <a:p>
            <a:pPr>
              <a:buNone/>
            </a:pPr>
            <a:r>
              <a:rPr lang="en-GB" b="1" dirty="0" smtClean="0"/>
              <a:t>Book </a:t>
            </a:r>
          </a:p>
          <a:p>
            <a:r>
              <a:rPr lang="en-GB" dirty="0" smtClean="0"/>
              <a:t>Author. (Year) </a:t>
            </a:r>
            <a:r>
              <a:rPr lang="en-GB" i="1" dirty="0" smtClean="0"/>
              <a:t>Title. Edition. Place of publication: Publisher. </a:t>
            </a:r>
          </a:p>
          <a:p>
            <a:pPr>
              <a:buNone/>
            </a:pPr>
            <a:r>
              <a:rPr lang="en-GB" b="1" dirty="0" smtClean="0"/>
              <a:t>Edited book </a:t>
            </a:r>
          </a:p>
          <a:p>
            <a:r>
              <a:rPr lang="en-GB" dirty="0" smtClean="0"/>
              <a:t>Editor. (</a:t>
            </a:r>
            <a:r>
              <a:rPr lang="en-GB" dirty="0" err="1" smtClean="0"/>
              <a:t>ed</a:t>
            </a:r>
            <a:r>
              <a:rPr lang="en-GB" dirty="0" smtClean="0"/>
              <a:t>/s.) (Year) </a:t>
            </a:r>
            <a:r>
              <a:rPr lang="en-GB" i="1" dirty="0" smtClean="0"/>
              <a:t>Title. Edition . Place of publication: Publisher </a:t>
            </a:r>
          </a:p>
          <a:p>
            <a:endParaRPr lang="en-GB" i="1" dirty="0" smtClean="0"/>
          </a:p>
          <a:p>
            <a:endParaRPr lang="en-US" i="1"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Page</a:t>
            </a:r>
            <a:endParaRPr lang="en-GB" dirty="0"/>
          </a:p>
        </p:txBody>
      </p:sp>
      <p:sp>
        <p:nvSpPr>
          <p:cNvPr id="3" name="Content Placeholder 2"/>
          <p:cNvSpPr>
            <a:spLocks noGrp="1"/>
          </p:cNvSpPr>
          <p:nvPr>
            <p:ph idx="1"/>
          </p:nvPr>
        </p:nvSpPr>
        <p:spPr/>
        <p:txBody>
          <a:bodyPr>
            <a:normAutofit lnSpcReduction="10000"/>
          </a:bodyPr>
          <a:lstStyle/>
          <a:p>
            <a:pPr>
              <a:buNone/>
            </a:pPr>
            <a:r>
              <a:rPr lang="en-GB" b="1" dirty="0" smtClean="0"/>
              <a:t>Magazine article </a:t>
            </a:r>
          </a:p>
          <a:p>
            <a:r>
              <a:rPr lang="en-GB" dirty="0" smtClean="0"/>
              <a:t>Author. (Year) Title. </a:t>
            </a:r>
            <a:r>
              <a:rPr lang="en-GB" i="1" dirty="0" smtClean="0"/>
              <a:t>Magazine, Date, Volume , Issue number, pp. Pages.</a:t>
            </a:r>
          </a:p>
          <a:p>
            <a:endParaRPr lang="en-GB" i="1" dirty="0" smtClean="0"/>
          </a:p>
          <a:p>
            <a:pPr>
              <a:buNone/>
            </a:pPr>
            <a:r>
              <a:rPr lang="en-GB" b="1" dirty="0" smtClean="0"/>
              <a:t>Newspaper article </a:t>
            </a:r>
          </a:p>
          <a:p>
            <a:r>
              <a:rPr lang="en-GB" dirty="0" smtClean="0"/>
              <a:t>Reporter. (Year) Title. </a:t>
            </a:r>
            <a:r>
              <a:rPr lang="en-GB" i="1" dirty="0" smtClean="0"/>
              <a:t>Newspaper, Date, pp. Pages.  </a:t>
            </a:r>
          </a:p>
          <a:p>
            <a:endParaRPr lang="en-US" i="1" dirty="0" smtClean="0"/>
          </a:p>
          <a:p>
            <a:pPr>
              <a:buNone/>
            </a:pPr>
            <a:r>
              <a:rPr lang="en-GB" b="1" dirty="0" smtClean="0"/>
              <a:t>Webpage </a:t>
            </a:r>
          </a:p>
          <a:p>
            <a:r>
              <a:rPr lang="en-GB" dirty="0" smtClean="0"/>
              <a:t>Author or Organisation. (Year) Title [Online]. Available from: &lt;URL&gt; [Accessed Date]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Sources</a:t>
            </a:r>
            <a:endParaRPr lang="en-GB" dirty="0"/>
          </a:p>
        </p:txBody>
      </p:sp>
      <p:sp>
        <p:nvSpPr>
          <p:cNvPr id="3" name="Content Placeholder 2"/>
          <p:cNvSpPr>
            <a:spLocks noGrp="1"/>
          </p:cNvSpPr>
          <p:nvPr>
            <p:ph idx="1"/>
          </p:nvPr>
        </p:nvSpPr>
        <p:spPr/>
        <p:txBody>
          <a:bodyPr/>
          <a:lstStyle/>
          <a:p>
            <a:pPr>
              <a:buNone/>
            </a:pPr>
            <a:r>
              <a:rPr lang="en-GB" dirty="0" smtClean="0"/>
              <a:t>Primary sources are original materials. They are from the time period involved and have not been filtered through interpretation or evaluation. Primary sources are original materials on which other research is based. They are usually the first formal appearance of results in physical, print or electronic format. They present original thinking, report a discovery, or share new information.</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Sources</a:t>
            </a:r>
            <a:endParaRPr lang="en-GB" dirty="0"/>
          </a:p>
        </p:txBody>
      </p:sp>
      <p:sp>
        <p:nvSpPr>
          <p:cNvPr id="3" name="Content Placeholder 2"/>
          <p:cNvSpPr>
            <a:spLocks noGrp="1"/>
          </p:cNvSpPr>
          <p:nvPr>
            <p:ph idx="1"/>
          </p:nvPr>
        </p:nvSpPr>
        <p:spPr/>
        <p:txBody>
          <a:bodyPr/>
          <a:lstStyle/>
          <a:p>
            <a:r>
              <a:rPr lang="en-GB" dirty="0" smtClean="0"/>
              <a:t>Secondary sources are less easily defined than primary sources. Generally, they are accounts written after the fact with the benefit of hindsight. They are interpretations and evaluations of primary sources. Secondary sources are not evidence, but rather commentary on and discussion of evidence.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14282" y="1243710"/>
            <a:ext cx="8700000" cy="5400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a:t>
            </a:r>
            <a:endParaRPr lang="en-GB" dirty="0"/>
          </a:p>
        </p:txBody>
      </p:sp>
      <p:sp>
        <p:nvSpPr>
          <p:cNvPr id="5" name="Rectangle 3"/>
          <p:cNvSpPr txBox="1">
            <a:spLocks noChangeArrowheads="1"/>
          </p:cNvSpPr>
          <p:nvPr/>
        </p:nvSpPr>
        <p:spPr>
          <a:xfrm>
            <a:off x="457200" y="2374973"/>
            <a:ext cx="6293222" cy="2782219"/>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panose="05000000000000000000" pitchFamily="2" charset="2"/>
              <a:buNone/>
              <a:defRPr/>
            </a:pPr>
            <a:r>
              <a:rPr lang="en-GB" dirty="0" smtClean="0"/>
              <a:t>Now pickup exercise 1 and give it a go. </a:t>
            </a:r>
          </a:p>
          <a:p>
            <a:pPr>
              <a:buFont typeface="Wingdings" panose="05000000000000000000" pitchFamily="2" charset="2"/>
              <a:buNone/>
              <a:defRPr/>
            </a:pPr>
            <a:endParaRPr lang="en-GB" dirty="0" smtClean="0"/>
          </a:p>
          <a:p>
            <a:pPr>
              <a:buFont typeface="Wingdings" panose="05000000000000000000" pitchFamily="2" charset="2"/>
              <a:buNone/>
              <a:defRPr/>
            </a:pPr>
            <a:r>
              <a:rPr lang="en-GB" dirty="0" smtClean="0"/>
              <a:t>Best advice: practice and make it natural </a:t>
            </a:r>
          </a:p>
          <a:p>
            <a:pPr>
              <a:buFont typeface="Wingdings" panose="05000000000000000000" pitchFamily="2" charset="2"/>
              <a:buNone/>
              <a:defRPr/>
            </a:pPr>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a:t>
            </a:r>
            <a:endParaRPr lang="en-GB" dirty="0"/>
          </a:p>
        </p:txBody>
      </p:sp>
      <p:sp>
        <p:nvSpPr>
          <p:cNvPr id="3" name="Content Placeholder 2"/>
          <p:cNvSpPr>
            <a:spLocks noGrp="1"/>
          </p:cNvSpPr>
          <p:nvPr>
            <p:ph idx="1"/>
          </p:nvPr>
        </p:nvSpPr>
        <p:spPr/>
        <p:txBody>
          <a:bodyPr/>
          <a:lstStyle/>
          <a:p>
            <a:r>
              <a:rPr lang="en-US" dirty="0" smtClean="0"/>
              <a:t>Every piece of research, theory, facts that you talk about within your work that is not your own creation must have details of where you got it.  There are two parts, the </a:t>
            </a:r>
            <a:r>
              <a:rPr lang="en-US" b="1" dirty="0" smtClean="0"/>
              <a:t>Citation</a:t>
            </a:r>
            <a:r>
              <a:rPr lang="en-US" dirty="0" smtClean="0"/>
              <a:t> and the </a:t>
            </a:r>
            <a:r>
              <a:rPr lang="en-US" b="1" dirty="0" smtClean="0"/>
              <a:t>Reference</a:t>
            </a:r>
          </a:p>
          <a:p>
            <a:endParaRPr lang="en-US" dirty="0" smtClean="0"/>
          </a:p>
          <a:p>
            <a:r>
              <a:rPr lang="en-US" dirty="0" smtClean="0"/>
              <a:t>If you have read </a:t>
            </a:r>
            <a:r>
              <a:rPr lang="en-GB" dirty="0" smtClean="0"/>
              <a:t>tonnes</a:t>
            </a:r>
            <a:r>
              <a:rPr lang="en-US" dirty="0" smtClean="0"/>
              <a:t> of books but haven’t used some of them in your writing (though they may have influenced your opinions) you can add these to a </a:t>
            </a:r>
            <a:r>
              <a:rPr lang="en-US" b="1" dirty="0" smtClean="0"/>
              <a:t>Bibliography </a:t>
            </a:r>
            <a:r>
              <a:rPr lang="en-US" dirty="0" smtClean="0"/>
              <a:t>– many assignments do not require a Bibliography but adding it will not lose any marks.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Reference? </a:t>
            </a:r>
            <a:endParaRPr lang="en-GB" dirty="0"/>
          </a:p>
        </p:txBody>
      </p:sp>
      <p:sp>
        <p:nvSpPr>
          <p:cNvPr id="3" name="Content Placeholder 2"/>
          <p:cNvSpPr>
            <a:spLocks noGrp="1"/>
          </p:cNvSpPr>
          <p:nvPr>
            <p:ph idx="1"/>
          </p:nvPr>
        </p:nvSpPr>
        <p:spPr/>
        <p:txBody>
          <a:bodyPr>
            <a:normAutofit/>
          </a:bodyPr>
          <a:lstStyle/>
          <a:p>
            <a:r>
              <a:rPr lang="en-GB" dirty="0" smtClean="0"/>
              <a:t>It helps reduce the possibility of committing plagiarism, in that you will have declared all your sources.</a:t>
            </a:r>
          </a:p>
          <a:p>
            <a:endParaRPr lang="en-GB" dirty="0" smtClean="0"/>
          </a:p>
          <a:p>
            <a:r>
              <a:rPr lang="en-GB" dirty="0" smtClean="0"/>
              <a:t>More positively, it allows you to indicate the breadth of your secondary reading; to show your awareness of material relevant to the topic.</a:t>
            </a:r>
          </a:p>
          <a:p>
            <a:endParaRPr lang="en-GB" dirty="0" smtClean="0"/>
          </a:p>
          <a:p>
            <a:r>
              <a:rPr lang="en-GB" dirty="0" smtClean="0"/>
              <a:t>It removes the bibliographical ‘clutter’ from the body of your essay, allowing your ideas to stand out clearly.</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Plagiarism?</a:t>
            </a:r>
            <a:endParaRPr lang="en-GB" dirty="0"/>
          </a:p>
        </p:txBody>
      </p:sp>
      <p:sp>
        <p:nvSpPr>
          <p:cNvPr id="3" name="Content Placeholder 2"/>
          <p:cNvSpPr>
            <a:spLocks noGrp="1"/>
          </p:cNvSpPr>
          <p:nvPr>
            <p:ph idx="1"/>
          </p:nvPr>
        </p:nvSpPr>
        <p:spPr/>
        <p:txBody>
          <a:bodyPr>
            <a:normAutofit/>
          </a:bodyPr>
          <a:lstStyle/>
          <a:p>
            <a:endParaRPr lang="en-GB" sz="3000" dirty="0" smtClean="0"/>
          </a:p>
          <a:p>
            <a:pPr marL="0" indent="0">
              <a:buNone/>
            </a:pPr>
            <a:r>
              <a:rPr lang="en-GB" sz="3000" dirty="0" smtClean="0"/>
              <a:t>‘Plagiarism’ literally means ‘kidnapping’ or ‘theft’. It is simply taking the words/illustrations of OTHERS and passing them off as your own. It is taking other people’s or organisation’s </a:t>
            </a:r>
            <a:r>
              <a:rPr lang="en-GB" sz="3000" i="1" dirty="0" smtClean="0"/>
              <a:t>ideas (what is known as ‘</a:t>
            </a:r>
            <a:r>
              <a:rPr lang="en-GB" sz="3000" i="1" dirty="0" err="1" smtClean="0"/>
              <a:t>intellectualproperty</a:t>
            </a:r>
            <a:r>
              <a:rPr lang="en-GB" sz="3000" i="1" dirty="0" smtClean="0"/>
              <a:t>’) and presenting in your report </a:t>
            </a:r>
            <a:r>
              <a:rPr lang="en-GB" sz="3000" i="1" smtClean="0"/>
              <a:t>as your own. </a:t>
            </a:r>
            <a:endParaRPr lang="en-GB"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008112"/>
          </a:xfrm>
        </p:spPr>
        <p:txBody>
          <a:bodyPr>
            <a:normAutofit/>
          </a:bodyPr>
          <a:lstStyle/>
          <a:p>
            <a:r>
              <a:rPr lang="en-GB" altLang="en-US" sz="3600" b="1" dirty="0">
                <a:ea typeface="Arial Unicode MS" panose="020B0604020202020204" pitchFamily="34" charset="-128"/>
                <a:cs typeface="Arial Unicode MS" panose="020B0604020202020204" pitchFamily="34" charset="-128"/>
              </a:rPr>
              <a:t>Report structure:</a:t>
            </a:r>
            <a:endParaRPr lang="en-US" sz="3600" dirty="0"/>
          </a:p>
        </p:txBody>
      </p:sp>
      <p:sp>
        <p:nvSpPr>
          <p:cNvPr id="4" name="Rectangle 3"/>
          <p:cNvSpPr txBox="1">
            <a:spLocks noChangeArrowheads="1"/>
          </p:cNvSpPr>
          <p:nvPr/>
        </p:nvSpPr>
        <p:spPr bwMode="auto">
          <a:xfrm>
            <a:off x="457200" y="1484784"/>
            <a:ext cx="8310563" cy="52565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l"/>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mn-lt"/>
              </a:defRPr>
            </a:lvl9pPr>
          </a:lstStyle>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Char char="n"/>
              <a:tabLst/>
              <a:defRPr/>
            </a:pPr>
            <a:r>
              <a:rPr kumimoji="0" lang="en-GB" sz="2400" b="0" i="0" u="none" strike="noStrike" kern="0" cap="none" spc="0" normalizeH="0" baseline="0" noProof="0" dirty="0" smtClean="0">
                <a:ln>
                  <a:noFill/>
                </a:ln>
                <a:solidFill>
                  <a:srgbClr val="06070E"/>
                </a:solidFill>
                <a:effectLst/>
                <a:uLnTx/>
                <a:uFillTx/>
                <a:latin typeface="Arial"/>
                <a:ea typeface="+mn-ea"/>
                <a:cs typeface="Times New Roman" pitchFamily="18" charset="0"/>
              </a:rPr>
              <a:t>Reports contain sections rather than one continuous text </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Char char="n"/>
              <a:tabLst/>
              <a:defRPr/>
            </a:pPr>
            <a:endParaRPr kumimoji="0" lang="en-GB" sz="900" b="0" i="0" u="none" strike="noStrike" kern="0" cap="none" spc="0" normalizeH="0" baseline="0" noProof="0" dirty="0" smtClean="0">
              <a:ln>
                <a:noFill/>
              </a:ln>
              <a:solidFill>
                <a:srgbClr val="06070E"/>
              </a:solidFill>
              <a:effectLst/>
              <a:uLnTx/>
              <a:uFillTx/>
              <a:latin typeface="Arial"/>
              <a:ea typeface="+mn-ea"/>
              <a:cs typeface="Times New Roman" pitchFamily="18" charset="0"/>
            </a:endParaRP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Char char="n"/>
              <a:tabLst/>
              <a:defRPr/>
            </a:pPr>
            <a:r>
              <a:rPr kumimoji="0" lang="en-GB" sz="2400" b="0" i="0" u="none" strike="noStrike" kern="0" cap="none" spc="0" normalizeH="0" baseline="0" noProof="0" dirty="0" smtClean="0">
                <a:ln>
                  <a:noFill/>
                </a:ln>
                <a:solidFill>
                  <a:srgbClr val="000000"/>
                </a:solidFill>
                <a:effectLst/>
                <a:uLnTx/>
                <a:uFillTx/>
                <a:latin typeface="Arial"/>
                <a:ea typeface="+mn-ea"/>
                <a:cs typeface="Times New Roman" pitchFamily="18" charset="0"/>
              </a:rPr>
              <a:t>Reports are structured in a uniform way and contain numbered headings</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Char char="n"/>
              <a:tabLst/>
              <a:defRPr/>
            </a:pPr>
            <a:endParaRPr kumimoji="0" lang="en-GB" sz="900" b="0" i="0" u="none" strike="noStrike" kern="0" cap="none" spc="0" normalizeH="0" baseline="0" noProof="0" dirty="0" smtClean="0">
              <a:ln>
                <a:noFill/>
              </a:ln>
              <a:solidFill>
                <a:srgbClr val="000000"/>
              </a:solidFill>
              <a:effectLst/>
              <a:uLnTx/>
              <a:uFillTx/>
              <a:latin typeface="Arial"/>
              <a:ea typeface="+mn-ea"/>
              <a:cs typeface="Times New Roman" pitchFamily="18" charset="0"/>
            </a:endParaRP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Char char="n"/>
              <a:tabLst/>
              <a:defRPr/>
            </a:pPr>
            <a:r>
              <a:rPr kumimoji="0" lang="en-GB" sz="2400" b="0" i="0" u="none" strike="noStrike" kern="0" cap="none" spc="0" normalizeH="0" baseline="0" noProof="0" dirty="0" smtClean="0">
                <a:ln>
                  <a:noFill/>
                </a:ln>
                <a:solidFill>
                  <a:srgbClr val="06070E"/>
                </a:solidFill>
                <a:effectLst/>
                <a:uLnTx/>
                <a:uFillTx/>
                <a:latin typeface="Arial"/>
                <a:ea typeface="+mn-ea"/>
                <a:cs typeface="Times New Roman" pitchFamily="18" charset="0"/>
              </a:rPr>
              <a:t>Reports may contain additional information such as: </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endParaRPr kumimoji="0" lang="en-GB" sz="2400" b="0" i="0" u="none" strike="noStrike" kern="0" cap="none" spc="0" normalizeH="0" baseline="0" noProof="0" dirty="0" smtClean="0">
              <a:ln>
                <a:noFill/>
              </a:ln>
              <a:solidFill>
                <a:srgbClr val="06070E"/>
              </a:solidFill>
              <a:effectLst/>
              <a:uLnTx/>
              <a:uFillTx/>
              <a:latin typeface="Arial"/>
              <a:ea typeface="+mn-ea"/>
              <a:cs typeface="Times New Roman" pitchFamily="18" charset="0"/>
            </a:endParaRP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400" b="0" i="0" u="none" strike="noStrike" kern="0" cap="none" spc="0" normalizeH="0" baseline="0" noProof="0" dirty="0" smtClean="0">
                <a:ln>
                  <a:noFill/>
                </a:ln>
                <a:solidFill>
                  <a:srgbClr val="06070E"/>
                </a:solidFill>
                <a:effectLst/>
                <a:uLnTx/>
                <a:uFillTx/>
                <a:latin typeface="Arial"/>
                <a:ea typeface="+mn-ea"/>
                <a:cs typeface="Times New Roman" pitchFamily="18" charset="0"/>
              </a:rPr>
              <a:t>	</a:t>
            </a: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Title</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Contents page</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Abstract/summary (when required</a:t>
            </a:r>
            <a:r>
              <a:rPr kumimoji="0" lang="en-GB" sz="2600" b="0" i="0" u="none" strike="noStrike" kern="0" cap="none" spc="0" normalizeH="0" baseline="0" noProof="0" dirty="0" smtClean="0">
                <a:ln>
                  <a:noFill/>
                </a:ln>
                <a:solidFill>
                  <a:srgbClr val="8C0039"/>
                </a:solidFill>
                <a:effectLst>
                  <a:outerShdw blurRad="38100" dist="38100" dir="2700000" algn="tl">
                    <a:srgbClr val="000000"/>
                  </a:outerShdw>
                </a:effectLst>
                <a:uLnTx/>
                <a:uFillTx/>
                <a:latin typeface="Arial"/>
                <a:ea typeface="+mn-ea"/>
                <a:cs typeface="Times New Roman" pitchFamily="18" charset="0"/>
              </a:rPr>
              <a:t>)</a:t>
            </a:r>
            <a:endPar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endParaRP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Introduction</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Body of report </a:t>
            </a:r>
            <a:r>
              <a:rPr kumimoji="0" lang="en-GB" sz="1800" b="0" i="0" u="none" strike="noStrike" kern="0" cap="none" spc="0" normalizeH="0" baseline="0" noProof="0" dirty="0" smtClean="0">
                <a:ln>
                  <a:noFill/>
                </a:ln>
                <a:solidFill>
                  <a:srgbClr val="8C0039"/>
                </a:solidFill>
                <a:effectLst/>
                <a:uLnTx/>
                <a:uFillTx/>
                <a:latin typeface="Arial"/>
                <a:ea typeface="+mn-ea"/>
                <a:cs typeface="Times New Roman" pitchFamily="18" charset="0"/>
              </a:rPr>
              <a:t>(sectioned with headings)</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Conclusions </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Recommendations (when required)</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rPr>
              <a:t>    Reference </a:t>
            </a: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endParaRPr kumimoji="0" lang="en-GB" sz="2600" b="0" i="0" u="none" strike="noStrike" kern="0" cap="none" spc="0" normalizeH="0" baseline="0" noProof="0" dirty="0" smtClean="0">
              <a:ln>
                <a:noFill/>
              </a:ln>
              <a:solidFill>
                <a:srgbClr val="8C0039"/>
              </a:solidFill>
              <a:effectLst/>
              <a:uLnTx/>
              <a:uFillTx/>
              <a:latin typeface="Arial"/>
              <a:ea typeface="+mn-ea"/>
              <a:cs typeface="Times New Roman" pitchFamily="18" charset="0"/>
            </a:endParaRPr>
          </a:p>
          <a:p>
            <a:pPr marL="342900" marR="0" lvl="0" indent="-342900" algn="l" defTabSz="914400" rtl="0" eaLnBrk="1" fontAlgn="base" latinLnBrk="0" hangingPunct="1">
              <a:lnSpc>
                <a:spcPct val="80000"/>
              </a:lnSpc>
              <a:spcBef>
                <a:spcPct val="20000"/>
              </a:spcBef>
              <a:spcAft>
                <a:spcPct val="0"/>
              </a:spcAft>
              <a:buClr>
                <a:srgbClr val="E4005C"/>
              </a:buClr>
              <a:buSzPct val="70000"/>
              <a:buFont typeface="Wingdings" panose="05000000000000000000" pitchFamily="2" charset="2"/>
              <a:buNone/>
              <a:tabLst/>
              <a:defRPr/>
            </a:pPr>
            <a:r>
              <a:rPr kumimoji="0" lang="en-GB" sz="2100" b="0" i="0" u="none" strike="noStrike" kern="0" cap="none" spc="0" normalizeH="0" baseline="0" noProof="0" dirty="0" smtClean="0">
                <a:ln>
                  <a:noFill/>
                </a:ln>
                <a:solidFill>
                  <a:srgbClr val="8C0039"/>
                </a:solidFill>
                <a:effectLst/>
                <a:uLnTx/>
                <a:uFillTx/>
                <a:latin typeface="Arial"/>
                <a:ea typeface="+mn-ea"/>
                <a:cs typeface="Times New Roman" pitchFamily="18" charset="0"/>
              </a:rPr>
              <a:t>	</a:t>
            </a:r>
          </a:p>
        </p:txBody>
      </p:sp>
    </p:spTree>
    <p:extLst>
      <p:ext uri="{BB962C8B-B14F-4D97-AF65-F5344CB8AC3E}">
        <p14:creationId xmlns:p14="http://schemas.microsoft.com/office/powerpoint/2010/main" val="40324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avoid it</a:t>
            </a:r>
            <a:endParaRPr lang="en-GB" dirty="0"/>
          </a:p>
        </p:txBody>
      </p:sp>
      <p:sp>
        <p:nvSpPr>
          <p:cNvPr id="3" name="Content Placeholder 2"/>
          <p:cNvSpPr>
            <a:spLocks noGrp="1"/>
          </p:cNvSpPr>
          <p:nvPr>
            <p:ph idx="1"/>
          </p:nvPr>
        </p:nvSpPr>
        <p:spPr/>
        <p:txBody>
          <a:bodyPr/>
          <a:lstStyle/>
          <a:p>
            <a:r>
              <a:rPr lang="en-GB" dirty="0" smtClean="0"/>
              <a:t>It can easily be avoided, though: simply by giving the author a name-check. Normally, this will be done in one of two ways.</a:t>
            </a:r>
          </a:p>
          <a:p>
            <a:r>
              <a:rPr lang="en-US" dirty="0" smtClean="0"/>
              <a:t>Paraphrasing</a:t>
            </a:r>
          </a:p>
          <a:p>
            <a:r>
              <a:rPr lang="en-US" dirty="0" smtClean="0"/>
              <a:t>Quoting</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GB" dirty="0"/>
          </a:p>
        </p:txBody>
      </p:sp>
      <p:sp>
        <p:nvSpPr>
          <p:cNvPr id="3" name="Content Placeholder 2"/>
          <p:cNvSpPr>
            <a:spLocks noGrp="1"/>
          </p:cNvSpPr>
          <p:nvPr>
            <p:ph idx="1"/>
          </p:nvPr>
        </p:nvSpPr>
        <p:spPr/>
        <p:txBody>
          <a:bodyPr>
            <a:normAutofit/>
          </a:bodyPr>
          <a:lstStyle/>
          <a:p>
            <a:r>
              <a:rPr lang="en-US" dirty="0" smtClean="0"/>
              <a:t>Taking another person’s ideas and putting them in your own words</a:t>
            </a:r>
          </a:p>
          <a:p>
            <a:endParaRPr lang="en-US" dirty="0" smtClean="0"/>
          </a:p>
          <a:p>
            <a:pPr marL="0" indent="0">
              <a:buNone/>
            </a:pPr>
            <a:r>
              <a:rPr lang="en-GB" i="1" dirty="0" smtClean="0"/>
              <a:t>As Peter Singer (1990, p. 198) notes, a different </a:t>
            </a:r>
            <a:r>
              <a:rPr lang="en-GB" i="1" dirty="0" err="1" smtClean="0"/>
              <a:t>conchumanism</a:t>
            </a:r>
            <a:r>
              <a:rPr lang="en-GB" i="1" dirty="0" smtClean="0"/>
              <a:t>. But it was, as its very name suggests, still centred on ‘humans’ – not on a tendency to be ‘humane’</a:t>
            </a:r>
            <a:endParaRPr lang="en-GB"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Quoting</a:t>
            </a:r>
            <a:endParaRPr lang="en-GB" dirty="0"/>
          </a:p>
        </p:txBody>
      </p:sp>
      <p:sp>
        <p:nvSpPr>
          <p:cNvPr id="3" name="Content Placeholder 2"/>
          <p:cNvSpPr>
            <a:spLocks noGrp="1"/>
          </p:cNvSpPr>
          <p:nvPr>
            <p:ph idx="1"/>
          </p:nvPr>
        </p:nvSpPr>
        <p:spPr/>
        <p:txBody>
          <a:bodyPr/>
          <a:lstStyle/>
          <a:p>
            <a:r>
              <a:rPr lang="en-US" dirty="0" smtClean="0"/>
              <a:t>Putting the authors words in quotation marks and using them without modification</a:t>
            </a:r>
          </a:p>
          <a:p>
            <a:pPr>
              <a:buNone/>
            </a:pPr>
            <a:endParaRPr lang="en-GB" dirty="0" smtClean="0"/>
          </a:p>
          <a:p>
            <a:pPr marL="0" indent="0">
              <a:buNone/>
            </a:pPr>
            <a:r>
              <a:rPr lang="en-GB" i="1" dirty="0" smtClean="0"/>
              <a:t>Of course, ‘humanism ... has nothing to do with humanitarianism, the tendency to act humanely’ (Singer, 1990, p. 198).</a:t>
            </a:r>
            <a:endParaRPr lang="en-GB"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smtClean="0"/>
              <a:t>Correct Citation</a:t>
            </a:r>
            <a:endParaRPr lang="en-GB" dirty="0"/>
          </a:p>
        </p:txBody>
      </p:sp>
      <p:sp>
        <p:nvSpPr>
          <p:cNvPr id="3" name="Content Placeholder 2"/>
          <p:cNvSpPr>
            <a:spLocks noGrp="1"/>
          </p:cNvSpPr>
          <p:nvPr>
            <p:ph idx="1"/>
          </p:nvPr>
        </p:nvSpPr>
        <p:spPr>
          <a:xfrm>
            <a:off x="457200" y="1935480"/>
            <a:ext cx="8401080" cy="4389120"/>
          </a:xfrm>
        </p:spPr>
        <p:txBody>
          <a:bodyPr>
            <a:normAutofit fontScale="92500" lnSpcReduction="10000"/>
          </a:bodyPr>
          <a:lstStyle/>
          <a:p>
            <a:pPr>
              <a:buNone/>
            </a:pPr>
            <a:r>
              <a:rPr lang="en-GB" dirty="0" smtClean="0"/>
              <a:t>The citation can be placed in several locations in the sentence:</a:t>
            </a:r>
          </a:p>
          <a:p>
            <a:endParaRPr lang="en-GB" dirty="0" smtClean="0"/>
          </a:p>
          <a:p>
            <a:pPr marL="571500" indent="-571500">
              <a:buAutoNum type="romanUcPeriod"/>
            </a:pPr>
            <a:r>
              <a:rPr lang="en-GB" dirty="0" smtClean="0"/>
              <a:t>at the beginning: </a:t>
            </a:r>
          </a:p>
          <a:p>
            <a:pPr marL="571500" indent="-571500">
              <a:buNone/>
            </a:pPr>
            <a:r>
              <a:rPr lang="en-GB" dirty="0" smtClean="0"/>
              <a:t>Porter’s (1985) value chain model examines…. </a:t>
            </a:r>
          </a:p>
          <a:p>
            <a:pPr marL="0" indent="0">
              <a:buAutoNum type="romanUcPeriod"/>
            </a:pPr>
            <a:endParaRPr lang="en-GB" dirty="0" smtClean="0"/>
          </a:p>
          <a:p>
            <a:pPr marL="571500" indent="-571500">
              <a:buAutoNum type="romanUcPeriod" startAt="2"/>
            </a:pPr>
            <a:r>
              <a:rPr lang="en-GB" dirty="0" smtClean="0"/>
              <a:t>in the middle: </a:t>
            </a:r>
          </a:p>
          <a:p>
            <a:pPr marL="571500" indent="-571500">
              <a:buNone/>
            </a:pPr>
            <a:r>
              <a:rPr lang="en-GB" dirty="0" smtClean="0"/>
              <a:t>central to service quality (</a:t>
            </a:r>
            <a:r>
              <a:rPr lang="en-GB" dirty="0" err="1" smtClean="0"/>
              <a:t>Gabbott</a:t>
            </a:r>
            <a:r>
              <a:rPr lang="en-GB" dirty="0" smtClean="0"/>
              <a:t> and Hogg, 1998), even though….. </a:t>
            </a:r>
          </a:p>
          <a:p>
            <a:pPr marL="0" indent="0">
              <a:buNone/>
            </a:pPr>
            <a:endParaRPr lang="en-GB" dirty="0" smtClean="0"/>
          </a:p>
          <a:p>
            <a:pPr marL="571500" indent="-571500">
              <a:buAutoNum type="romanUcPeriod" startAt="3"/>
            </a:pPr>
            <a:r>
              <a:rPr lang="en-GB" dirty="0" smtClean="0"/>
              <a:t>at the end: </a:t>
            </a:r>
          </a:p>
          <a:p>
            <a:pPr marL="571500" indent="-571500">
              <a:buNone/>
            </a:pPr>
            <a:r>
              <a:rPr lang="en-GB" dirty="0" smtClean="0"/>
              <a:t>...weaknesses in the service (Bateson and Hoffman, 1999). </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195</TotalTime>
  <Words>768</Words>
  <Application>Microsoft Office PowerPoint</Application>
  <PresentationFormat>On-screen Show (4:3)</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Calibri</vt:lpstr>
      <vt:lpstr>Constantia</vt:lpstr>
      <vt:lpstr>Times New Roman</vt:lpstr>
      <vt:lpstr>Wingdings</vt:lpstr>
      <vt:lpstr>Wingdings 2</vt:lpstr>
      <vt:lpstr>Flow</vt:lpstr>
      <vt:lpstr>Academic Writing: Avoiding Plagiarism</vt:lpstr>
      <vt:lpstr>Referencing</vt:lpstr>
      <vt:lpstr>Why Reference? </vt:lpstr>
      <vt:lpstr>What is Plagiarism?</vt:lpstr>
      <vt:lpstr>Report structure:</vt:lpstr>
      <vt:lpstr>How to avoid it</vt:lpstr>
      <vt:lpstr>Paraphrasing</vt:lpstr>
      <vt:lpstr>Quoting</vt:lpstr>
      <vt:lpstr>Correct Citation</vt:lpstr>
      <vt:lpstr>Secondary Sources</vt:lpstr>
      <vt:lpstr>Reference Page</vt:lpstr>
      <vt:lpstr>Reference Page</vt:lpstr>
      <vt:lpstr>Primary Vs Secondary Sources</vt:lpstr>
      <vt:lpstr>Primary Vs Secondary Sources</vt:lpstr>
      <vt:lpstr>PowerPoint Presentation</vt:lpstr>
      <vt:lpstr>Group Activity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Referencing</dc:title>
  <dc:creator>Carly</dc:creator>
  <cp:lastModifiedBy>Windows User</cp:lastModifiedBy>
  <cp:revision>19</cp:revision>
  <dcterms:created xsi:type="dcterms:W3CDTF">2014-11-19T05:36:21Z</dcterms:created>
  <dcterms:modified xsi:type="dcterms:W3CDTF">2019-07-05T05:44:10Z</dcterms:modified>
</cp:coreProperties>
</file>