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04" r:id="rId3"/>
    <p:sldId id="267" r:id="rId4"/>
    <p:sldId id="289" r:id="rId5"/>
    <p:sldId id="268" r:id="rId6"/>
    <p:sldId id="269" r:id="rId7"/>
    <p:sldId id="270" r:id="rId8"/>
    <p:sldId id="271" r:id="rId9"/>
    <p:sldId id="272" r:id="rId10"/>
    <p:sldId id="273" r:id="rId11"/>
    <p:sldId id="274" r:id="rId12"/>
    <p:sldId id="275" r:id="rId13"/>
    <p:sldId id="276" r:id="rId14"/>
    <p:sldId id="277" r:id="rId15"/>
    <p:sldId id="278" r:id="rId16"/>
    <p:sldId id="279" r:id="rId17"/>
    <p:sldId id="296" r:id="rId18"/>
    <p:sldId id="280" r:id="rId19"/>
    <p:sldId id="281" r:id="rId20"/>
    <p:sldId id="282" r:id="rId21"/>
    <p:sldId id="283" r:id="rId22"/>
    <p:sldId id="284" r:id="rId23"/>
    <p:sldId id="285" r:id="rId24"/>
    <p:sldId id="297" r:id="rId25"/>
    <p:sldId id="286" r:id="rId26"/>
    <p:sldId id="298" r:id="rId27"/>
    <p:sldId id="290" r:id="rId28"/>
    <p:sldId id="295" r:id="rId29"/>
    <p:sldId id="287" r:id="rId30"/>
    <p:sldId id="288" r:id="rId31"/>
    <p:sldId id="299" r:id="rId32"/>
    <p:sldId id="300" r:id="rId33"/>
    <p:sldId id="291" r:id="rId34"/>
    <p:sldId id="292" r:id="rId35"/>
    <p:sldId id="293" r:id="rId36"/>
    <p:sldId id="301" r:id="rId37"/>
    <p:sldId id="302"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4A583-20F1-4AF9-A8EA-5971C1E68783}" type="datetimeFigureOut">
              <a:rPr lang="en-US" smtClean="0"/>
              <a:pPr/>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1A178-C4C2-44E6-94BA-A9DE107A9ECC}" type="slidenum">
              <a:rPr lang="en-US" smtClean="0"/>
              <a:pPr/>
              <a:t>‹#›</a:t>
            </a:fld>
            <a:endParaRPr lang="en-US"/>
          </a:p>
        </p:txBody>
      </p:sp>
    </p:spTree>
    <p:extLst>
      <p:ext uri="{BB962C8B-B14F-4D97-AF65-F5344CB8AC3E}">
        <p14:creationId xmlns:p14="http://schemas.microsoft.com/office/powerpoint/2010/main" xmlns="" val="1659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11A178-C4C2-44E6-94BA-A9DE107A9ECC}" type="slidenum">
              <a:rPr lang="en-US" smtClean="0"/>
              <a:pPr/>
              <a:t>1</a:t>
            </a:fld>
            <a:endParaRPr lang="en-US"/>
          </a:p>
        </p:txBody>
      </p:sp>
    </p:spTree>
    <p:extLst>
      <p:ext uri="{BB962C8B-B14F-4D97-AF65-F5344CB8AC3E}">
        <p14:creationId xmlns:p14="http://schemas.microsoft.com/office/powerpoint/2010/main" xmlns="" val="1394070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B3865C1-326E-40A7-870A-3608EC87E261}" type="datetimeFigureOut">
              <a:rPr lang="en-US" smtClean="0"/>
              <a:pPr/>
              <a:t>9/25/2018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7B0978F-B63B-430B-8B9D-6CF3026197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B0978F-B63B-430B-8B9D-6CF3026197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B0978F-B63B-430B-8B9D-6CF3026197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B0978F-B63B-430B-8B9D-6CF30261977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B0978F-B63B-430B-8B9D-6CF30261977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B0978F-B63B-430B-8B9D-6CF30261977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7B0978F-B63B-430B-8B9D-6CF3026197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7B0978F-B63B-430B-8B9D-6CF30261977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B3865C1-326E-40A7-870A-3608EC87E261}" type="datetimeFigureOut">
              <a:rPr lang="en-US" smtClean="0"/>
              <a:pPr/>
              <a:t>9/25/2018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7B0978F-B63B-430B-8B9D-6CF3026197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B3865C1-326E-40A7-870A-3608EC87E261}" type="datetimeFigureOut">
              <a:rPr lang="en-US" smtClean="0"/>
              <a:pPr/>
              <a:t>9/25/2018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B0978F-B63B-430B-8B9D-6CF30261977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B3865C1-326E-40A7-870A-3608EC87E261}" type="datetimeFigureOut">
              <a:rPr lang="en-US" smtClean="0"/>
              <a:pPr/>
              <a:t>9/25/2018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7B0978F-B63B-430B-8B9D-6CF30261977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3865C1-326E-40A7-870A-3608EC87E261}" type="datetimeFigureOut">
              <a:rPr lang="en-US" smtClean="0"/>
              <a:pPr/>
              <a:t>9/25/2018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7B0978F-B63B-430B-8B9D-6CF3026197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bcs.org/" TargetMode="External"/><Relationship Id="rId2" Type="http://schemas.openxmlformats.org/officeDocument/2006/relationships/hyperlink" Target="http://www.computer.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bcs.org.uk/aboutbcs/coc.htm" TargetMode="External"/><Relationship Id="rId13" Type="http://schemas.openxmlformats.org/officeDocument/2006/relationships/hyperlink" Target="http://courses.cs.vt.edu/cs3604/lib/WorldCodes/Netherlands.Code.html" TargetMode="External"/><Relationship Id="rId18" Type="http://schemas.openxmlformats.org/officeDocument/2006/relationships/hyperlink" Target="http://courses.cs.vt.edu/cs3604/lib/WorldCodes/Singapore.Code.html" TargetMode="External"/><Relationship Id="rId3" Type="http://schemas.openxmlformats.org/officeDocument/2006/relationships/hyperlink" Target="http://www.sage-au.org.au/ethics.html" TargetMode="External"/><Relationship Id="rId7" Type="http://schemas.openxmlformats.org/officeDocument/2006/relationships/hyperlink" Target="http://courses.cs.vt.edu/cs3604/lib/WorldCodes/GreatBritain.Code.html" TargetMode="External"/><Relationship Id="rId12" Type="http://schemas.openxmlformats.org/officeDocument/2006/relationships/hyperlink" Target="http://courses.cs.vt.edu/cs3604/lib/WorldCodes/Japan.Code.html" TargetMode="External"/><Relationship Id="rId17" Type="http://schemas.openxmlformats.org/officeDocument/2006/relationships/hyperlink" Target="http://courses.cs.vt.edu/cs3604/lib/WorldCodes/RSA.Code.html" TargetMode="External"/><Relationship Id="rId2" Type="http://schemas.openxmlformats.org/officeDocument/2006/relationships/hyperlink" Target="http://courses.cs.vt.edu/cs3604/lib/WorldCodes/Australia.Code.html" TargetMode="External"/><Relationship Id="rId16" Type="http://schemas.openxmlformats.org/officeDocument/2006/relationships/hyperlink" Target="http://www.nzcs.org.nz/aboutnzcs/ethics.html" TargetMode="External"/><Relationship Id="rId20" Type="http://schemas.openxmlformats.org/officeDocument/2006/relationships/hyperlink" Target="http://courses.cs.vt.edu/cs3604/lib/WorldCodes/Zimbabwe.Code.html" TargetMode="External"/><Relationship Id="rId1" Type="http://schemas.openxmlformats.org/officeDocument/2006/relationships/slideLayout" Target="../slideLayouts/slideLayout2.xml"/><Relationship Id="rId6" Type="http://schemas.openxmlformats.org/officeDocument/2006/relationships/hyperlink" Target="http://www.iig.uni-freiburg.de/gi/ell/" TargetMode="External"/><Relationship Id="rId11" Type="http://schemas.openxmlformats.org/officeDocument/2006/relationships/hyperlink" Target="http://courses.cs.vt.edu/cs3604/lib/WorldCodes/Italy.Code.html" TargetMode="External"/><Relationship Id="rId5" Type="http://schemas.openxmlformats.org/officeDocument/2006/relationships/hyperlink" Target="http://courses.cs.vt.edu/cs3604/lib/WorldCodes/Germany.Code.html" TargetMode="External"/><Relationship Id="rId15" Type="http://schemas.openxmlformats.org/officeDocument/2006/relationships/hyperlink" Target="http://courses.cs.vt.edu/cs3604/lib/WorldCodes/NZ.Code.html" TargetMode="External"/><Relationship Id="rId10" Type="http://schemas.openxmlformats.org/officeDocument/2006/relationships/hyperlink" Target="http://courses.cs.vt.edu/cs3604/lib/WorldCodes/India.Code.html" TargetMode="External"/><Relationship Id="rId19" Type="http://schemas.openxmlformats.org/officeDocument/2006/relationships/hyperlink" Target="http://courses.cs.vt.edu/cs3604/lib/WorldCodes/Swedish.Code.html" TargetMode="External"/><Relationship Id="rId4" Type="http://schemas.openxmlformats.org/officeDocument/2006/relationships/hyperlink" Target="http://courses.cs.vt.edu/cs3604/lib/WorldCodes/Canada.Code.html" TargetMode="External"/><Relationship Id="rId9" Type="http://schemas.openxmlformats.org/officeDocument/2006/relationships/hyperlink" Target="http://www3.asiaonline.net/users/hkcs_ethics.html" TargetMode="External"/><Relationship Id="rId14" Type="http://schemas.openxmlformats.org/officeDocument/2006/relationships/hyperlink" Target="http://www.vri.nl/info/gedraguk.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cs.org/category/9366" TargetMode="External"/><Relationship Id="rId2" Type="http://schemas.openxmlformats.org/officeDocument/2006/relationships/hyperlink" Target="http://www.bcs.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772400" cy="1829761"/>
          </a:xfrm>
        </p:spPr>
        <p:txBody>
          <a:bodyPr/>
          <a:lstStyle/>
          <a:p>
            <a:r>
              <a:rPr lang="en-GB" dirty="0" smtClean="0"/>
              <a:t>IT &amp; Society</a:t>
            </a:r>
            <a:endParaRPr lang="en-US" b="1" dirty="0"/>
          </a:p>
        </p:txBody>
      </p:sp>
      <p:sp>
        <p:nvSpPr>
          <p:cNvPr id="3" name="Subtitle 2"/>
          <p:cNvSpPr>
            <a:spLocks noGrp="1"/>
          </p:cNvSpPr>
          <p:nvPr>
            <p:ph type="subTitle" idx="1"/>
          </p:nvPr>
        </p:nvSpPr>
        <p:spPr>
          <a:xfrm>
            <a:off x="1371600" y="3886200"/>
            <a:ext cx="6400800" cy="1676400"/>
          </a:xfrm>
        </p:spPr>
        <p:txBody>
          <a:bodyPr/>
          <a:lstStyle/>
          <a:p>
            <a:endParaRPr lang="en-US" dirty="0"/>
          </a:p>
          <a:p>
            <a:r>
              <a:rPr lang="en-GB" b="1" dirty="0" smtClean="0"/>
              <a:t>12 Credits</a:t>
            </a:r>
          </a:p>
          <a:p>
            <a:endParaRPr lang="en-US" b="1" dirty="0"/>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"Member's conduct shall uphold the dignity, reputation and good standing of the profession</a:t>
            </a:r>
            <a:r>
              <a:rPr lang="en-GB" dirty="0" smtClean="0"/>
              <a:t>.“</a:t>
            </a:r>
          </a:p>
          <a:p>
            <a:r>
              <a:rPr lang="en-GB" dirty="0"/>
              <a:t>a professional's conduct should be such that he does not bring into disrepute the Society through acting in a way unbecoming of a </a:t>
            </a:r>
            <a:r>
              <a:rPr lang="en-GB" dirty="0" smtClean="0"/>
              <a:t>professional.</a:t>
            </a:r>
          </a:p>
          <a:p>
            <a:r>
              <a:rPr lang="en-GB" dirty="0"/>
              <a:t>This includes his social and personal behaviour in addition to work activities. </a:t>
            </a:r>
            <a:endParaRPr lang="en-US" dirty="0"/>
          </a:p>
          <a:p>
            <a:endParaRPr lang="en-US" dirty="0"/>
          </a:p>
        </p:txBody>
      </p:sp>
      <p:sp>
        <p:nvSpPr>
          <p:cNvPr id="2" name="Title 1"/>
          <p:cNvSpPr>
            <a:spLocks noGrp="1"/>
          </p:cNvSpPr>
          <p:nvPr>
            <p:ph type="title"/>
          </p:nvPr>
        </p:nvSpPr>
        <p:spPr/>
        <p:txBody>
          <a:bodyPr>
            <a:noAutofit/>
          </a:bodyPr>
          <a:lstStyle/>
          <a:p>
            <a:pPr lvl="1" algn="ctr" rtl="0">
              <a:spcBef>
                <a:spcPct val="0"/>
              </a:spcBef>
            </a:pPr>
            <a:r>
              <a:rPr lang="en-GB" sz="3600" b="1" dirty="0" smtClean="0"/>
              <a:t>Professional conduct</a:t>
            </a:r>
            <a:r>
              <a:rPr lang="en-US" sz="3600" dirty="0" smtClean="0"/>
              <a:t/>
            </a:r>
            <a:br>
              <a:rPr lang="en-US" sz="3600" dirty="0" smtClean="0"/>
            </a:br>
            <a:endParaRPr lang="en-US" sz="36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A member shall not by unfair means do anything that would harm the reputation, business or prospects of another member, and he shall at all times act with integrity towards the Society, its members and the members of other professions with whom he may be concerned in a professional capacity</a:t>
            </a:r>
            <a:r>
              <a:rPr lang="en-GB" dirty="0" smtClean="0"/>
              <a:t>.“</a:t>
            </a:r>
            <a:endParaRPr lang="en-US" dirty="0"/>
          </a:p>
          <a:p>
            <a:r>
              <a:rPr lang="en-GB" i="1" dirty="0" smtClean="0"/>
              <a:t>A </a:t>
            </a:r>
            <a:r>
              <a:rPr lang="en-GB" i="1" dirty="0"/>
              <a:t>computer professional must be upright, honest and avoid any activities of an underhand or dubious nature</a:t>
            </a:r>
            <a:endParaRPr lang="en-US" i="1" dirty="0"/>
          </a:p>
        </p:txBody>
      </p:sp>
      <p:sp>
        <p:nvSpPr>
          <p:cNvPr id="2" name="Title 1"/>
          <p:cNvSpPr>
            <a:spLocks noGrp="1"/>
          </p:cNvSpPr>
          <p:nvPr>
            <p:ph type="title"/>
          </p:nvPr>
        </p:nvSpPr>
        <p:spPr/>
        <p:txBody>
          <a:bodyPr>
            <a:normAutofit/>
          </a:bodyPr>
          <a:lstStyle/>
          <a:p>
            <a:pPr lvl="1" algn="ctr" rtl="0">
              <a:spcBef>
                <a:spcPct val="0"/>
              </a:spcBef>
            </a:pPr>
            <a:r>
              <a:rPr lang="en-GB" sz="3600" b="1" dirty="0" smtClean="0">
                <a:solidFill>
                  <a:schemeClr val="tx1"/>
                </a:solidFill>
              </a:rPr>
              <a:t>Professional integrity</a:t>
            </a:r>
            <a:r>
              <a:rPr lang="en-US" sz="2400" dirty="0" smtClean="0">
                <a:solidFill>
                  <a:srgbClr val="FF0000"/>
                </a:solidFill>
              </a:rPr>
              <a:t/>
            </a:r>
            <a:br>
              <a:rPr lang="en-US" sz="2400" dirty="0" smtClean="0">
                <a:solidFill>
                  <a:srgbClr val="FF0000"/>
                </a:solidFill>
              </a:rPr>
            </a:br>
            <a:endParaRPr lang="en-US" sz="24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A computer professional must be mindful of the public interest when working. </a:t>
            </a:r>
            <a:endParaRPr lang="en-GB" dirty="0" smtClean="0"/>
          </a:p>
          <a:p>
            <a:r>
              <a:rPr lang="en-GB" dirty="0" smtClean="0"/>
              <a:t> </a:t>
            </a:r>
            <a:r>
              <a:rPr lang="en-GB" dirty="0" err="1" smtClean="0"/>
              <a:t>He/She</a:t>
            </a:r>
            <a:r>
              <a:rPr lang="en-GB" dirty="0" smtClean="0"/>
              <a:t> </a:t>
            </a:r>
            <a:r>
              <a:rPr lang="en-GB" dirty="0"/>
              <a:t>must ensure that he conforms to current legislation, health and safety matters, and the protection of personal data</a:t>
            </a:r>
            <a:r>
              <a:rPr lang="en-GB" dirty="0" smtClean="0"/>
              <a:t>.</a:t>
            </a:r>
          </a:p>
          <a:p>
            <a:r>
              <a:rPr lang="en-GB" dirty="0" smtClean="0"/>
              <a:t>A </a:t>
            </a:r>
            <a:r>
              <a:rPr lang="en-GB" dirty="0"/>
              <a:t>computer professional must ensure that </a:t>
            </a:r>
            <a:r>
              <a:rPr lang="en-GB" dirty="0" smtClean="0"/>
              <a:t>he/she </a:t>
            </a:r>
            <a:r>
              <a:rPr lang="en-GB" dirty="0"/>
              <a:t>doesn't knowingly interfere with the rights of third parties, particularly </a:t>
            </a:r>
            <a:r>
              <a:rPr lang="en-GB" b="1" dirty="0">
                <a:solidFill>
                  <a:srgbClr val="FF0000"/>
                </a:solidFill>
              </a:rPr>
              <a:t>intellectual property.</a:t>
            </a:r>
            <a:endParaRPr lang="en-US" b="1" dirty="0">
              <a:solidFill>
                <a:srgbClr val="FF0000"/>
              </a:solidFill>
            </a:endParaRPr>
          </a:p>
          <a:p>
            <a:endParaRPr lang="en-US" dirty="0"/>
          </a:p>
          <a:p>
            <a:endParaRPr lang="en-US" dirty="0"/>
          </a:p>
        </p:txBody>
      </p:sp>
      <p:sp>
        <p:nvSpPr>
          <p:cNvPr id="2" name="Title 1"/>
          <p:cNvSpPr>
            <a:spLocks noGrp="1"/>
          </p:cNvSpPr>
          <p:nvPr>
            <p:ph type="title"/>
          </p:nvPr>
        </p:nvSpPr>
        <p:spPr/>
        <p:txBody>
          <a:bodyPr>
            <a:normAutofit fontScale="90000"/>
          </a:bodyPr>
          <a:lstStyle/>
          <a:p>
            <a:pPr algn="ctr"/>
            <a:r>
              <a:rPr lang="en-GB" b="1" dirty="0"/>
              <a:t>Public interest</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smtClean="0"/>
              <a:t>Strict observance of promise/duties and adhere to facts and detail.</a:t>
            </a:r>
          </a:p>
          <a:p>
            <a:r>
              <a:rPr lang="en-GB" dirty="0" smtClean="0"/>
              <a:t>A </a:t>
            </a:r>
            <a:r>
              <a:rPr lang="en-GB" dirty="0"/>
              <a:t>member shall discharge his obligations to his employer or client with complete fidelity.  </a:t>
            </a:r>
            <a:endParaRPr lang="en-GB" dirty="0" smtClean="0"/>
          </a:p>
          <a:p>
            <a:r>
              <a:rPr lang="en-GB" dirty="0" smtClean="0"/>
              <a:t>He </a:t>
            </a:r>
            <a:r>
              <a:rPr lang="en-GB" dirty="0"/>
              <a:t>shall not disclose confidential information relating to his employer or </a:t>
            </a:r>
            <a:r>
              <a:rPr lang="en-GB" dirty="0" smtClean="0"/>
              <a:t>client.</a:t>
            </a:r>
            <a:endParaRPr lang="en-US" dirty="0"/>
          </a:p>
          <a:p>
            <a:r>
              <a:rPr lang="en-GB" dirty="0"/>
              <a:t>Therefore, trust and reliability are central to the activities of a computer </a:t>
            </a:r>
            <a:r>
              <a:rPr lang="en-GB" dirty="0" smtClean="0"/>
              <a:t>professional.</a:t>
            </a:r>
          </a:p>
          <a:p>
            <a:r>
              <a:rPr lang="en-GB" dirty="0"/>
              <a:t>He should  complete work he accepts on time and within budget. </a:t>
            </a:r>
            <a:endParaRPr lang="en-GB" dirty="0" smtClean="0"/>
          </a:p>
          <a:p>
            <a:r>
              <a:rPr lang="en-GB" dirty="0" smtClean="0"/>
              <a:t> </a:t>
            </a:r>
            <a:r>
              <a:rPr lang="en-GB" dirty="0"/>
              <a:t>If he cannot achieve this, he must alert his employer or client at the earliest opportunity</a:t>
            </a:r>
            <a:endParaRPr lang="en-US" dirty="0"/>
          </a:p>
        </p:txBody>
      </p:sp>
      <p:sp>
        <p:nvSpPr>
          <p:cNvPr id="2" name="Title 1"/>
          <p:cNvSpPr>
            <a:spLocks noGrp="1"/>
          </p:cNvSpPr>
          <p:nvPr>
            <p:ph type="title"/>
          </p:nvPr>
        </p:nvSpPr>
        <p:spPr/>
        <p:txBody>
          <a:bodyPr>
            <a:noAutofit/>
          </a:bodyPr>
          <a:lstStyle/>
          <a:p>
            <a:pPr lvl="1" algn="ctr" rtl="0">
              <a:spcBef>
                <a:spcPct val="0"/>
              </a:spcBef>
            </a:pPr>
            <a:r>
              <a:rPr lang="en-GB" sz="3600" b="1" dirty="0" smtClean="0"/>
              <a:t>Fidelity/</a:t>
            </a:r>
            <a:r>
              <a:rPr lang="en-GB" sz="3600" b="1" dirty="0" err="1" smtClean="0"/>
              <a:t>Faithfullness</a:t>
            </a:r>
            <a:r>
              <a:rPr lang="en-US" sz="3600" dirty="0" smtClean="0"/>
              <a:t/>
            </a:r>
            <a:br>
              <a:rPr lang="en-US" sz="3600" dirty="0" smtClean="0"/>
            </a:br>
            <a:endParaRPr lang="en-US" sz="36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GB" dirty="0" smtClean="0"/>
              <a:t>"</a:t>
            </a:r>
            <a:r>
              <a:rPr lang="en-GB" dirty="0"/>
              <a:t>A member shall offer only those services which are within his competence and shall declare to his employer or client the relevant level of competence he possesses when his services are being sought</a:t>
            </a:r>
            <a:r>
              <a:rPr lang="en-GB" dirty="0" smtClean="0"/>
              <a:t>.“</a:t>
            </a:r>
            <a:endParaRPr lang="en-US" dirty="0"/>
          </a:p>
          <a:p>
            <a:r>
              <a:rPr lang="en-GB" dirty="0" smtClean="0"/>
              <a:t>A </a:t>
            </a:r>
            <a:r>
              <a:rPr lang="en-GB" dirty="0"/>
              <a:t>computer professional must only offer to undertake work that he knows is within his capabilities</a:t>
            </a:r>
            <a:r>
              <a:rPr lang="en-GB" dirty="0" smtClean="0"/>
              <a:t>.</a:t>
            </a:r>
          </a:p>
          <a:p>
            <a:r>
              <a:rPr lang="en-GB" dirty="0" smtClean="0"/>
              <a:t>If </a:t>
            </a:r>
            <a:r>
              <a:rPr lang="en-GB" dirty="0"/>
              <a:t>asked to perform a task outside his capabilities, a computer professional is required to inform his employer or client of this.</a:t>
            </a:r>
            <a:endParaRPr lang="en-US" dirty="0"/>
          </a:p>
          <a:p>
            <a:endParaRPr lang="en-US" dirty="0"/>
          </a:p>
        </p:txBody>
      </p:sp>
      <p:sp>
        <p:nvSpPr>
          <p:cNvPr id="2" name="Title 1"/>
          <p:cNvSpPr>
            <a:spLocks noGrp="1"/>
          </p:cNvSpPr>
          <p:nvPr>
            <p:ph type="title"/>
          </p:nvPr>
        </p:nvSpPr>
        <p:spPr/>
        <p:txBody>
          <a:bodyPr>
            <a:normAutofit fontScale="90000"/>
          </a:bodyPr>
          <a:lstStyle/>
          <a:p>
            <a:pPr algn="ctr"/>
            <a:r>
              <a:rPr lang="en-GB" b="1" dirty="0" smtClean="0"/>
              <a:t>Technical competence</a:t>
            </a: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 member, when acting for a client, shall inform his client in writing of any interest he may have which could prejudice the impartiality of his advice or could conflict with his client's interests</a:t>
            </a:r>
            <a:r>
              <a:rPr lang="en-GB" dirty="0" smtClean="0"/>
              <a:t>.“</a:t>
            </a:r>
          </a:p>
          <a:p>
            <a:r>
              <a:rPr lang="en-GB" dirty="0"/>
              <a:t>Impartiality of advice is a hallmark of professional service. </a:t>
            </a:r>
            <a:endParaRPr lang="en-US" dirty="0"/>
          </a:p>
        </p:txBody>
      </p:sp>
      <p:sp>
        <p:nvSpPr>
          <p:cNvPr id="2" name="Title 1"/>
          <p:cNvSpPr>
            <a:spLocks noGrp="1"/>
          </p:cNvSpPr>
          <p:nvPr>
            <p:ph type="title"/>
          </p:nvPr>
        </p:nvSpPr>
        <p:spPr/>
        <p:txBody>
          <a:bodyPr>
            <a:normAutofit fontScale="90000"/>
          </a:bodyPr>
          <a:lstStyle/>
          <a:p>
            <a:r>
              <a:rPr lang="en-GB" b="1" dirty="0"/>
              <a:t>Impartiality</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What are the six elements that make up the BCS Code of Conduct</a:t>
            </a:r>
            <a:r>
              <a:rPr lang="en-GB" dirty="0" smtClean="0"/>
              <a:t>?</a:t>
            </a:r>
          </a:p>
          <a:p>
            <a:endParaRPr lang="en-US" dirty="0"/>
          </a:p>
        </p:txBody>
      </p:sp>
      <p:sp>
        <p:nvSpPr>
          <p:cNvPr id="2" name="Title 1"/>
          <p:cNvSpPr>
            <a:spLocks noGrp="1"/>
          </p:cNvSpPr>
          <p:nvPr>
            <p:ph type="title"/>
          </p:nvPr>
        </p:nvSpPr>
        <p:spPr/>
        <p:txBody>
          <a:bodyPr/>
          <a:lstStyle/>
          <a:p>
            <a:r>
              <a:rPr lang="en-GB" b="1" dirty="0" smtClean="0"/>
              <a:t>SAQ 1</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How does the BCS Code of Conduct apply to you at your work?  Make a list and compare and contrast these with a colleague.  Are there any significant differences between your lists?  Why, or why not?</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b="1" dirty="0" smtClean="0"/>
              <a:t>Exercise 1</a:t>
            </a:r>
            <a:endParaRPr lang="en-US"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791200"/>
          </a:xfrm>
        </p:spPr>
        <p:txBody>
          <a:bodyPr>
            <a:normAutofit fontScale="85000" lnSpcReduction="10000"/>
          </a:bodyPr>
          <a:lstStyle/>
          <a:p>
            <a:r>
              <a:rPr lang="en-GB" dirty="0" smtClean="0"/>
              <a:t>The </a:t>
            </a:r>
            <a:r>
              <a:rPr lang="en-GB" dirty="0"/>
              <a:t>standard </a:t>
            </a:r>
            <a:r>
              <a:rPr lang="en-GB" u="sng" dirty="0"/>
              <a:t>of behaviour expected of a professional in the exercise of his profession.</a:t>
            </a:r>
            <a:endParaRPr lang="en-US" u="sng" dirty="0"/>
          </a:p>
          <a:p>
            <a:r>
              <a:rPr lang="en-GB" dirty="0" smtClean="0"/>
              <a:t>Addresses </a:t>
            </a:r>
            <a:r>
              <a:rPr lang="en-GB" dirty="0"/>
              <a:t>seven </a:t>
            </a:r>
            <a:r>
              <a:rPr lang="en-GB" dirty="0" smtClean="0"/>
              <a:t>principles:</a:t>
            </a:r>
          </a:p>
          <a:p>
            <a:pPr marL="109728" indent="0">
              <a:buNone/>
            </a:pPr>
            <a:endParaRPr lang="en-GB" dirty="0" smtClean="0"/>
          </a:p>
          <a:p>
            <a:pPr lvl="1"/>
            <a:r>
              <a:rPr lang="en-GB" b="1" dirty="0">
                <a:solidFill>
                  <a:srgbClr val="FF0000"/>
                </a:solidFill>
              </a:rPr>
              <a:t>Personal requirements</a:t>
            </a:r>
            <a:endParaRPr lang="en-US" dirty="0">
              <a:solidFill>
                <a:srgbClr val="FF0000"/>
              </a:solidFill>
            </a:endParaRPr>
          </a:p>
          <a:p>
            <a:pPr marL="624078" indent="-514350">
              <a:buAutoNum type="arabicPeriod"/>
            </a:pPr>
            <a:r>
              <a:rPr lang="en-GB" dirty="0" smtClean="0"/>
              <a:t>"Keep </a:t>
            </a:r>
            <a:r>
              <a:rPr lang="en-GB" dirty="0"/>
              <a:t>himself, and subordinates, informed of such new technologies, practices, legal requirements and standards as are relevant to his </a:t>
            </a:r>
            <a:r>
              <a:rPr lang="en-GB" dirty="0" smtClean="0"/>
              <a:t>duties.</a:t>
            </a:r>
            <a:endParaRPr lang="en-US" dirty="0"/>
          </a:p>
          <a:p>
            <a:pPr marL="624078" indent="-514350">
              <a:buAutoNum type="arabicPeriod"/>
            </a:pPr>
            <a:r>
              <a:rPr lang="en-GB" dirty="0" smtClean="0"/>
              <a:t>Ensure </a:t>
            </a:r>
            <a:r>
              <a:rPr lang="en-GB" dirty="0"/>
              <a:t>subordinates are trained in order to be effective in their duties and to qualify for increased </a:t>
            </a:r>
            <a:r>
              <a:rPr lang="en-GB" dirty="0" smtClean="0"/>
              <a:t>responsibilities.</a:t>
            </a:r>
            <a:endParaRPr lang="en-US" dirty="0"/>
          </a:p>
          <a:p>
            <a:pPr marL="624078" indent="-514350">
              <a:buAutoNum type="arabicPeriod"/>
            </a:pPr>
            <a:r>
              <a:rPr lang="en-GB" dirty="0" smtClean="0"/>
              <a:t>Accept </a:t>
            </a:r>
            <a:r>
              <a:rPr lang="en-GB" dirty="0"/>
              <a:t>only such work as he believes he is competent to perform and not hesitate to obtain additional expertise from appropriately qualifies individuals where </a:t>
            </a:r>
            <a:r>
              <a:rPr lang="en-GB" dirty="0" smtClean="0"/>
              <a:t>advisable</a:t>
            </a:r>
            <a:endParaRPr lang="en-GB" dirty="0"/>
          </a:p>
          <a:p>
            <a:pPr marL="624078" indent="-514350">
              <a:buAutoNum type="arabicPeriod"/>
            </a:pPr>
            <a:r>
              <a:rPr lang="en-GB" dirty="0" smtClean="0"/>
              <a:t>Actively </a:t>
            </a:r>
            <a:r>
              <a:rPr lang="en-GB" dirty="0"/>
              <a:t>seek opportunities for increasing efficiency and effectiveness to the benefit of the user and the ultimate recipient."</a:t>
            </a:r>
            <a:endParaRPr lang="en-US" dirty="0"/>
          </a:p>
          <a:p>
            <a:endParaRPr lang="en-US" dirty="0"/>
          </a:p>
          <a:p>
            <a:pPr lvl="2"/>
            <a:endParaRPr lang="en-US" dirty="0"/>
          </a:p>
        </p:txBody>
      </p:sp>
      <p:sp>
        <p:nvSpPr>
          <p:cNvPr id="2" name="Title 1"/>
          <p:cNvSpPr>
            <a:spLocks noGrp="1"/>
          </p:cNvSpPr>
          <p:nvPr>
            <p:ph type="title"/>
          </p:nvPr>
        </p:nvSpPr>
        <p:spPr/>
        <p:txBody>
          <a:bodyPr>
            <a:normAutofit fontScale="90000"/>
          </a:bodyPr>
          <a:lstStyle/>
          <a:p>
            <a:r>
              <a:rPr lang="en-GB" u="sng" dirty="0">
                <a:solidFill>
                  <a:srgbClr val="FF0000"/>
                </a:solidFill>
              </a:rPr>
              <a:t>BCS Code of Practice</a:t>
            </a:r>
            <a:r>
              <a:rPr lang="en-US" u="sng" dirty="0">
                <a:solidFill>
                  <a:srgbClr val="FF0000"/>
                </a:solidFill>
              </a:rPr>
              <a:t/>
            </a:r>
            <a:br>
              <a:rPr lang="en-US" u="sng" dirty="0">
                <a:solidFill>
                  <a:srgbClr val="FF0000"/>
                </a:solidFill>
              </a:rPr>
            </a:br>
            <a:endParaRPr lang="en-US" u="sng" dirty="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GB" dirty="0" smtClean="0"/>
              <a:t>5. Plan</a:t>
            </a:r>
            <a:r>
              <a:rPr lang="en-GB" dirty="0"/>
              <a:t>, establish and review objectives, tasks, and organisational structures for himself, and subordinates, to help meet overall </a:t>
            </a:r>
            <a:r>
              <a:rPr lang="en-GB" dirty="0" smtClean="0"/>
              <a:t>objectives.</a:t>
            </a:r>
            <a:endParaRPr lang="en-US" dirty="0"/>
          </a:p>
          <a:p>
            <a:pPr marL="109728" indent="0">
              <a:buNone/>
            </a:pPr>
            <a:r>
              <a:rPr lang="en-US" dirty="0" smtClean="0"/>
              <a:t>6. </a:t>
            </a:r>
            <a:r>
              <a:rPr lang="en-GB" dirty="0" smtClean="0"/>
              <a:t>Establish </a:t>
            </a:r>
            <a:r>
              <a:rPr lang="en-GB" dirty="0"/>
              <a:t>and maintain channels of communication from and to seniors, equals and </a:t>
            </a:r>
            <a:r>
              <a:rPr lang="en-GB" dirty="0" smtClean="0"/>
              <a:t>subordinates.</a:t>
            </a:r>
            <a:endParaRPr lang="en-US" dirty="0"/>
          </a:p>
          <a:p>
            <a:pPr marL="109728" indent="0">
              <a:buNone/>
            </a:pPr>
            <a:r>
              <a:rPr lang="en-US" dirty="0" smtClean="0"/>
              <a:t>7. </a:t>
            </a:r>
            <a:r>
              <a:rPr lang="en-GB" dirty="0" smtClean="0"/>
              <a:t>Be </a:t>
            </a:r>
            <a:r>
              <a:rPr lang="en-GB" dirty="0"/>
              <a:t>accountable for the quality, timeliness and use of resources in the work for which he is responsible."</a:t>
            </a:r>
            <a:endParaRPr lang="en-US" dirty="0"/>
          </a:p>
          <a:p>
            <a:endParaRPr lang="en-US" dirty="0"/>
          </a:p>
        </p:txBody>
      </p:sp>
      <p:sp>
        <p:nvSpPr>
          <p:cNvPr id="2" name="Title 1"/>
          <p:cNvSpPr>
            <a:spLocks noGrp="1"/>
          </p:cNvSpPr>
          <p:nvPr>
            <p:ph type="title"/>
          </p:nvPr>
        </p:nvSpPr>
        <p:spPr/>
        <p:txBody>
          <a:bodyPr>
            <a:normAutofit fontScale="90000"/>
          </a:bodyPr>
          <a:lstStyle/>
          <a:p>
            <a:r>
              <a:rPr lang="en-GB" b="1" dirty="0">
                <a:solidFill>
                  <a:srgbClr val="FF0000"/>
                </a:solidFill>
              </a:rPr>
              <a:t>Organisation</a:t>
            </a:r>
            <a:r>
              <a:rPr lang="en-GB" b="1" dirty="0"/>
              <a:t> &amp; </a:t>
            </a:r>
            <a:r>
              <a:rPr lang="en-GB" b="1" dirty="0">
                <a:solidFill>
                  <a:srgbClr val="FF0000"/>
                </a:solidFill>
              </a:rPr>
              <a:t>management</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sz="2800" u="sng" dirty="0" smtClean="0">
                <a:solidFill>
                  <a:srgbClr val="FF0000"/>
                </a:solidFill>
              </a:rPr>
              <a:t>After studying this lesson, you will be able to:</a:t>
            </a:r>
            <a:endParaRPr lang="en-US" sz="2800" u="sng" dirty="0" smtClean="0">
              <a:solidFill>
                <a:srgbClr val="FF0000"/>
              </a:solidFill>
            </a:endParaRPr>
          </a:p>
          <a:p>
            <a:pPr lvl="1">
              <a:buNone/>
            </a:pPr>
            <a:endParaRPr lang="en-GB" sz="2800" dirty="0" smtClean="0"/>
          </a:p>
          <a:p>
            <a:pPr lvl="1"/>
            <a:r>
              <a:rPr lang="en-GB" sz="2800" dirty="0" smtClean="0"/>
              <a:t>Appreciate what a profession is</a:t>
            </a:r>
            <a:endParaRPr lang="en-US" sz="2800" dirty="0" smtClean="0"/>
          </a:p>
          <a:p>
            <a:pPr lvl="1"/>
            <a:r>
              <a:rPr lang="en-GB" sz="2800" dirty="0" smtClean="0"/>
              <a:t>Understand the role of the British Computer Society (BCS)</a:t>
            </a:r>
            <a:endParaRPr lang="en-US" sz="2800" dirty="0" smtClean="0"/>
          </a:p>
          <a:p>
            <a:pPr lvl="1"/>
            <a:r>
              <a:rPr lang="en-GB" sz="2800" dirty="0" smtClean="0"/>
              <a:t>Appreciate the role of the BCS Code of Conduct</a:t>
            </a:r>
            <a:endParaRPr lang="en-US" sz="2800" dirty="0" smtClean="0"/>
          </a:p>
          <a:p>
            <a:pPr lvl="1"/>
            <a:r>
              <a:rPr lang="en-GB" sz="2800" dirty="0" smtClean="0"/>
              <a:t>Appreciate the role of the BCS Code of Practice</a:t>
            </a:r>
            <a:endParaRPr lang="en-US" sz="2800" dirty="0" smtClean="0"/>
          </a:p>
          <a:p>
            <a:pPr lvl="1"/>
            <a:r>
              <a:rPr lang="en-GB" sz="2800" dirty="0" smtClean="0"/>
              <a:t>Appreciate what being a professional actually means</a:t>
            </a:r>
            <a:endParaRPr lang="en-US" sz="2800"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"Seek expert advice in the preparation of any formal contract.</a:t>
            </a:r>
            <a:endParaRPr lang="en-US" dirty="0"/>
          </a:p>
          <a:p>
            <a:r>
              <a:rPr lang="en-GB" dirty="0"/>
              <a:t>Ensure that all requirements and the precise responsibility of all parties are adequately covered in any contract or tendering procedures."</a:t>
            </a:r>
            <a:endParaRPr lang="en-US" dirty="0"/>
          </a:p>
          <a:p>
            <a:endParaRPr lang="en-US" dirty="0"/>
          </a:p>
        </p:txBody>
      </p:sp>
      <p:sp>
        <p:nvSpPr>
          <p:cNvPr id="2" name="Title 1"/>
          <p:cNvSpPr>
            <a:spLocks noGrp="1"/>
          </p:cNvSpPr>
          <p:nvPr>
            <p:ph type="title"/>
          </p:nvPr>
        </p:nvSpPr>
        <p:spPr/>
        <p:txBody>
          <a:bodyPr>
            <a:normAutofit fontScale="90000"/>
          </a:bodyPr>
          <a:lstStyle/>
          <a:p>
            <a:r>
              <a:rPr lang="en-GB" b="1" dirty="0"/>
              <a:t>Contracting</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Ensure that all staff are trained to take effective action to protect life, data and equipment (in that order) in the event of disaster.</a:t>
            </a:r>
            <a:endParaRPr lang="en-US" dirty="0" smtClean="0"/>
          </a:p>
          <a:p>
            <a:r>
              <a:rPr lang="en-GB" dirty="0" smtClean="0"/>
              <a:t>Take all reasonable measures to protect confidential information from inadvertent or deliberate improper access or use.</a:t>
            </a:r>
            <a:endParaRPr lang="en-US" dirty="0" smtClean="0"/>
          </a:p>
          <a:p>
            <a:r>
              <a:rPr lang="en-GB" dirty="0" smtClean="0"/>
              <a:t>Ensure that competent people are assigned to be responsible for the accuracy and integrity of the data</a:t>
            </a:r>
            <a:endParaRPr lang="en-US" dirty="0"/>
          </a:p>
        </p:txBody>
      </p:sp>
      <p:sp>
        <p:nvSpPr>
          <p:cNvPr id="2" name="Title 1"/>
          <p:cNvSpPr>
            <a:spLocks noGrp="1"/>
          </p:cNvSpPr>
          <p:nvPr>
            <p:ph type="title"/>
          </p:nvPr>
        </p:nvSpPr>
        <p:spPr/>
        <p:txBody>
          <a:bodyPr>
            <a:normAutofit fontScale="90000"/>
          </a:bodyPr>
          <a:lstStyle/>
          <a:p>
            <a:r>
              <a:rPr lang="en-GB" b="1" dirty="0"/>
              <a:t>Privacy, security &amp; integrity</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Exercise impartiality when evaluating each project with respect to its technical, moral and economic benefits.</a:t>
            </a:r>
          </a:p>
          <a:p>
            <a:r>
              <a:rPr lang="en-GB" dirty="0" smtClean="0"/>
              <a:t>Ensure that effective standard procedures and documentation are available and used.</a:t>
            </a:r>
            <a:endParaRPr lang="en-US" dirty="0" smtClean="0"/>
          </a:p>
          <a:p>
            <a:r>
              <a:rPr lang="en-GB" dirty="0" smtClean="0"/>
              <a:t>Ensure that projects are completed with technical soundness, using the most appropriate technology and within time and cost constraints."</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GB" b="1" dirty="0" smtClean="0"/>
              <a:t>Development (of projects)</a:t>
            </a: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Ensure that adequate provision is made for user and operations staff training in all functions of the system for which they are responsible.</a:t>
            </a:r>
            <a:endParaRPr lang="en-US" dirty="0" smtClean="0"/>
          </a:p>
          <a:p>
            <a:r>
              <a:rPr lang="en-GB" dirty="0" smtClean="0"/>
              <a:t>Effectively plan, monitor, adjust and report upon all activities concerned with the changeover from development to operational running.</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GB" b="1" dirty="0" smtClean="0"/>
              <a:t>Implementation</a:t>
            </a: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Plan and operate efficient and reliable processing within defined budgets.</a:t>
            </a:r>
            <a:endParaRPr lang="en-US" dirty="0" smtClean="0"/>
          </a:p>
          <a:p>
            <a:r>
              <a:rPr lang="en-GB" dirty="0" smtClean="0"/>
              <a:t>Monitor performance and quality and arrange regular reviews of the efficiency, effectiveness and security of live systems.</a:t>
            </a:r>
            <a:endParaRPr lang="en-US" dirty="0" smtClean="0"/>
          </a:p>
          <a:p>
            <a:r>
              <a:rPr lang="en-GB" dirty="0" smtClean="0"/>
              <a:t>Plan, from the start of a project, to provide adequate maintenance and enhancement support to live systems so that they continue to meet all requirements.</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GB" b="1" dirty="0" smtClean="0"/>
              <a:t>Live systems</a:t>
            </a: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What are the seven elements that make up the BCS Code of Practice</a:t>
            </a:r>
            <a:r>
              <a:rPr lang="en-GB" dirty="0" smtClean="0"/>
              <a:t>?</a:t>
            </a:r>
          </a:p>
        </p:txBody>
      </p:sp>
      <p:sp>
        <p:nvSpPr>
          <p:cNvPr id="2" name="Title 1"/>
          <p:cNvSpPr>
            <a:spLocks noGrp="1"/>
          </p:cNvSpPr>
          <p:nvPr>
            <p:ph type="title"/>
          </p:nvPr>
        </p:nvSpPr>
        <p:spPr/>
        <p:txBody>
          <a:bodyPr/>
          <a:lstStyle/>
          <a:p>
            <a:r>
              <a:rPr lang="en-US" dirty="0" smtClean="0">
                <a:solidFill>
                  <a:srgbClr val="FF0000"/>
                </a:solidFill>
              </a:rPr>
              <a:t>SAQ2</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How does the BCS Code of Practice relate to your own job of work?  Make a list of things that are particularly important.  Compare &amp; contrast this with a colleague.  Are there similar themes relating to both your lists?  Discuss why your lists are not the same.</a:t>
            </a: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FF0000"/>
                </a:solidFill>
              </a:rPr>
              <a:t>Exercise 2</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hlinkClick r:id="rId2"/>
            </a:endParaRPr>
          </a:p>
          <a:p>
            <a:r>
              <a:rPr lang="en-US" b="1" dirty="0" smtClean="0">
                <a:hlinkClick r:id="rId3"/>
              </a:rPr>
              <a:t>British Computer Society</a:t>
            </a:r>
            <a:endParaRPr lang="en-US" b="1" dirty="0" smtClean="0"/>
          </a:p>
          <a:p>
            <a:r>
              <a:rPr lang="en-US" dirty="0" smtClean="0">
                <a:solidFill>
                  <a:srgbClr val="FF0000"/>
                </a:solidFill>
                <a:hlinkClick r:id="rId2"/>
              </a:rPr>
              <a:t>The IEEE Computer Society</a:t>
            </a:r>
            <a:endParaRPr lang="en-US" dirty="0" smtClean="0">
              <a:solidFill>
                <a:srgbClr val="FF0000"/>
              </a:solidFill>
            </a:endParaRPr>
          </a:p>
          <a:p>
            <a:r>
              <a:rPr lang="en-US" u="sng" dirty="0" smtClean="0">
                <a:solidFill>
                  <a:srgbClr val="FF0000"/>
                </a:solidFill>
              </a:rPr>
              <a:t>Australian Computer Society</a:t>
            </a:r>
          </a:p>
          <a:p>
            <a:r>
              <a:rPr lang="en-US" u="sng" dirty="0" smtClean="0"/>
              <a:t>Find More????</a:t>
            </a:r>
          </a:p>
          <a:p>
            <a:endParaRPr lang="en-US" dirty="0"/>
          </a:p>
        </p:txBody>
      </p:sp>
      <p:sp>
        <p:nvSpPr>
          <p:cNvPr id="2" name="Title 1"/>
          <p:cNvSpPr>
            <a:spLocks noGrp="1"/>
          </p:cNvSpPr>
          <p:nvPr>
            <p:ph type="title"/>
          </p:nvPr>
        </p:nvSpPr>
        <p:spPr/>
        <p:txBody>
          <a:bodyPr>
            <a:normAutofit fontScale="90000"/>
          </a:bodyPr>
          <a:lstStyle/>
          <a:p>
            <a:r>
              <a:rPr lang="en-US" u="sng" dirty="0" smtClean="0"/>
              <a:t>Societies for Computer Professionals</a:t>
            </a:r>
            <a:endParaRPr lang="en-US" u="sng"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r>
              <a:rPr lang="en-US" b="1" dirty="0" smtClean="0"/>
              <a:t>Computer Society Codes from Around the World</a:t>
            </a:r>
          </a:p>
          <a:p>
            <a:r>
              <a:rPr lang="en-US" dirty="0" smtClean="0">
                <a:hlinkClick r:id="rId2" action="ppaction://hlinkfile"/>
              </a:rPr>
              <a:t>Australian Computer Society</a:t>
            </a:r>
            <a:r>
              <a:rPr lang="en-US" dirty="0" smtClean="0"/>
              <a:t> </a:t>
            </a:r>
          </a:p>
          <a:p>
            <a:r>
              <a:rPr lang="en-US" dirty="0" smtClean="0">
                <a:hlinkClick r:id="rId3"/>
              </a:rPr>
              <a:t>The System Administrators Guild of Australia</a:t>
            </a:r>
            <a:r>
              <a:rPr lang="en-US" dirty="0" smtClean="0"/>
              <a:t> </a:t>
            </a:r>
          </a:p>
          <a:p>
            <a:r>
              <a:rPr lang="en-US" dirty="0" smtClean="0">
                <a:hlinkClick r:id="rId4" action="ppaction://hlinkfile"/>
              </a:rPr>
              <a:t>Canada</a:t>
            </a:r>
            <a:r>
              <a:rPr lang="en-US" dirty="0" smtClean="0"/>
              <a:t> </a:t>
            </a:r>
          </a:p>
          <a:p>
            <a:r>
              <a:rPr lang="en-US" dirty="0" smtClean="0">
                <a:hlinkClick r:id="rId5" action="ppaction://hlinkfile"/>
              </a:rPr>
              <a:t>Germany</a:t>
            </a:r>
            <a:r>
              <a:rPr lang="en-US" dirty="0" smtClean="0"/>
              <a:t> (Version </a:t>
            </a:r>
            <a:r>
              <a:rPr lang="en-US" dirty="0" smtClean="0">
                <a:hlinkClick r:id="rId6"/>
              </a:rPr>
              <a:t>in German</a:t>
            </a:r>
            <a:r>
              <a:rPr lang="en-US" dirty="0" smtClean="0"/>
              <a:t> from University of Freiburg) </a:t>
            </a:r>
          </a:p>
          <a:p>
            <a:r>
              <a:rPr lang="en-US" dirty="0" smtClean="0">
                <a:hlinkClick r:id="rId7" action="ppaction://hlinkfile"/>
              </a:rPr>
              <a:t>Great Britain</a:t>
            </a:r>
            <a:r>
              <a:rPr lang="en-US" dirty="0" smtClean="0"/>
              <a:t> (</a:t>
            </a:r>
            <a:r>
              <a:rPr lang="en-US" dirty="0" smtClean="0">
                <a:hlinkClick r:id="rId8"/>
              </a:rPr>
              <a:t>direct link</a:t>
            </a:r>
            <a:r>
              <a:rPr lang="en-US" dirty="0" smtClean="0"/>
              <a:t>) </a:t>
            </a:r>
          </a:p>
          <a:p>
            <a:r>
              <a:rPr lang="en-US" dirty="0" smtClean="0">
                <a:hlinkClick r:id="rId9"/>
              </a:rPr>
              <a:t>Hong Kong Computer Society</a:t>
            </a:r>
            <a:r>
              <a:rPr lang="en-US" dirty="0" smtClean="0"/>
              <a:t> </a:t>
            </a:r>
          </a:p>
          <a:p>
            <a:r>
              <a:rPr lang="en-US" dirty="0" smtClean="0">
                <a:hlinkClick r:id="rId10" action="ppaction://hlinkfile"/>
              </a:rPr>
              <a:t>India</a:t>
            </a:r>
            <a:r>
              <a:rPr lang="en-US" dirty="0" smtClean="0"/>
              <a:t/>
            </a:r>
            <a:br>
              <a:rPr lang="en-US" dirty="0" smtClean="0"/>
            </a:br>
            <a:r>
              <a:rPr lang="en-US" dirty="0" smtClean="0">
                <a:hlinkClick r:id="rId11" action="ppaction://hlinkfile"/>
              </a:rPr>
              <a:t>Italy</a:t>
            </a:r>
            <a:r>
              <a:rPr lang="en-US" dirty="0" smtClean="0"/>
              <a:t> </a:t>
            </a:r>
          </a:p>
          <a:p>
            <a:r>
              <a:rPr lang="en-US" dirty="0" smtClean="0">
                <a:hlinkClick r:id="rId12" action="ppaction://hlinkfile"/>
              </a:rPr>
              <a:t>Japan</a:t>
            </a:r>
            <a:r>
              <a:rPr lang="en-US" dirty="0" smtClean="0"/>
              <a:t> </a:t>
            </a:r>
          </a:p>
          <a:p>
            <a:r>
              <a:rPr lang="en-US" dirty="0" smtClean="0">
                <a:hlinkClick r:id="rId13" action="ppaction://hlinkfile"/>
              </a:rPr>
              <a:t>VRI (the Dutch Association of Information Scientists) 1994 Version</a:t>
            </a:r>
            <a:r>
              <a:rPr lang="en-US" dirty="0" smtClean="0"/>
              <a:t> </a:t>
            </a:r>
          </a:p>
          <a:p>
            <a:r>
              <a:rPr lang="en-US" dirty="0" err="1" smtClean="0">
                <a:hlinkClick r:id="rId14"/>
              </a:rPr>
              <a:t>VRl</a:t>
            </a:r>
            <a:r>
              <a:rPr lang="en-US" dirty="0" smtClean="0">
                <a:hlinkClick r:id="rId14"/>
              </a:rPr>
              <a:t> (The Netherlands Association of Registered Information Scientists) 1997 Version</a:t>
            </a:r>
            <a:r>
              <a:rPr lang="en-US" dirty="0" smtClean="0"/>
              <a:t> </a:t>
            </a:r>
          </a:p>
          <a:p>
            <a:r>
              <a:rPr lang="en-US" dirty="0" smtClean="0">
                <a:hlinkClick r:id="rId15" action="ppaction://hlinkfile"/>
              </a:rPr>
              <a:t>New Zealand</a:t>
            </a:r>
            <a:r>
              <a:rPr lang="en-US" dirty="0" smtClean="0"/>
              <a:t> (</a:t>
            </a:r>
            <a:r>
              <a:rPr lang="en-US" dirty="0" smtClean="0">
                <a:hlinkClick r:id="rId16"/>
              </a:rPr>
              <a:t>direct link</a:t>
            </a:r>
            <a:r>
              <a:rPr lang="en-US" dirty="0" smtClean="0"/>
              <a:t>) </a:t>
            </a:r>
          </a:p>
          <a:p>
            <a:r>
              <a:rPr lang="en-US" dirty="0" smtClean="0">
                <a:hlinkClick r:id="rId17" action="ppaction://hlinkfile"/>
              </a:rPr>
              <a:t>Republic of South Africa</a:t>
            </a:r>
            <a:r>
              <a:rPr lang="en-US" dirty="0" smtClean="0"/>
              <a:t> </a:t>
            </a:r>
          </a:p>
          <a:p>
            <a:r>
              <a:rPr lang="en-US" dirty="0" smtClean="0">
                <a:hlinkClick r:id="rId18" action="ppaction://hlinkfile"/>
              </a:rPr>
              <a:t>Singapore</a:t>
            </a:r>
            <a:r>
              <a:rPr lang="en-US" dirty="0" smtClean="0"/>
              <a:t> </a:t>
            </a:r>
          </a:p>
          <a:p>
            <a:r>
              <a:rPr lang="en-US" dirty="0" smtClean="0">
                <a:hlinkClick r:id="rId19" action="ppaction://hlinkfile"/>
              </a:rPr>
              <a:t>Sweden</a:t>
            </a:r>
            <a:r>
              <a:rPr lang="en-US" dirty="0" smtClean="0"/>
              <a:t> </a:t>
            </a:r>
          </a:p>
          <a:p>
            <a:r>
              <a:rPr lang="en-US" dirty="0" smtClean="0">
                <a:hlinkClick r:id="rId20" action="ppaction://hlinkfile"/>
              </a:rPr>
              <a:t>Zimbabwe</a:t>
            </a:r>
            <a:r>
              <a:rPr lang="en-US" dirty="0" smtClean="0"/>
              <a:t> </a:t>
            </a:r>
          </a:p>
          <a:p>
            <a:endParaRPr lang="en-US" dirty="0" smtClean="0"/>
          </a:p>
          <a:p>
            <a:r>
              <a:rPr lang="en-US" u="sng" dirty="0" smtClean="0">
                <a:solidFill>
                  <a:srgbClr val="FF0000"/>
                </a:solidFill>
              </a:rPr>
              <a:t>http://courses.cs.vt.edu/cs3604/lib/WorldCodes/WorldCodes.html</a:t>
            </a:r>
            <a:endParaRPr lang="en-US" u="sng" dirty="0">
              <a:solidFill>
                <a:srgbClr val="FF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Systems analysts, computer programmers, etc. are all deemed to be computer professionals.</a:t>
            </a:r>
          </a:p>
          <a:p>
            <a:r>
              <a:rPr lang="en-GB" dirty="0" smtClean="0"/>
              <a:t>They are expected to operate in a professional manner at  all times, and in all circumstances.</a:t>
            </a:r>
          </a:p>
          <a:p>
            <a:r>
              <a:rPr lang="en-GB" dirty="0" smtClean="0"/>
              <a:t>To help the end user and the management.</a:t>
            </a:r>
            <a:endParaRPr lang="en-US" dirty="0"/>
          </a:p>
        </p:txBody>
      </p:sp>
      <p:sp>
        <p:nvSpPr>
          <p:cNvPr id="2" name="Title 1"/>
          <p:cNvSpPr>
            <a:spLocks noGrp="1"/>
          </p:cNvSpPr>
          <p:nvPr>
            <p:ph type="title"/>
          </p:nvPr>
        </p:nvSpPr>
        <p:spPr/>
        <p:txBody>
          <a:bodyPr>
            <a:normAutofit fontScale="90000"/>
          </a:bodyPr>
          <a:lstStyle/>
          <a:p>
            <a:r>
              <a:rPr lang="en-GB" b="1" dirty="0"/>
              <a:t>BEING A PROFESSIONAL</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smtClean="0"/>
              <a:t>Professionalism</a:t>
            </a:r>
          </a:p>
          <a:p>
            <a:pPr>
              <a:buNone/>
            </a:pPr>
            <a:endParaRPr lang="en-GB" dirty="0" smtClean="0"/>
          </a:p>
          <a:p>
            <a:r>
              <a:rPr lang="en-GB" dirty="0"/>
              <a:t>Societies for Computer </a:t>
            </a:r>
            <a:r>
              <a:rPr lang="en-GB" dirty="0" smtClean="0"/>
              <a:t>Professionals</a:t>
            </a:r>
          </a:p>
          <a:p>
            <a:pPr>
              <a:buNone/>
            </a:pPr>
            <a:endParaRPr lang="en-GB" dirty="0" smtClean="0"/>
          </a:p>
          <a:p>
            <a:r>
              <a:rPr lang="en-GB" dirty="0"/>
              <a:t>Professional bodies and </a:t>
            </a:r>
            <a:r>
              <a:rPr lang="en-GB" dirty="0" smtClean="0"/>
              <a:t>institutions</a:t>
            </a:r>
          </a:p>
          <a:p>
            <a:pPr>
              <a:buNone/>
            </a:pPr>
            <a:endParaRPr lang="en-GB" dirty="0" smtClean="0"/>
          </a:p>
          <a:p>
            <a:r>
              <a:rPr lang="en-GB" dirty="0" smtClean="0"/>
              <a:t>Consider your own professional development</a:t>
            </a:r>
            <a:endParaRPr lang="en-US" dirty="0"/>
          </a:p>
          <a:p>
            <a:endParaRPr lang="en-US" dirty="0"/>
          </a:p>
        </p:txBody>
      </p:sp>
      <p:sp>
        <p:nvSpPr>
          <p:cNvPr id="2" name="Title 1"/>
          <p:cNvSpPr>
            <a:spLocks noGrp="1"/>
          </p:cNvSpPr>
          <p:nvPr>
            <p:ph type="title"/>
          </p:nvPr>
        </p:nvSpPr>
        <p:spPr/>
        <p:txBody>
          <a:bodyPr/>
          <a:lstStyle/>
          <a:p>
            <a:r>
              <a:rPr lang="en-US" dirty="0" smtClean="0">
                <a:solidFill>
                  <a:srgbClr val="FF0000"/>
                </a:solidFill>
              </a:rPr>
              <a:t>Topics</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102291"/>
          </a:xfrm>
        </p:spPr>
        <p:txBody>
          <a:bodyPr/>
          <a:lstStyle/>
          <a:p>
            <a:r>
              <a:rPr lang="en-GB" dirty="0" smtClean="0"/>
              <a:t>Censure (Criticism)</a:t>
            </a:r>
            <a:endParaRPr lang="en-US" dirty="0"/>
          </a:p>
          <a:p>
            <a:r>
              <a:rPr lang="en-GB" dirty="0" smtClean="0"/>
              <a:t>A </a:t>
            </a:r>
            <a:r>
              <a:rPr lang="en-GB" dirty="0"/>
              <a:t>fine</a:t>
            </a:r>
            <a:endParaRPr lang="en-US" dirty="0"/>
          </a:p>
          <a:p>
            <a:r>
              <a:rPr lang="en-GB" dirty="0" smtClean="0"/>
              <a:t>Expulsion</a:t>
            </a:r>
            <a:endParaRPr lang="en-US" dirty="0"/>
          </a:p>
          <a:p>
            <a:pPr>
              <a:buNone/>
            </a:pPr>
            <a:endParaRPr lang="en-US" dirty="0"/>
          </a:p>
          <a:p>
            <a:endParaRPr lang="en-US" dirty="0"/>
          </a:p>
        </p:txBody>
      </p:sp>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What </a:t>
            </a:r>
            <a:r>
              <a:rPr lang="en-GB" b="1" dirty="0"/>
              <a:t>about unprofessional conduct?</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Professional bodies generally create one or more domestic tribunals.  </a:t>
            </a:r>
          </a:p>
          <a:p>
            <a:r>
              <a:rPr lang="en-GB" dirty="0" smtClean="0"/>
              <a:t>The purpose of these is to maintain the integrity of the profession by hearing complaints against a member that he did not act in accordance with the level of behaviour expected. </a:t>
            </a:r>
            <a:endParaRPr lang="en-US" dirty="0"/>
          </a:p>
        </p:txBody>
      </p:sp>
      <p:sp>
        <p:nvSpPr>
          <p:cNvPr id="2" name="Title 1"/>
          <p:cNvSpPr>
            <a:spLocks noGrp="1"/>
          </p:cNvSpPr>
          <p:nvPr>
            <p:ph type="title"/>
          </p:nvPr>
        </p:nvSpPr>
        <p:spPr/>
        <p:txBody>
          <a:bodyPr>
            <a:normAutofit fontScale="90000"/>
          </a:bodyPr>
          <a:lstStyle/>
          <a:p>
            <a:r>
              <a:rPr lang="en-GB" b="1" dirty="0" smtClean="0"/>
              <a:t>Tribunals</a:t>
            </a: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Such a complaint may come from</a:t>
            </a:r>
            <a:endParaRPr lang="en-US" dirty="0" smtClean="0"/>
          </a:p>
          <a:p>
            <a:r>
              <a:rPr lang="en-GB" dirty="0" smtClean="0"/>
              <a:t>	Another member</a:t>
            </a:r>
            <a:endParaRPr lang="en-US" dirty="0" smtClean="0"/>
          </a:p>
          <a:p>
            <a:r>
              <a:rPr lang="en-GB" dirty="0" smtClean="0"/>
              <a:t>	The body itself</a:t>
            </a:r>
            <a:endParaRPr lang="en-US" dirty="0" smtClean="0"/>
          </a:p>
          <a:p>
            <a:r>
              <a:rPr lang="en-GB" dirty="0" smtClean="0"/>
              <a:t>	A member of the public</a:t>
            </a:r>
            <a:endParaRPr lang="en-US" dirty="0" smtClean="0"/>
          </a:p>
          <a:p>
            <a:r>
              <a:rPr lang="en-GB" dirty="0" smtClean="0"/>
              <a:t>A 'domestic' tribunal must not exceed its jurisdiction, as laid down in its own rules. </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1. Where are complaints against a member likely to come from, and what are the likely sanctions?</a:t>
            </a:r>
            <a:endParaRPr lang="en-US" dirty="0" smtClean="0"/>
          </a:p>
          <a:p>
            <a:pPr>
              <a:buNone/>
            </a:pPr>
            <a:endParaRPr lang="en-US" dirty="0" smtClean="0"/>
          </a:p>
          <a:p>
            <a:endParaRPr lang="en-US" dirty="0"/>
          </a:p>
        </p:txBody>
      </p:sp>
      <p:sp>
        <p:nvSpPr>
          <p:cNvPr id="2" name="Title 1"/>
          <p:cNvSpPr>
            <a:spLocks noGrp="1"/>
          </p:cNvSpPr>
          <p:nvPr>
            <p:ph type="title"/>
          </p:nvPr>
        </p:nvSpPr>
        <p:spPr/>
        <p:txBody>
          <a:bodyPr/>
          <a:lstStyle/>
          <a:p>
            <a:r>
              <a:rPr lang="en-US" dirty="0" smtClean="0">
                <a:solidFill>
                  <a:srgbClr val="FF0000"/>
                </a:solidFill>
              </a:rPr>
              <a:t>SAQ3</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b="1" dirty="0" smtClean="0"/>
              <a:t>Solution :1</a:t>
            </a:r>
            <a:endParaRPr lang="en-US" dirty="0" smtClean="0"/>
          </a:p>
          <a:p>
            <a:r>
              <a:rPr lang="en-GB" dirty="0" smtClean="0"/>
              <a:t>Generally, complaints may come from</a:t>
            </a:r>
            <a:endParaRPr lang="en-US" dirty="0" smtClean="0"/>
          </a:p>
          <a:p>
            <a:r>
              <a:rPr lang="en-GB" dirty="0" smtClean="0"/>
              <a:t>	Another member</a:t>
            </a:r>
            <a:endParaRPr lang="en-US" dirty="0" smtClean="0"/>
          </a:p>
          <a:p>
            <a:r>
              <a:rPr lang="en-GB" dirty="0" smtClean="0"/>
              <a:t>	The body itself</a:t>
            </a:r>
            <a:endParaRPr lang="en-US" dirty="0" smtClean="0"/>
          </a:p>
          <a:p>
            <a:r>
              <a:rPr lang="en-GB" dirty="0" smtClean="0"/>
              <a:t>	A member of the public</a:t>
            </a:r>
            <a:endParaRPr lang="en-US" dirty="0" smtClean="0"/>
          </a:p>
          <a:p>
            <a:r>
              <a:rPr lang="en-GB" dirty="0" smtClean="0"/>
              <a:t> </a:t>
            </a:r>
            <a:endParaRPr lang="en-US" dirty="0" smtClean="0"/>
          </a:p>
          <a:p>
            <a:r>
              <a:rPr lang="en-GB" dirty="0" smtClean="0"/>
              <a:t>Typical sanctions would include:</a:t>
            </a:r>
            <a:endParaRPr lang="en-US" dirty="0" smtClean="0"/>
          </a:p>
          <a:p>
            <a:r>
              <a:rPr lang="en-GB" dirty="0" smtClean="0"/>
              <a:t>	A censure</a:t>
            </a:r>
            <a:endParaRPr lang="en-US" dirty="0" smtClean="0"/>
          </a:p>
          <a:p>
            <a:r>
              <a:rPr lang="en-GB" dirty="0" smtClean="0"/>
              <a:t>	A fine</a:t>
            </a:r>
            <a:endParaRPr lang="en-US" dirty="0" smtClean="0"/>
          </a:p>
          <a:p>
            <a:r>
              <a:rPr lang="en-GB" dirty="0" smtClean="0"/>
              <a:t>	In extreme cases - expulsion</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Do you consider yourself to be professional?  If so, what evidence can you offer to support your claim?  If not, what are you doing to remedy this?</a:t>
            </a:r>
            <a:endParaRPr lang="en-US" dirty="0" smtClean="0"/>
          </a:p>
          <a:p>
            <a:r>
              <a:rPr lang="en-GB" dirty="0" smtClean="0"/>
              <a:t>Compare and discuss your answer to this question with another member of your group.  What are the major similarities &amp; differences?  Are they important?  Why or why not?</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GB" b="1" dirty="0" smtClean="0"/>
              <a:t>Exercise 3</a:t>
            </a: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GB" i="1" dirty="0" smtClean="0"/>
              <a:t>In this lesson we have</a:t>
            </a:r>
            <a:r>
              <a:rPr lang="en-GB" dirty="0" smtClean="0"/>
              <a:t>:</a:t>
            </a:r>
            <a:endParaRPr lang="en-US" dirty="0" smtClean="0"/>
          </a:p>
          <a:p>
            <a:r>
              <a:rPr lang="en-GB" dirty="0" smtClean="0"/>
              <a:t>	Discussed the role of professional bodies</a:t>
            </a:r>
            <a:endParaRPr lang="en-US" dirty="0" smtClean="0"/>
          </a:p>
          <a:p>
            <a:r>
              <a:rPr lang="en-GB" dirty="0" smtClean="0"/>
              <a:t>	Introduced the role of the BCS</a:t>
            </a:r>
            <a:endParaRPr lang="en-US" dirty="0" smtClean="0"/>
          </a:p>
          <a:p>
            <a:r>
              <a:rPr lang="en-GB" dirty="0" smtClean="0"/>
              <a:t>	Examined the BCS Code of Conduct</a:t>
            </a:r>
            <a:endParaRPr lang="en-US" dirty="0" smtClean="0"/>
          </a:p>
          <a:p>
            <a:r>
              <a:rPr lang="en-GB" dirty="0" smtClean="0"/>
              <a:t>	Examined the BCS Code of Practice</a:t>
            </a:r>
            <a:endParaRPr lang="en-US" dirty="0" smtClean="0"/>
          </a:p>
          <a:p>
            <a:r>
              <a:rPr lang="en-GB" dirty="0" smtClean="0"/>
              <a:t>     Discussed the implications of the BCS      codes for people working in the field of computers</a:t>
            </a:r>
            <a:endParaRPr lang="en-US" dirty="0" smtClean="0"/>
          </a:p>
          <a:p>
            <a:r>
              <a:rPr lang="en-GB" dirty="0" smtClean="0"/>
              <a:t>	Discussed what being a professional means</a:t>
            </a:r>
          </a:p>
          <a:p>
            <a:r>
              <a:rPr lang="en-GB" dirty="0" smtClean="0"/>
              <a:t>Initiated thinking of your own professional career</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GB" b="1" dirty="0" smtClean="0"/>
              <a:t>SUMMARY OF LESSON 1</a:t>
            </a: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i="1" u="sng" dirty="0" smtClean="0"/>
              <a:t>Now you should be able to:</a:t>
            </a:r>
            <a:endParaRPr lang="en-US" i="1" u="sng" dirty="0" smtClean="0"/>
          </a:p>
          <a:p>
            <a:r>
              <a:rPr lang="en-GB" dirty="0" smtClean="0"/>
              <a:t>	Articulate the concept of a professional body</a:t>
            </a:r>
            <a:endParaRPr lang="en-US" dirty="0" smtClean="0"/>
          </a:p>
          <a:p>
            <a:r>
              <a:rPr lang="en-GB" dirty="0" smtClean="0"/>
              <a:t>	Be aware of the role of the BCS</a:t>
            </a:r>
            <a:endParaRPr lang="en-US" dirty="0" smtClean="0"/>
          </a:p>
          <a:p>
            <a:r>
              <a:rPr lang="en-GB" dirty="0" smtClean="0"/>
              <a:t>	Understand the need for, and content of, the BCS Codes of Conduct &amp; Practice</a:t>
            </a:r>
            <a:endParaRPr lang="en-US" dirty="0" smtClean="0"/>
          </a:p>
          <a:p>
            <a:r>
              <a:rPr lang="en-GB" dirty="0" smtClean="0"/>
              <a:t>	Appreciate what calling oneself a professional actually means</a:t>
            </a:r>
            <a:r>
              <a:rPr lang="en-GB" b="1" dirty="0" smtClean="0"/>
              <a:t/>
            </a:r>
            <a:br>
              <a:rPr lang="en-GB" b="1" dirty="0" smtClean="0"/>
            </a:b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71872"/>
          </a:xfrm>
        </p:spPr>
        <p:txBody>
          <a:bodyPr>
            <a:normAutofit fontScale="77500" lnSpcReduction="20000"/>
          </a:bodyPr>
          <a:lstStyle/>
          <a:p>
            <a:r>
              <a:rPr lang="en-US" dirty="0" smtClean="0"/>
              <a:t>Create a blog (blog.com </a:t>
            </a:r>
            <a:r>
              <a:rPr lang="en-US" smtClean="0"/>
              <a:t>or wordpress.com)</a:t>
            </a:r>
            <a:endParaRPr lang="en-US" dirty="0" smtClean="0"/>
          </a:p>
          <a:p>
            <a:r>
              <a:rPr lang="en-US" dirty="0" smtClean="0"/>
              <a:t>Write an essay of not more than 500 words answering the following question;</a:t>
            </a:r>
          </a:p>
          <a:p>
            <a:pPr>
              <a:buNone/>
            </a:pPr>
            <a:endParaRPr lang="en-US" dirty="0" smtClean="0"/>
          </a:p>
          <a:p>
            <a:pPr>
              <a:buNone/>
            </a:pPr>
            <a:endParaRPr lang="en-US" dirty="0" smtClean="0"/>
          </a:p>
          <a:p>
            <a:pPr>
              <a:buNone/>
            </a:pPr>
            <a:r>
              <a:rPr lang="en-US" dirty="0" smtClean="0"/>
              <a:t>Task1: Can we call a computer hacker a professional?</a:t>
            </a:r>
          </a:p>
          <a:p>
            <a:pPr>
              <a:buNone/>
            </a:pPr>
            <a:endParaRPr lang="en-US" dirty="0" smtClean="0"/>
          </a:p>
          <a:p>
            <a:pPr>
              <a:buNone/>
            </a:pPr>
            <a:r>
              <a:rPr lang="en-US" dirty="0" smtClean="0"/>
              <a:t>Note: You need to research a computer hacker and their activities and how they reputation have changed over time. Then construct well balanced argument supported by evidence to answer the above question. Share or send your blog link to your teacher. </a:t>
            </a:r>
          </a:p>
          <a:p>
            <a:pPr>
              <a:buNone/>
            </a:pPr>
            <a:r>
              <a:rPr lang="en-US" dirty="0" smtClean="0"/>
              <a:t>Task2: How do you become a member of BSC. What are the requirement and how much does it cost to become a member. List at least 5 benefits of becoming member.</a:t>
            </a:r>
          </a:p>
          <a:p>
            <a:pPr>
              <a:buNone/>
            </a:pPr>
            <a:r>
              <a:rPr lang="en-US" dirty="0" smtClean="0"/>
              <a:t>Task3: Create your own CV and bring it for next week class (Do not upload this in your blog) </a:t>
            </a:r>
          </a:p>
          <a:p>
            <a:pPr>
              <a:buNone/>
            </a:pPr>
            <a:endParaRPr lang="en-US" dirty="0" smtClean="0"/>
          </a:p>
          <a:p>
            <a:pPr>
              <a:buNone/>
            </a:pPr>
            <a:endParaRPr lang="en-US" dirty="0"/>
          </a:p>
        </p:txBody>
      </p:sp>
      <p:sp>
        <p:nvSpPr>
          <p:cNvPr id="2" name="Title 1"/>
          <p:cNvSpPr>
            <a:spLocks noGrp="1"/>
          </p:cNvSpPr>
          <p:nvPr>
            <p:ph type="title"/>
          </p:nvPr>
        </p:nvSpPr>
        <p:spPr/>
        <p:txBody>
          <a:bodyPr/>
          <a:lstStyle/>
          <a:p>
            <a:r>
              <a:rPr lang="en-US" dirty="0" smtClean="0"/>
              <a:t>Exercise 4</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smtClean="0"/>
              <a:t>So what are these professional issues in computing?</a:t>
            </a:r>
          </a:p>
          <a:p>
            <a:endParaRPr lang="en-GB" dirty="0" smtClean="0"/>
          </a:p>
          <a:p>
            <a:endParaRPr lang="en-GB" dirty="0" smtClean="0"/>
          </a:p>
          <a:p>
            <a:r>
              <a:rPr lang="en-GB" dirty="0" smtClean="0"/>
              <a:t>what does being a professional actually mean?</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lnSpcReduction="10000"/>
          </a:bodyPr>
          <a:lstStyle/>
          <a:p>
            <a:endParaRPr lang="en-GB" dirty="0" smtClean="0"/>
          </a:p>
          <a:p>
            <a:r>
              <a:rPr lang="en-GB" dirty="0" smtClean="0"/>
              <a:t>"</a:t>
            </a:r>
            <a:r>
              <a:rPr lang="en-GB" i="1" dirty="0"/>
              <a:t>A body of persons possessed of special skill &amp; knowledge who agree to conduct their affairs for the benefit of themselves and the benefit of society in general</a:t>
            </a:r>
            <a:r>
              <a:rPr lang="en-GB" dirty="0" smtClean="0"/>
              <a:t>.“</a:t>
            </a:r>
          </a:p>
          <a:p>
            <a:r>
              <a:rPr lang="en-GB" dirty="0" smtClean="0"/>
              <a:t>According to dictionary.com, profession is defined as ‘an occupation requiring special training in the liberal arts or sciences’</a:t>
            </a:r>
          </a:p>
          <a:p>
            <a:r>
              <a:rPr lang="en-GB" dirty="0" smtClean="0"/>
              <a:t>Profession ‘the body of people in such an occupation’ </a:t>
            </a:r>
            <a:endParaRPr lang="en-US" dirty="0"/>
          </a:p>
          <a:p>
            <a:r>
              <a:rPr lang="en-GB" dirty="0" smtClean="0"/>
              <a:t>Professional ‘engaged in one of the learned professions: A lawyer is a professional person’. A professional dancer!!!</a:t>
            </a:r>
            <a:endParaRPr lang="en-US" dirty="0"/>
          </a:p>
        </p:txBody>
      </p:sp>
      <p:sp>
        <p:nvSpPr>
          <p:cNvPr id="2" name="Title 1"/>
          <p:cNvSpPr>
            <a:spLocks noGrp="1"/>
          </p:cNvSpPr>
          <p:nvPr>
            <p:ph type="title"/>
          </p:nvPr>
        </p:nvSpPr>
        <p:spPr/>
        <p:txBody>
          <a:bodyPr>
            <a:normAutofit fontScale="90000"/>
          </a:bodyPr>
          <a:lstStyle/>
          <a:p>
            <a:r>
              <a:rPr lang="en-GB" b="1" dirty="0"/>
              <a:t>WHAT IS A PROFESSION?</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43400"/>
          </a:xfrm>
        </p:spPr>
        <p:txBody>
          <a:bodyPr>
            <a:normAutofit/>
          </a:bodyPr>
          <a:lstStyle/>
          <a:p>
            <a:r>
              <a:rPr lang="en-GB" dirty="0"/>
              <a:t>In the United Kingdom (UK) three things in particular are apparent for professional bodies:</a:t>
            </a:r>
            <a:endParaRPr lang="en-US" dirty="0"/>
          </a:p>
          <a:p>
            <a:pPr lvl="1"/>
            <a:r>
              <a:rPr lang="en-GB" dirty="0"/>
              <a:t>Entry to the profession is controlled by the body</a:t>
            </a:r>
            <a:endParaRPr lang="en-US" dirty="0"/>
          </a:p>
          <a:p>
            <a:pPr lvl="1"/>
            <a:r>
              <a:rPr lang="en-GB" dirty="0"/>
              <a:t>The body itself is self-regulatory &amp; self governing - codes of conduct &amp; practice are laid down by the body, which each member is expected to adhere </a:t>
            </a:r>
            <a:r>
              <a:rPr lang="en-GB" dirty="0" smtClean="0"/>
              <a:t>to</a:t>
            </a:r>
          </a:p>
          <a:p>
            <a:pPr lvl="1"/>
            <a:r>
              <a:rPr lang="en-US" dirty="0" smtClean="0"/>
              <a:t> </a:t>
            </a:r>
            <a:r>
              <a:rPr lang="en-GB" dirty="0" smtClean="0"/>
              <a:t>The </a:t>
            </a:r>
            <a:r>
              <a:rPr lang="en-GB" dirty="0"/>
              <a:t>body is established by a Royal Charter (the Queen), or by statute (Act of Parliament</a:t>
            </a:r>
            <a:r>
              <a:rPr lang="en-GB" dirty="0" smtClean="0"/>
              <a:t>)</a:t>
            </a:r>
            <a:endParaRPr lang="en-US" dirty="0"/>
          </a:p>
        </p:txBody>
      </p:sp>
      <p:sp>
        <p:nvSpPr>
          <p:cNvPr id="2" name="Title 1"/>
          <p:cNvSpPr>
            <a:spLocks noGrp="1"/>
          </p:cNvSpPr>
          <p:nvPr>
            <p:ph type="title"/>
          </p:nvPr>
        </p:nvSpPr>
        <p:spPr/>
        <p:txBody>
          <a:bodyPr/>
          <a:lstStyle/>
          <a:p>
            <a:r>
              <a:rPr lang="en-US" dirty="0" smtClean="0"/>
              <a:t>Professional Bodies in UK</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rmAutofit fontScale="85000" lnSpcReduction="10000"/>
          </a:bodyPr>
          <a:lstStyle/>
          <a:p>
            <a:r>
              <a:rPr lang="en-GB" dirty="0" smtClean="0"/>
              <a:t>The </a:t>
            </a:r>
            <a:r>
              <a:rPr lang="en-GB" dirty="0"/>
              <a:t>professional body for the computer industry is the </a:t>
            </a:r>
            <a:r>
              <a:rPr lang="en-GB" dirty="0" smtClean="0"/>
              <a:t>BCS</a:t>
            </a:r>
          </a:p>
          <a:p>
            <a:pPr>
              <a:buNone/>
            </a:pPr>
            <a:endParaRPr lang="en-GB" dirty="0" smtClean="0"/>
          </a:p>
          <a:p>
            <a:r>
              <a:rPr lang="en-GB" b="1" dirty="0" smtClean="0"/>
              <a:t>BCS (AKA The Chartered Institute for IT) promotes wider social and economic progress through the advancement of information technology science and practice </a:t>
            </a:r>
            <a:r>
              <a:rPr lang="en-GB" sz="1600" b="1" dirty="0" smtClean="0"/>
              <a:t>(</a:t>
            </a:r>
            <a:r>
              <a:rPr lang="en-GB" sz="1600" b="1" dirty="0" smtClean="0">
                <a:hlinkClick r:id="rId2"/>
              </a:rPr>
              <a:t>http://www.bcs.org/</a:t>
            </a:r>
            <a:r>
              <a:rPr lang="en-GB" sz="1600" b="1" dirty="0" smtClean="0"/>
              <a:t>)</a:t>
            </a:r>
          </a:p>
          <a:p>
            <a:endParaRPr lang="en-GB" sz="1200" dirty="0" smtClean="0"/>
          </a:p>
          <a:p>
            <a:r>
              <a:rPr lang="en-GB" dirty="0" smtClean="0"/>
              <a:t>It </a:t>
            </a:r>
            <a:r>
              <a:rPr lang="en-GB" dirty="0"/>
              <a:t>was granted a royal charter in </a:t>
            </a:r>
            <a:r>
              <a:rPr lang="en-GB" dirty="0" smtClean="0"/>
              <a:t>1984.</a:t>
            </a:r>
          </a:p>
          <a:p>
            <a:pPr>
              <a:buNone/>
            </a:pPr>
            <a:endParaRPr lang="en-GB" dirty="0" smtClean="0"/>
          </a:p>
          <a:p>
            <a:r>
              <a:rPr lang="en-GB" dirty="0"/>
              <a:t>A professional is expected to conform to published </a:t>
            </a:r>
            <a:r>
              <a:rPr lang="en-GB" b="1" dirty="0"/>
              <a:t>Codes of Conduct</a:t>
            </a:r>
            <a:r>
              <a:rPr lang="en-GB" dirty="0"/>
              <a:t> &amp; </a:t>
            </a:r>
            <a:r>
              <a:rPr lang="en-GB" b="1" dirty="0"/>
              <a:t>Codes of Practice</a:t>
            </a:r>
            <a:r>
              <a:rPr lang="en-GB" dirty="0" smtClean="0"/>
              <a:t>.</a:t>
            </a:r>
          </a:p>
          <a:p>
            <a:pPr>
              <a:buNone/>
            </a:pPr>
            <a:endParaRPr lang="en-GB" dirty="0" smtClean="0"/>
          </a:p>
          <a:p>
            <a:r>
              <a:rPr lang="en-GB" i="1" dirty="0" smtClean="0">
                <a:solidFill>
                  <a:srgbClr val="FF0000"/>
                </a:solidFill>
              </a:rPr>
              <a:t>Search for more details about BCS????</a:t>
            </a:r>
            <a:r>
              <a:rPr lang="en-US" i="1" dirty="0" smtClean="0">
                <a:solidFill>
                  <a:srgbClr val="FF0000"/>
                </a:solidFill>
              </a:rPr>
              <a:t> </a:t>
            </a:r>
            <a:r>
              <a:rPr lang="en-US" dirty="0" smtClean="0">
                <a:hlinkClick r:id="rId2"/>
              </a:rPr>
              <a:t>http://www.bcs.org/</a:t>
            </a:r>
            <a:endParaRPr lang="en-US" dirty="0" smtClean="0"/>
          </a:p>
          <a:p>
            <a:r>
              <a:rPr lang="en-US" dirty="0" smtClean="0"/>
              <a:t>Check this link for case studies of why you should join BCS;</a:t>
            </a:r>
          </a:p>
          <a:p>
            <a:pPr>
              <a:buNone/>
            </a:pPr>
            <a:r>
              <a:rPr lang="en-US" dirty="0" smtClean="0"/>
              <a:t>   </a:t>
            </a:r>
            <a:r>
              <a:rPr lang="en-US" dirty="0" smtClean="0">
                <a:hlinkClick r:id="rId3"/>
              </a:rPr>
              <a:t>http://www.bcs.org/category/9366</a:t>
            </a:r>
            <a:endParaRPr lang="en-US" dirty="0" smtClean="0"/>
          </a:p>
          <a:p>
            <a:r>
              <a:rPr lang="en-US" dirty="0" smtClean="0"/>
              <a:t>Student membership; http://www.bcs.org/category/10970</a:t>
            </a:r>
          </a:p>
          <a:p>
            <a:pPr>
              <a:buNone/>
            </a:pPr>
            <a:endParaRPr lang="en-US" dirty="0"/>
          </a:p>
        </p:txBody>
      </p:sp>
      <p:sp>
        <p:nvSpPr>
          <p:cNvPr id="2" name="Title 1"/>
          <p:cNvSpPr>
            <a:spLocks noGrp="1"/>
          </p:cNvSpPr>
          <p:nvPr>
            <p:ph type="title"/>
          </p:nvPr>
        </p:nvSpPr>
        <p:spPr>
          <a:xfrm>
            <a:off x="457200" y="152400"/>
            <a:ext cx="8229600" cy="868362"/>
          </a:xfrm>
        </p:spPr>
        <p:txBody>
          <a:bodyPr>
            <a:normAutofit fontScale="90000"/>
          </a:bodyPr>
          <a:lstStyle/>
          <a:p>
            <a:r>
              <a:rPr lang="en-GB" dirty="0" smtClean="0"/>
              <a:t>British Computer Society (</a:t>
            </a:r>
            <a:r>
              <a:rPr lang="en-US" dirty="0" smtClean="0"/>
              <a:t>BCS)	</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GB" dirty="0" smtClean="0"/>
              <a:t>BCS serve over 70,000 members including practitioners, businesses, academics and students, in the UK and internationally.</a:t>
            </a:r>
          </a:p>
          <a:p>
            <a:pPr>
              <a:buNone/>
            </a:pPr>
            <a:endParaRPr lang="en-GB" dirty="0" smtClean="0"/>
          </a:p>
          <a:p>
            <a:r>
              <a:rPr lang="en-GB" dirty="0" smtClean="0"/>
              <a:t>ensure </a:t>
            </a:r>
            <a:r>
              <a:rPr lang="en-GB" dirty="0"/>
              <a:t>that his / her behaviour meets </a:t>
            </a:r>
            <a:r>
              <a:rPr lang="en-GB" b="1" dirty="0">
                <a:solidFill>
                  <a:srgbClr val="FF0000"/>
                </a:solidFill>
              </a:rPr>
              <a:t>the high standard</a:t>
            </a:r>
            <a:r>
              <a:rPr lang="en-GB" dirty="0"/>
              <a:t> of behaviour expected by the professional body.  This is of course a condition of membership.</a:t>
            </a:r>
            <a:endParaRPr lang="en-US" dirty="0"/>
          </a:p>
          <a:p>
            <a:endParaRPr lang="en-US" dirty="0"/>
          </a:p>
          <a:p>
            <a:r>
              <a:rPr lang="en-GB" i="1" dirty="0"/>
              <a:t> </a:t>
            </a:r>
            <a:r>
              <a:rPr lang="en-GB" i="1" dirty="0" smtClean="0">
                <a:solidFill>
                  <a:srgbClr val="FF0000"/>
                </a:solidFill>
              </a:rPr>
              <a:t>Reasonable: </a:t>
            </a:r>
            <a:r>
              <a:rPr lang="en-GB" dirty="0" smtClean="0"/>
              <a:t>we </a:t>
            </a:r>
            <a:r>
              <a:rPr lang="en-GB" dirty="0"/>
              <a:t>mean not the best, but neither in a way below the standard of the average</a:t>
            </a:r>
            <a:endParaRPr lang="en-US" dirty="0">
              <a:solidFill>
                <a:srgbClr val="FF0000"/>
              </a:solidFill>
            </a:endParaRPr>
          </a:p>
        </p:txBody>
      </p:sp>
      <p:sp>
        <p:nvSpPr>
          <p:cNvPr id="2" name="Title 1"/>
          <p:cNvSpPr>
            <a:spLocks noGrp="1"/>
          </p:cNvSpPr>
          <p:nvPr>
            <p:ph type="title"/>
          </p:nvPr>
        </p:nvSpPr>
        <p:spPr/>
        <p:txBody>
          <a:bodyPr/>
          <a:lstStyle/>
          <a:p>
            <a:r>
              <a:rPr lang="en-US" dirty="0" smtClean="0"/>
              <a:t>Membership of BCS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a:t>This document seeks to regulate the relationship </a:t>
            </a:r>
            <a:r>
              <a:rPr lang="en-GB" b="1" dirty="0"/>
              <a:t>between</a:t>
            </a:r>
            <a:r>
              <a:rPr lang="en-GB" dirty="0"/>
              <a:t> the professionals themselves </a:t>
            </a:r>
            <a:r>
              <a:rPr lang="en-GB" b="1" u="sng" dirty="0"/>
              <a:t>and</a:t>
            </a:r>
            <a:r>
              <a:rPr lang="en-GB" b="1" dirty="0"/>
              <a:t> between </a:t>
            </a:r>
            <a:r>
              <a:rPr lang="en-GB" dirty="0"/>
              <a:t>the professionals and society.</a:t>
            </a:r>
            <a:endParaRPr lang="en-US" dirty="0"/>
          </a:p>
          <a:p>
            <a:r>
              <a:rPr lang="en-GB" b="1" dirty="0">
                <a:solidFill>
                  <a:srgbClr val="0070C0"/>
                </a:solidFill>
              </a:rPr>
              <a:t>BCS Code of Conduct </a:t>
            </a:r>
            <a:r>
              <a:rPr lang="en-GB" dirty="0"/>
              <a:t>addresses six </a:t>
            </a:r>
            <a:r>
              <a:rPr lang="en-GB" dirty="0" smtClean="0"/>
              <a:t>principles:</a:t>
            </a:r>
          </a:p>
          <a:p>
            <a:pPr lvl="1"/>
            <a:r>
              <a:rPr lang="en-GB" b="1" dirty="0">
                <a:solidFill>
                  <a:srgbClr val="FF0000"/>
                </a:solidFill>
              </a:rPr>
              <a:t>Professional conduct</a:t>
            </a:r>
            <a:endParaRPr lang="en-US" dirty="0">
              <a:solidFill>
                <a:srgbClr val="FF0000"/>
              </a:solidFill>
            </a:endParaRPr>
          </a:p>
          <a:p>
            <a:pPr lvl="1"/>
            <a:r>
              <a:rPr lang="en-GB" b="1" dirty="0">
                <a:solidFill>
                  <a:srgbClr val="FF0000"/>
                </a:solidFill>
              </a:rPr>
              <a:t>Professional </a:t>
            </a:r>
            <a:r>
              <a:rPr lang="en-GB" b="1" dirty="0" smtClean="0">
                <a:solidFill>
                  <a:srgbClr val="FF0000"/>
                </a:solidFill>
              </a:rPr>
              <a:t>integrity</a:t>
            </a:r>
          </a:p>
          <a:p>
            <a:pPr lvl="1"/>
            <a:r>
              <a:rPr lang="en-GB" b="1" dirty="0">
                <a:solidFill>
                  <a:srgbClr val="FF0000"/>
                </a:solidFill>
              </a:rPr>
              <a:t>Public </a:t>
            </a:r>
            <a:r>
              <a:rPr lang="en-GB" b="1" dirty="0" smtClean="0">
                <a:solidFill>
                  <a:srgbClr val="FF0000"/>
                </a:solidFill>
              </a:rPr>
              <a:t>interest</a:t>
            </a:r>
          </a:p>
          <a:p>
            <a:pPr lvl="1"/>
            <a:r>
              <a:rPr lang="en-GB" b="1" dirty="0" smtClean="0">
                <a:solidFill>
                  <a:srgbClr val="FF0000"/>
                </a:solidFill>
              </a:rPr>
              <a:t>Fidelity</a:t>
            </a:r>
          </a:p>
          <a:p>
            <a:pPr lvl="1"/>
            <a:r>
              <a:rPr lang="en-GB" b="1" dirty="0">
                <a:solidFill>
                  <a:srgbClr val="FF0000"/>
                </a:solidFill>
              </a:rPr>
              <a:t>Technical </a:t>
            </a:r>
            <a:r>
              <a:rPr lang="en-GB" b="1" dirty="0" smtClean="0">
                <a:solidFill>
                  <a:srgbClr val="FF0000"/>
                </a:solidFill>
              </a:rPr>
              <a:t>competence</a:t>
            </a:r>
          </a:p>
          <a:p>
            <a:pPr lvl="1"/>
            <a:r>
              <a:rPr lang="en-GB" b="1" dirty="0" smtClean="0">
                <a:solidFill>
                  <a:srgbClr val="FF0000"/>
                </a:solidFill>
              </a:rPr>
              <a:t>Impartiality</a:t>
            </a:r>
            <a:endParaRPr lang="en-US" dirty="0">
              <a:solidFill>
                <a:srgbClr val="FF0000"/>
              </a:solidFill>
            </a:endParaRPr>
          </a:p>
          <a:p>
            <a:pPr lvl="1"/>
            <a:endParaRPr lang="en-US" dirty="0"/>
          </a:p>
          <a:p>
            <a:pPr lvl="1"/>
            <a:endParaRPr lang="en-US" dirty="0"/>
          </a:p>
          <a:p>
            <a:pPr lvl="1"/>
            <a:endParaRPr lang="en-US" dirty="0">
              <a:solidFill>
                <a:srgbClr val="FF0000"/>
              </a:solidFill>
            </a:endParaRPr>
          </a:p>
          <a:p>
            <a:pPr lvl="1"/>
            <a:endParaRPr lang="en-US" dirty="0"/>
          </a:p>
        </p:txBody>
      </p:sp>
      <p:sp>
        <p:nvSpPr>
          <p:cNvPr id="2" name="Title 1"/>
          <p:cNvSpPr>
            <a:spLocks noGrp="1"/>
          </p:cNvSpPr>
          <p:nvPr>
            <p:ph type="title"/>
          </p:nvPr>
        </p:nvSpPr>
        <p:spPr/>
        <p:txBody>
          <a:bodyPr>
            <a:normAutofit fontScale="90000"/>
          </a:bodyPr>
          <a:lstStyle/>
          <a:p>
            <a:r>
              <a:rPr lang="en-GB" b="1" dirty="0"/>
              <a:t>BCS Code of Conduct</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607</TotalTime>
  <Words>1831</Words>
  <Application>Microsoft Office PowerPoint</Application>
  <PresentationFormat>On-screen Show (4:3)</PresentationFormat>
  <Paragraphs>210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IT &amp; Society</vt:lpstr>
      <vt:lpstr>Slide 2</vt:lpstr>
      <vt:lpstr>Topics</vt:lpstr>
      <vt:lpstr>Slide 4</vt:lpstr>
      <vt:lpstr>WHAT IS A PROFESSION? </vt:lpstr>
      <vt:lpstr>Professional Bodies in UK</vt:lpstr>
      <vt:lpstr>British Computer Society (BCS) </vt:lpstr>
      <vt:lpstr>Membership of BCS</vt:lpstr>
      <vt:lpstr>BCS Code of Conduct </vt:lpstr>
      <vt:lpstr>Professional conduct </vt:lpstr>
      <vt:lpstr>Professional integrity </vt:lpstr>
      <vt:lpstr>Public interest </vt:lpstr>
      <vt:lpstr>Fidelity/Faithfullness </vt:lpstr>
      <vt:lpstr>Technical competence </vt:lpstr>
      <vt:lpstr>Impartiality </vt:lpstr>
      <vt:lpstr>SAQ 1</vt:lpstr>
      <vt:lpstr>Exercise 1</vt:lpstr>
      <vt:lpstr>BCS Code of Practice </vt:lpstr>
      <vt:lpstr>Organisation &amp; management </vt:lpstr>
      <vt:lpstr>Contracting </vt:lpstr>
      <vt:lpstr>Privacy, security &amp; integrity </vt:lpstr>
      <vt:lpstr>Development (of projects) </vt:lpstr>
      <vt:lpstr>Implementation </vt:lpstr>
      <vt:lpstr>Live systems </vt:lpstr>
      <vt:lpstr>SAQ2</vt:lpstr>
      <vt:lpstr>Exercise 2</vt:lpstr>
      <vt:lpstr>Societies for Computer Professionals</vt:lpstr>
      <vt:lpstr>Slide 28</vt:lpstr>
      <vt:lpstr>BEING A PROFESSIONAL </vt:lpstr>
      <vt:lpstr> What about unprofessional conduct? </vt:lpstr>
      <vt:lpstr>Tribunals </vt:lpstr>
      <vt:lpstr>Slide 32</vt:lpstr>
      <vt:lpstr>SAQ3</vt:lpstr>
      <vt:lpstr>Slide 34</vt:lpstr>
      <vt:lpstr>Exercise 3 </vt:lpstr>
      <vt:lpstr>SUMMARY OF LESSON 1 </vt:lpstr>
      <vt:lpstr>Slide 37</vt:lpstr>
      <vt:lpstr>Exercise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M GHANI</dc:creator>
  <cp:lastModifiedBy>HP</cp:lastModifiedBy>
  <cp:revision>121</cp:revision>
  <dcterms:created xsi:type="dcterms:W3CDTF">2009-10-08T09:21:14Z</dcterms:created>
  <dcterms:modified xsi:type="dcterms:W3CDTF">2018-09-25T11:46:09Z</dcterms:modified>
</cp:coreProperties>
</file>