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29"/>
  </p:notesMasterIdLst>
  <p:sldIdLst>
    <p:sldId id="257" r:id="rId2"/>
    <p:sldId id="298" r:id="rId3"/>
    <p:sldId id="300" r:id="rId4"/>
    <p:sldId id="278" r:id="rId5"/>
    <p:sldId id="279" r:id="rId6"/>
    <p:sldId id="281" r:id="rId7"/>
    <p:sldId id="282" r:id="rId8"/>
    <p:sldId id="283" r:id="rId9"/>
    <p:sldId id="284" r:id="rId10"/>
    <p:sldId id="285" r:id="rId11"/>
    <p:sldId id="286" r:id="rId12"/>
    <p:sldId id="287" r:id="rId13"/>
    <p:sldId id="288" r:id="rId14"/>
    <p:sldId id="289" r:id="rId15"/>
    <p:sldId id="291" r:id="rId16"/>
    <p:sldId id="296" r:id="rId17"/>
    <p:sldId id="302" r:id="rId18"/>
    <p:sldId id="303" r:id="rId19"/>
    <p:sldId id="304" r:id="rId20"/>
    <p:sldId id="305" r:id="rId21"/>
    <p:sldId id="306" r:id="rId22"/>
    <p:sldId id="307" r:id="rId23"/>
    <p:sldId id="308" r:id="rId24"/>
    <p:sldId id="309" r:id="rId25"/>
    <p:sldId id="310" r:id="rId26"/>
    <p:sldId id="311" r:id="rId27"/>
    <p:sldId id="31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5" autoAdjust="0"/>
    <p:restoredTop sz="94660"/>
  </p:normalViewPr>
  <p:slideViewPr>
    <p:cSldViewPr>
      <p:cViewPr varScale="1">
        <p:scale>
          <a:sx n="70" d="100"/>
          <a:sy n="70" d="100"/>
        </p:scale>
        <p:origin x="5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37C5DD-EC31-457C-9535-E8039468C6BA}" type="datetimeFigureOut">
              <a:rPr lang="en-US" smtClean="0"/>
              <a:pPr/>
              <a:t>9/24/2019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624FDE-FB9A-43FA-B3F8-ED733670270F}" type="slidenum">
              <a:rPr lang="en-US" smtClean="0"/>
              <a:pPr/>
              <a:t>‹#›</a:t>
            </a:fld>
            <a:endParaRPr lang="en-US"/>
          </a:p>
        </p:txBody>
      </p:sp>
    </p:spTree>
    <p:extLst>
      <p:ext uri="{BB962C8B-B14F-4D97-AF65-F5344CB8AC3E}">
        <p14:creationId xmlns:p14="http://schemas.microsoft.com/office/powerpoint/2010/main" val="1935030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94DC0BD-5161-496C-B01B-4FC8EBC112D7}" type="slidenum">
              <a:rPr lang="en-US" smtClean="0"/>
              <a:pPr/>
              <a:t>1</a:t>
            </a:fld>
            <a:endParaRPr lang="en-US" smtClean="0"/>
          </a:p>
        </p:txBody>
      </p:sp>
      <p:sp>
        <p:nvSpPr>
          <p:cNvPr id="32773" name="Header Placeholder 4"/>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862582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23275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62585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90830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1B810E-0B65-4E34-9D60-A1BAF14DE903}"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7F745-F990-4C7F-BAE4-6CA5F1BBC014}" type="slidenum">
              <a:rPr lang="en-US" smtClean="0"/>
              <a:t>‹#›</a:t>
            </a:fld>
            <a:endParaRPr lang="en-US"/>
          </a:p>
        </p:txBody>
      </p:sp>
    </p:spTree>
    <p:extLst>
      <p:ext uri="{BB962C8B-B14F-4D97-AF65-F5344CB8AC3E}">
        <p14:creationId xmlns:p14="http://schemas.microsoft.com/office/powerpoint/2010/main" val="2356044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46682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69649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3023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23217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36502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22029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47880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1664744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txBox="1">
            <a:spLocks noChangeArrowheads="1"/>
          </p:cNvSpPr>
          <p:nvPr/>
        </p:nvSpPr>
        <p:spPr>
          <a:xfrm>
            <a:off x="1760220" y="617220"/>
            <a:ext cx="7105174" cy="2125980"/>
          </a:xfrm>
          <a:prstGeom prst="rect">
            <a:avLst/>
          </a:prstGeom>
        </p:spPr>
        <p:txBody>
          <a:bodyPr vert="horz" lIns="0" tIns="0" rIns="0" bIns="0" rtlCol="0" anchor="t">
            <a:noAutofit/>
          </a:bodyPr>
          <a:lstStyle/>
          <a:p>
            <a:pPr marL="0" marR="0" lvl="0" indent="0" algn="r" defTabSz="914400" rtl="0" eaLnBrk="1" fontAlgn="auto" latinLnBrk="0" hangingPunct="1">
              <a:lnSpc>
                <a:spcPct val="95000"/>
              </a:lnSpc>
              <a:spcBef>
                <a:spcPct val="0"/>
              </a:spcBef>
              <a:spcAft>
                <a:spcPts val="0"/>
              </a:spcAft>
              <a:buClrTx/>
              <a:buSzTx/>
              <a:buFontTx/>
              <a:buNone/>
              <a:tabLst/>
              <a:defRPr/>
            </a:pPr>
            <a:r>
              <a:rPr kumimoji="0" lang="en-US" sz="1800" b="0" i="0" u="none" strike="noStrike" kern="1200" cap="none" spc="0" normalizeH="0" baseline="0" noProof="0" dirty="0" smtClean="0">
                <a:ln>
                  <a:noFill/>
                </a:ln>
                <a:effectLst/>
                <a:uLnTx/>
                <a:uFillTx/>
                <a:latin typeface="Trebuchet MS" pitchFamily="34" charset="0"/>
                <a:ea typeface="+mj-ea"/>
                <a:cs typeface="+mj-cs"/>
              </a:rPr>
              <a:t>Unit 2: Computer</a:t>
            </a:r>
            <a:r>
              <a:rPr kumimoji="0" lang="en-US" sz="1800" b="0" i="0" u="none" strike="noStrike" kern="1200" cap="none" spc="0" normalizeH="0" noProof="0" dirty="0" smtClean="0">
                <a:ln>
                  <a:noFill/>
                </a:ln>
                <a:effectLst/>
                <a:uLnTx/>
                <a:uFillTx/>
                <a:latin typeface="Trebuchet MS" pitchFamily="34" charset="0"/>
                <a:ea typeface="+mj-ea"/>
                <a:cs typeface="+mj-cs"/>
              </a:rPr>
              <a:t> Systems</a:t>
            </a:r>
            <a:r>
              <a:rPr kumimoji="0" lang="en-US" sz="1800" b="0" i="0" u="none" strike="noStrike" kern="1200" cap="none" spc="0" normalizeH="0" baseline="0" noProof="0" dirty="0" smtClean="0">
                <a:ln>
                  <a:noFill/>
                </a:ln>
                <a:effectLst/>
                <a:uLnTx/>
                <a:uFillTx/>
                <a:latin typeface="Trebuchet MS" pitchFamily="34" charset="0"/>
                <a:ea typeface="+mj-ea"/>
                <a:cs typeface="+mj-cs"/>
              </a:rPr>
              <a:t/>
            </a:r>
            <a:br>
              <a:rPr kumimoji="0" lang="en-US" sz="1800" b="0" i="0" u="none" strike="noStrike" kern="1200" cap="none" spc="0" normalizeH="0" baseline="0" noProof="0" dirty="0" smtClean="0">
                <a:ln>
                  <a:noFill/>
                </a:ln>
                <a:effectLst/>
                <a:uLnTx/>
                <a:uFillTx/>
                <a:latin typeface="Trebuchet MS" pitchFamily="34" charset="0"/>
                <a:ea typeface="+mj-ea"/>
                <a:cs typeface="+mj-cs"/>
              </a:rPr>
            </a:br>
            <a:r>
              <a:rPr kumimoji="0" lang="en-US" sz="1800" b="0" i="0" u="none" strike="noStrike" kern="1200" cap="none" spc="0" normalizeH="0" baseline="0" noProof="0" dirty="0" smtClean="0">
                <a:ln>
                  <a:noFill/>
                </a:ln>
                <a:effectLst/>
                <a:uLnTx/>
                <a:uFillTx/>
                <a:latin typeface="Trebuchet MS" pitchFamily="34" charset="0"/>
                <a:ea typeface="+mj-ea"/>
                <a:cs typeface="+mj-cs"/>
              </a:rPr>
              <a:t/>
            </a:r>
            <a:br>
              <a:rPr kumimoji="0" lang="en-US" sz="1800" b="0" i="0" u="none" strike="noStrike" kern="1200" cap="none" spc="0" normalizeH="0" baseline="0" noProof="0" dirty="0" smtClean="0">
                <a:ln>
                  <a:noFill/>
                </a:ln>
                <a:effectLst/>
                <a:uLnTx/>
                <a:uFillTx/>
                <a:latin typeface="Trebuchet MS" pitchFamily="34" charset="0"/>
                <a:ea typeface="+mj-ea"/>
                <a:cs typeface="+mj-cs"/>
              </a:rPr>
            </a:br>
            <a:r>
              <a:rPr kumimoji="0" lang="en-US" sz="2000" b="0" i="0" u="none" strike="noStrike" kern="1200" cap="none" spc="0" normalizeH="0" baseline="0" noProof="0" dirty="0" smtClean="0">
                <a:ln>
                  <a:noFill/>
                </a:ln>
                <a:effectLst/>
                <a:uLnTx/>
                <a:uFillTx/>
                <a:latin typeface="Trebuchet MS" pitchFamily="34" charset="0"/>
                <a:ea typeface="+mj-ea"/>
                <a:cs typeface="+mj-cs"/>
              </a:rPr>
              <a:t/>
            </a:r>
            <a:br>
              <a:rPr kumimoji="0" lang="en-US" sz="2000" b="0" i="0" u="none" strike="noStrike" kern="1200" cap="none" spc="0" normalizeH="0" baseline="0" noProof="0" dirty="0" smtClean="0">
                <a:ln>
                  <a:noFill/>
                </a:ln>
                <a:effectLst/>
                <a:uLnTx/>
                <a:uFillTx/>
                <a:latin typeface="Trebuchet MS" pitchFamily="34" charset="0"/>
                <a:ea typeface="+mj-ea"/>
                <a:cs typeface="+mj-cs"/>
              </a:rPr>
            </a:br>
            <a:r>
              <a:rPr kumimoji="0" lang="en-US" sz="5400" b="0" i="0" u="none" strike="noStrike" kern="1200" cap="none" spc="0" normalizeH="0" baseline="0" noProof="0" dirty="0" smtClean="0">
                <a:ln>
                  <a:noFill/>
                </a:ln>
                <a:effectLst/>
                <a:uLnTx/>
                <a:uFillTx/>
                <a:latin typeface="Trebuchet MS" pitchFamily="34" charset="0"/>
                <a:ea typeface="+mj-ea"/>
                <a:cs typeface="+mj-cs"/>
              </a:rPr>
              <a:t>Hardware</a:t>
            </a:r>
            <a:r>
              <a:rPr kumimoji="0" lang="en-US" sz="1800" b="0" i="0" u="none" strike="noStrike" kern="1200" cap="none" spc="0" normalizeH="0" baseline="0" noProof="0" dirty="0" smtClean="0">
                <a:ln>
                  <a:noFill/>
                </a:ln>
                <a:effectLst/>
                <a:uLnTx/>
                <a:uFillTx/>
                <a:latin typeface="Trebuchet MS" pitchFamily="34" charset="0"/>
                <a:ea typeface="+mj-ea"/>
                <a:cs typeface="+mj-cs"/>
              </a:rPr>
              <a:t/>
            </a:r>
            <a:br>
              <a:rPr kumimoji="0" lang="en-US" sz="1800" b="0" i="0" u="none" strike="noStrike" kern="1200" cap="none" spc="0" normalizeH="0" baseline="0" noProof="0" dirty="0" smtClean="0">
                <a:ln>
                  <a:noFill/>
                </a:ln>
                <a:effectLst/>
                <a:uLnTx/>
                <a:uFillTx/>
                <a:latin typeface="Trebuchet MS" pitchFamily="34" charset="0"/>
                <a:ea typeface="+mj-ea"/>
                <a:cs typeface="+mj-cs"/>
              </a:rPr>
            </a:br>
            <a:r>
              <a:rPr kumimoji="0" lang="en-US" sz="1800" b="0" i="0" u="none" strike="noStrike" kern="1200" cap="none" spc="0" normalizeH="0" baseline="0" noProof="0" dirty="0" smtClean="0">
                <a:ln>
                  <a:noFill/>
                </a:ln>
                <a:effectLst/>
                <a:uLnTx/>
                <a:uFillTx/>
                <a:latin typeface="Trebuchet MS" pitchFamily="34" charset="0"/>
                <a:ea typeface="+mj-ea"/>
                <a:cs typeface="+mj-cs"/>
              </a:rPr>
              <a:t/>
            </a:r>
            <a:br>
              <a:rPr kumimoji="0" lang="en-US" sz="1800" b="0" i="0" u="none" strike="noStrike" kern="1200" cap="none" spc="0" normalizeH="0" baseline="0" noProof="0" dirty="0" smtClean="0">
                <a:ln>
                  <a:noFill/>
                </a:ln>
                <a:effectLst/>
                <a:uLnTx/>
                <a:uFillTx/>
                <a:latin typeface="Trebuchet MS" pitchFamily="34" charset="0"/>
                <a:ea typeface="+mj-ea"/>
                <a:cs typeface="+mj-cs"/>
              </a:rPr>
            </a:br>
            <a:r>
              <a:rPr kumimoji="0" lang="en-US" sz="1800" b="0" i="0" u="none" strike="noStrike" kern="1200" cap="none" spc="0" normalizeH="0" baseline="0" noProof="0" dirty="0" smtClean="0">
                <a:ln>
                  <a:noFill/>
                </a:ln>
                <a:effectLst/>
                <a:uLnTx/>
                <a:uFillTx/>
                <a:latin typeface="Trebuchet MS" pitchFamily="34" charset="0"/>
                <a:ea typeface="+mj-ea"/>
                <a:cs typeface="+mj-cs"/>
              </a:rPr>
              <a:t/>
            </a:r>
            <a:br>
              <a:rPr kumimoji="0" lang="en-US" sz="1800" b="0" i="0" u="none" strike="noStrike" kern="1200" cap="none" spc="0" normalizeH="0" baseline="0" noProof="0" dirty="0" smtClean="0">
                <a:ln>
                  <a:noFill/>
                </a:ln>
                <a:effectLst/>
                <a:uLnTx/>
                <a:uFillTx/>
                <a:latin typeface="Trebuchet MS" pitchFamily="34" charset="0"/>
                <a:ea typeface="+mj-ea"/>
                <a:cs typeface="+mj-cs"/>
              </a:rPr>
            </a:br>
            <a:r>
              <a:rPr kumimoji="0" lang="en-US" sz="1800" b="0" i="0" u="none" strike="noStrike" kern="1200" cap="none" spc="0" normalizeH="0" baseline="0" noProof="0" dirty="0" smtClean="0">
                <a:ln>
                  <a:noFill/>
                </a:ln>
                <a:effectLst/>
                <a:uLnTx/>
                <a:uFillTx/>
                <a:latin typeface="Trebuchet MS" pitchFamily="34" charset="0"/>
                <a:ea typeface="+mj-ea"/>
                <a:cs typeface="+mj-cs"/>
              </a:rPr>
              <a:t/>
            </a:r>
            <a:br>
              <a:rPr kumimoji="0" lang="en-US" sz="1800" b="0" i="0" u="none" strike="noStrike" kern="1200" cap="none" spc="0" normalizeH="0" baseline="0" noProof="0" dirty="0" smtClean="0">
                <a:ln>
                  <a:noFill/>
                </a:ln>
                <a:effectLst/>
                <a:uLnTx/>
                <a:uFillTx/>
                <a:latin typeface="Trebuchet MS" pitchFamily="34" charset="0"/>
                <a:ea typeface="+mj-ea"/>
                <a:cs typeface="+mj-cs"/>
              </a:rPr>
            </a:br>
            <a:endParaRPr kumimoji="0" lang="en-US" sz="1800" b="0" i="0" u="none" strike="noStrike" kern="1200" cap="none" spc="0" normalizeH="0" baseline="0" noProof="0" dirty="0">
              <a:ln>
                <a:noFill/>
              </a:ln>
              <a:effectLst/>
              <a:uLnTx/>
              <a:uFillTx/>
              <a:latin typeface="Trebuchet MS" pitchFamily="34" charset="0"/>
              <a:ea typeface="+mj-ea"/>
              <a:cs typeface="+mj-cs"/>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Cooling Unit</a:t>
            </a:r>
            <a:endParaRPr lang="en-US" dirty="0"/>
          </a:p>
        </p:txBody>
      </p:sp>
      <p:pic>
        <p:nvPicPr>
          <p:cNvPr id="41986" name="Picture 2" descr="http://macgateway.com/wp-content/uploads/2012/01/Low-End-CPU-Cooler.jpg"/>
          <p:cNvPicPr>
            <a:picLocks noChangeAspect="1" noChangeArrowheads="1"/>
          </p:cNvPicPr>
          <p:nvPr/>
        </p:nvPicPr>
        <p:blipFill>
          <a:blip r:embed="rId2" cstate="print"/>
          <a:srcRect/>
          <a:stretch>
            <a:fillRect/>
          </a:stretch>
        </p:blipFill>
        <p:spPr bwMode="auto">
          <a:xfrm>
            <a:off x="3048000" y="1752600"/>
            <a:ext cx="4533900" cy="45339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disk drive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a:t>
            </a:r>
            <a:r>
              <a:rPr lang="en-US" b="1" u="sng" dirty="0" smtClean="0"/>
              <a:t>hard disk drive</a:t>
            </a:r>
            <a:r>
              <a:rPr lang="en-US" u="sng" dirty="0" smtClean="0"/>
              <a:t> (</a:t>
            </a:r>
            <a:r>
              <a:rPr lang="en-US" b="1" u="sng" dirty="0" smtClean="0"/>
              <a:t>HDD</a:t>
            </a:r>
            <a:r>
              <a:rPr lang="en-US" u="sng" dirty="0" smtClean="0"/>
              <a:t>)</a:t>
            </a:r>
            <a:r>
              <a:rPr lang="en-US" u="sng" baseline="30000" dirty="0" smtClean="0"/>
              <a:t> </a:t>
            </a:r>
            <a:r>
              <a:rPr lang="en-US" u="sng" dirty="0" smtClean="0"/>
              <a:t>is a data storage device</a:t>
            </a:r>
            <a:r>
              <a:rPr lang="en-US" dirty="0" smtClean="0"/>
              <a:t> </a:t>
            </a:r>
            <a:r>
              <a:rPr lang="en-US" u="sng" dirty="0" smtClean="0"/>
              <a:t>used for storing and retrieving digital information</a:t>
            </a:r>
            <a:r>
              <a:rPr lang="en-US" dirty="0" smtClean="0"/>
              <a:t> using rapidly rotating discs (platters) coated with magnetic material. </a:t>
            </a:r>
          </a:p>
          <a:p>
            <a:r>
              <a:rPr lang="en-US" dirty="0" smtClean="0"/>
              <a:t>An HDD retains its data even when powered off. </a:t>
            </a:r>
            <a:r>
              <a:rPr lang="en-US" u="sng" dirty="0" smtClean="0"/>
              <a:t>Data is read in a random-access manner</a:t>
            </a:r>
            <a:r>
              <a:rPr lang="en-US" dirty="0" smtClean="0"/>
              <a:t>, </a:t>
            </a:r>
            <a:r>
              <a:rPr lang="en-US" u="sng" dirty="0" smtClean="0"/>
              <a:t>meaning individual blocks of data can be stored or retrieved in any order rather than just sequentially</a:t>
            </a:r>
            <a:r>
              <a:rPr lang="en-US" dirty="0" smtClean="0"/>
              <a:t>. An HDD consists of one or more rigid ("hard") rapidly rotating discs (platters) with magnetic heads arranged on a moving actuator arm to read and write data to the surfaces.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disk drive</a:t>
            </a:r>
            <a:endParaRPr lang="en-US" dirty="0"/>
          </a:p>
        </p:txBody>
      </p:sp>
      <p:pic>
        <p:nvPicPr>
          <p:cNvPr id="44034" name="Picture 2" descr="http://images.wisegeek.com/hard-drive-with-case-removed.jpg"/>
          <p:cNvPicPr>
            <a:picLocks noChangeAspect="1" noChangeArrowheads="1"/>
          </p:cNvPicPr>
          <p:nvPr/>
        </p:nvPicPr>
        <p:blipFill>
          <a:blip r:embed="rId2" cstate="print"/>
          <a:srcRect/>
          <a:stretch>
            <a:fillRect/>
          </a:stretch>
        </p:blipFill>
        <p:spPr bwMode="auto">
          <a:xfrm>
            <a:off x="533400" y="1676400"/>
            <a:ext cx="6858000" cy="405765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239000" cy="1143000"/>
          </a:xfrm>
        </p:spPr>
        <p:txBody>
          <a:bodyPr/>
          <a:lstStyle/>
          <a:p>
            <a:r>
              <a:rPr lang="en-US" dirty="0" smtClean="0"/>
              <a:t>Port</a:t>
            </a:r>
            <a:endParaRPr lang="en-US" dirty="0"/>
          </a:p>
        </p:txBody>
      </p:sp>
      <p:sp>
        <p:nvSpPr>
          <p:cNvPr id="3" name="Content Placeholder 2"/>
          <p:cNvSpPr>
            <a:spLocks noGrp="1"/>
          </p:cNvSpPr>
          <p:nvPr>
            <p:ph idx="1"/>
          </p:nvPr>
        </p:nvSpPr>
        <p:spPr>
          <a:xfrm>
            <a:off x="304800" y="990600"/>
            <a:ext cx="7772400" cy="5638800"/>
          </a:xfrm>
        </p:spPr>
        <p:txBody>
          <a:bodyPr>
            <a:normAutofit fontScale="70000" lnSpcReduction="20000"/>
          </a:bodyPr>
          <a:lstStyle/>
          <a:p>
            <a:r>
              <a:rPr lang="en-US" u="sng" dirty="0" smtClean="0"/>
              <a:t>An interface on a computer to which you can connect a device. </a:t>
            </a:r>
          </a:p>
          <a:p>
            <a:r>
              <a:rPr lang="en-US" u="sng" dirty="0" smtClean="0"/>
              <a:t>Personal computers have various types of ports. Internally, there are several ports for connecting disk drives, display screens, and keyboards. Externally, personal computers have ports for connecting modems, printers, mice, and other peripheral devices. </a:t>
            </a:r>
          </a:p>
          <a:p>
            <a:r>
              <a:rPr lang="en-US" dirty="0" smtClean="0"/>
              <a:t>Almost all personal computers come with a serial RS-232C port or RS-422 port for connecting a modem or mouse and a parallel port for connecting a printer. On PCs, the parallel port is a </a:t>
            </a:r>
            <a:r>
              <a:rPr lang="en-US" dirty="0" err="1" smtClean="0"/>
              <a:t>Centronics</a:t>
            </a:r>
            <a:r>
              <a:rPr lang="en-US" dirty="0" smtClean="0"/>
              <a:t> interface that uses a 25-pin connector. SCSI (Small Computer System Interface) ports support higher transmission speeds than do conventional ports and enable you to attach up to seven devices to the same port. </a:t>
            </a:r>
          </a:p>
          <a:p>
            <a:r>
              <a:rPr lang="en-US" dirty="0" smtClean="0"/>
              <a:t>To move a program from one type of computer to another. To port an application, you need to rewrite sections that are machine dependent, and then recompile the program on the new computer. Programs that can be ported easily are said to be </a:t>
            </a:r>
            <a:r>
              <a:rPr lang="en-US" i="1" dirty="0" smtClean="0"/>
              <a:t>portable</a:t>
            </a:r>
            <a:r>
              <a:rPr lang="en-US" dirty="0" smtClean="0"/>
              <a:t>.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Serial port</a:t>
            </a:r>
            <a:br>
              <a:rPr lang="en-US" dirty="0" smtClean="0"/>
            </a:br>
            <a:endParaRPr lang="en-US" dirty="0"/>
          </a:p>
        </p:txBody>
      </p:sp>
      <p:sp>
        <p:nvSpPr>
          <p:cNvPr id="3" name="Content Placeholder 2"/>
          <p:cNvSpPr>
            <a:spLocks noGrp="1"/>
          </p:cNvSpPr>
          <p:nvPr>
            <p:ph idx="1"/>
          </p:nvPr>
        </p:nvSpPr>
        <p:spPr>
          <a:xfrm>
            <a:off x="457200" y="1609416"/>
            <a:ext cx="7772400" cy="4846320"/>
          </a:xfrm>
        </p:spPr>
        <p:txBody>
          <a:bodyPr/>
          <a:lstStyle/>
          <a:p>
            <a:r>
              <a:rPr lang="en-US" dirty="0" smtClean="0"/>
              <a:t>A port, or </a:t>
            </a:r>
            <a:r>
              <a:rPr lang="en-US" i="1" dirty="0" smtClean="0"/>
              <a:t>interface</a:t>
            </a:r>
            <a:r>
              <a:rPr lang="en-US" dirty="0" smtClean="0"/>
              <a:t>, that can be used for serial communication, in which only 1 bit is transmitted at a time. </a:t>
            </a:r>
          </a:p>
          <a:p>
            <a:r>
              <a:rPr lang="en-US" dirty="0" smtClean="0"/>
              <a:t>A serial port is a general-purpose interface that can be used for almost any type of device, including modem, mouse, etc.</a:t>
            </a:r>
          </a:p>
          <a:p>
            <a:pPr>
              <a:buNone/>
            </a:pPr>
            <a:endParaRPr lang="en-US" dirty="0"/>
          </a:p>
        </p:txBody>
      </p:sp>
      <p:pic>
        <p:nvPicPr>
          <p:cNvPr id="4" name="Picture 2" descr="http://upload.wikimedia.org/wikipedia/commons/thumb/e/ea/Serial_port.jpg/250px-Serial_port.jpg"/>
          <p:cNvPicPr>
            <a:picLocks noChangeAspect="1" noChangeArrowheads="1"/>
          </p:cNvPicPr>
          <p:nvPr/>
        </p:nvPicPr>
        <p:blipFill>
          <a:blip r:embed="rId2" cstate="print"/>
          <a:srcRect/>
          <a:stretch>
            <a:fillRect/>
          </a:stretch>
        </p:blipFill>
        <p:spPr bwMode="auto">
          <a:xfrm>
            <a:off x="5257800" y="4495800"/>
            <a:ext cx="2381250" cy="1781176"/>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port</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A </a:t>
            </a:r>
            <a:r>
              <a:rPr lang="en-US" u="sng" dirty="0" smtClean="0"/>
              <a:t>parallel interface </a:t>
            </a:r>
            <a:r>
              <a:rPr lang="en-US" dirty="0" smtClean="0"/>
              <a:t>for connecting an </a:t>
            </a:r>
            <a:r>
              <a:rPr lang="en-US" u="sng" dirty="0" smtClean="0"/>
              <a:t>external device such as a printer</a:t>
            </a:r>
            <a:r>
              <a:rPr lang="en-US" dirty="0" smtClean="0"/>
              <a:t>. Most personal computers have both a parallel port and at least one serial port. </a:t>
            </a:r>
          </a:p>
          <a:p>
            <a:pPr>
              <a:buNone/>
            </a:pPr>
            <a:endParaRPr lang="en-US" dirty="0"/>
          </a:p>
        </p:txBody>
      </p:sp>
      <p:pic>
        <p:nvPicPr>
          <p:cNvPr id="4" name="Picture 2" descr="http://computingforpsychologists.files.wordpress.com/2011/05/cbscon_pc_parallelport.jpg"/>
          <p:cNvPicPr>
            <a:picLocks noChangeAspect="1" noChangeArrowheads="1"/>
          </p:cNvPicPr>
          <p:nvPr/>
        </p:nvPicPr>
        <p:blipFill>
          <a:blip r:embed="rId2" cstate="print"/>
          <a:srcRect/>
          <a:stretch>
            <a:fillRect/>
          </a:stretch>
        </p:blipFill>
        <p:spPr bwMode="auto">
          <a:xfrm>
            <a:off x="4648200" y="4038600"/>
            <a:ext cx="3314700" cy="2400301"/>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USB Port</a:t>
            </a:r>
            <a:endParaRPr lang="en-US" dirty="0"/>
          </a:p>
        </p:txBody>
      </p:sp>
      <p:sp>
        <p:nvSpPr>
          <p:cNvPr id="3" name="Content Placeholder 2"/>
          <p:cNvSpPr>
            <a:spLocks noGrp="1"/>
          </p:cNvSpPr>
          <p:nvPr>
            <p:ph idx="1"/>
          </p:nvPr>
        </p:nvSpPr>
        <p:spPr/>
        <p:txBody>
          <a:bodyPr>
            <a:normAutofit/>
          </a:bodyPr>
          <a:lstStyle/>
          <a:p>
            <a:r>
              <a:rPr lang="en-US" dirty="0" smtClean="0"/>
              <a:t>Short for </a:t>
            </a:r>
            <a:r>
              <a:rPr lang="en-US" b="1" i="1" u="sng" dirty="0" smtClean="0"/>
              <a:t>U</a:t>
            </a:r>
            <a:r>
              <a:rPr lang="en-US" i="1" u="sng" dirty="0" smtClean="0"/>
              <a:t>niversal </a:t>
            </a:r>
            <a:r>
              <a:rPr lang="en-US" b="1" i="1" u="sng" dirty="0" smtClean="0"/>
              <a:t>S</a:t>
            </a:r>
            <a:r>
              <a:rPr lang="en-US" i="1" u="sng" dirty="0" smtClean="0"/>
              <a:t>erial </a:t>
            </a:r>
            <a:r>
              <a:rPr lang="en-US" b="1" i="1" u="sng" dirty="0" smtClean="0"/>
              <a:t>B</a:t>
            </a:r>
            <a:r>
              <a:rPr lang="en-US" i="1" u="sng" dirty="0" smtClean="0"/>
              <a:t>us</a:t>
            </a:r>
            <a:r>
              <a:rPr lang="en-US" i="1" dirty="0" smtClean="0"/>
              <a:t>,</a:t>
            </a:r>
            <a:r>
              <a:rPr lang="en-US" dirty="0" smtClean="0"/>
              <a:t> </a:t>
            </a:r>
            <a:r>
              <a:rPr lang="en-US" u="sng" dirty="0" smtClean="0"/>
              <a:t>an external bus standard that supports data transfer rates of 12 Mbps</a:t>
            </a:r>
            <a:r>
              <a:rPr lang="en-US" dirty="0" smtClean="0"/>
              <a:t>. </a:t>
            </a:r>
            <a:r>
              <a:rPr lang="en-US" u="sng" dirty="0" smtClean="0"/>
              <a:t>A single USB port can be used to connect up to 127 peripheral devices</a:t>
            </a:r>
            <a:r>
              <a:rPr lang="en-US" dirty="0" smtClean="0"/>
              <a:t>, such as </a:t>
            </a:r>
            <a:r>
              <a:rPr lang="en-US" u="sng" dirty="0" smtClean="0"/>
              <a:t>mice, modems, and keyboards</a:t>
            </a:r>
            <a:r>
              <a:rPr lang="en-US" dirty="0" smtClean="0"/>
              <a:t>. USB also </a:t>
            </a:r>
            <a:r>
              <a:rPr lang="en-US" u="sng" dirty="0" smtClean="0"/>
              <a:t>supports </a:t>
            </a:r>
            <a:r>
              <a:rPr lang="en-US" i="1" u="sng" dirty="0" smtClean="0"/>
              <a:t>Plug-and-Play</a:t>
            </a:r>
            <a:r>
              <a:rPr lang="en-US" u="sng" dirty="0" smtClean="0"/>
              <a:t> installation</a:t>
            </a:r>
            <a:r>
              <a:rPr lang="en-US" dirty="0" smtClean="0"/>
              <a:t>. </a:t>
            </a:r>
            <a:endParaRPr lang="en-US" dirty="0"/>
          </a:p>
        </p:txBody>
      </p:sp>
      <p:pic>
        <p:nvPicPr>
          <p:cNvPr id="1026" name="Picture 2" descr="http://4.bp.blogspot.com/-mHYcsP91ydw/Ty0Tv94zFsI/AAAAAAAABk0/ph4V4fCrTUU/s640/USB.jpg"/>
          <p:cNvPicPr>
            <a:picLocks noChangeAspect="1" noChangeArrowheads="1"/>
          </p:cNvPicPr>
          <p:nvPr/>
        </p:nvPicPr>
        <p:blipFill>
          <a:blip r:embed="rId2" cstate="print"/>
          <a:srcRect/>
          <a:stretch>
            <a:fillRect/>
          </a:stretch>
        </p:blipFill>
        <p:spPr bwMode="auto">
          <a:xfrm>
            <a:off x="5334000" y="4343400"/>
            <a:ext cx="2514600" cy="2162556"/>
          </a:xfrm>
          <a:prstGeom prst="rect">
            <a:avLst/>
          </a:prstGeom>
          <a:noFill/>
        </p:spPr>
      </p:pic>
      <p:pic>
        <p:nvPicPr>
          <p:cNvPr id="1028" name="Picture 4" descr="http://upload.wikimedia.org/wikipedia/commons/thumb/4/46/USB_hub.jpg/220px-USB_hub.jpg"/>
          <p:cNvPicPr>
            <a:picLocks noChangeAspect="1" noChangeArrowheads="1"/>
          </p:cNvPicPr>
          <p:nvPr/>
        </p:nvPicPr>
        <p:blipFill>
          <a:blip r:embed="rId3" cstate="print"/>
          <a:srcRect/>
          <a:stretch>
            <a:fillRect/>
          </a:stretch>
        </p:blipFill>
        <p:spPr bwMode="auto">
          <a:xfrm>
            <a:off x="2184400" y="4572000"/>
            <a:ext cx="2501900" cy="1876426"/>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Optical Driver</a:t>
            </a:r>
            <a:endParaRPr lang="en-US" dirty="0"/>
          </a:p>
        </p:txBody>
      </p:sp>
      <p:sp>
        <p:nvSpPr>
          <p:cNvPr id="3" name="Content Placeholder 2"/>
          <p:cNvSpPr>
            <a:spLocks noGrp="1"/>
          </p:cNvSpPr>
          <p:nvPr>
            <p:ph idx="1"/>
          </p:nvPr>
        </p:nvSpPr>
        <p:spPr/>
        <p:txBody>
          <a:bodyPr/>
          <a:lstStyle/>
          <a:p>
            <a:pPr>
              <a:buNone/>
            </a:pPr>
            <a:endParaRPr lang="en-US" dirty="0" smtClean="0"/>
          </a:p>
          <a:p>
            <a:r>
              <a:rPr lang="en-US" dirty="0" smtClean="0"/>
              <a:t>A machine that reads data from and writes data onto a disk. A disk drive rotates the disk very fast and has one or more heads that read and write data. </a:t>
            </a:r>
            <a:endParaRPr lang="en-US" dirty="0"/>
          </a:p>
        </p:txBody>
      </p:sp>
      <p:pic>
        <p:nvPicPr>
          <p:cNvPr id="8194" name="Picture 2" descr="http://3.bp.blogspot.com/-qXFMLgoTba0/UKkBcveamOI/AAAAAAAABI4/Vcmn-6KsSq4/s1600/optical+driver.jpg"/>
          <p:cNvPicPr>
            <a:picLocks noChangeAspect="1" noChangeArrowheads="1"/>
          </p:cNvPicPr>
          <p:nvPr/>
        </p:nvPicPr>
        <p:blipFill>
          <a:blip r:embed="rId2"/>
          <a:srcRect/>
          <a:stretch>
            <a:fillRect/>
          </a:stretch>
        </p:blipFill>
        <p:spPr bwMode="auto">
          <a:xfrm>
            <a:off x="4495800" y="4114800"/>
            <a:ext cx="3439003" cy="2581276"/>
          </a:xfrm>
          <a:prstGeom prst="rect">
            <a:avLst/>
          </a:prstGeom>
          <a:noFill/>
        </p:spPr>
      </p:pic>
    </p:spTree>
    <p:extLst>
      <p:ext uri="{BB962C8B-B14F-4D97-AF65-F5344CB8AC3E}">
        <p14:creationId xmlns:p14="http://schemas.microsoft.com/office/powerpoint/2010/main" val="39041187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701040"/>
          </a:xfrm>
        </p:spPr>
        <p:txBody>
          <a:bodyPr>
            <a:normAutofit/>
          </a:bodyPr>
          <a:lstStyle/>
          <a:p>
            <a:r>
              <a:rPr lang="en-US" sz="2800" dirty="0" smtClean="0"/>
              <a:t>Peripheral component interconnect(PCI)</a:t>
            </a:r>
            <a:endParaRPr lang="en-US" sz="2800" dirty="0"/>
          </a:p>
        </p:txBody>
      </p:sp>
      <p:sp>
        <p:nvSpPr>
          <p:cNvPr id="3" name="Content Placeholder 2"/>
          <p:cNvSpPr>
            <a:spLocks noGrp="1"/>
          </p:cNvSpPr>
          <p:nvPr>
            <p:ph idx="1"/>
          </p:nvPr>
        </p:nvSpPr>
        <p:spPr>
          <a:xfrm>
            <a:off x="381000" y="1066800"/>
            <a:ext cx="7924800" cy="5388936"/>
          </a:xfrm>
        </p:spPr>
        <p:txBody>
          <a:bodyPr>
            <a:normAutofit fontScale="70000" lnSpcReduction="20000"/>
          </a:bodyPr>
          <a:lstStyle/>
          <a:p>
            <a:r>
              <a:rPr lang="en-US" u="sng" dirty="0" smtClean="0"/>
              <a:t>A local bus standard</a:t>
            </a:r>
            <a:r>
              <a:rPr lang="en-US" dirty="0" smtClean="0"/>
              <a:t> developed by Intel  Corporation</a:t>
            </a:r>
          </a:p>
          <a:p>
            <a:r>
              <a:rPr lang="en-US" u="sng" dirty="0" smtClean="0"/>
              <a:t>PCI defines the electrical characteristics and</a:t>
            </a:r>
            <a:r>
              <a:rPr lang="en-US" dirty="0" smtClean="0"/>
              <a:t> </a:t>
            </a:r>
            <a:r>
              <a:rPr lang="en-US" u="sng" dirty="0" smtClean="0"/>
              <a:t>signal protocol used for two devices to </a:t>
            </a:r>
            <a:r>
              <a:rPr lang="en-US" u="sng" dirty="0" err="1" smtClean="0"/>
              <a:t>communiate</a:t>
            </a:r>
            <a:r>
              <a:rPr lang="en-US" u="sng" dirty="0" smtClean="0"/>
              <a:t> over a computer's central bus.</a:t>
            </a:r>
          </a:p>
          <a:p>
            <a:endParaRPr lang="en-US" u="sng" dirty="0" smtClean="0"/>
          </a:p>
          <a:p>
            <a:pPr>
              <a:buNone/>
            </a:pPr>
            <a:r>
              <a:rPr lang="en-US" b="1" dirty="0" smtClean="0"/>
              <a:t>How does it work?</a:t>
            </a:r>
          </a:p>
          <a:p>
            <a:r>
              <a:rPr lang="en-US" dirty="0" smtClean="0"/>
              <a:t>The processor is connected to the other components like the hard drives, the main memory and the PCI slots by the use of a front-side bus. The speed of the front side bus can reach up to 400 </a:t>
            </a:r>
            <a:r>
              <a:rPr lang="en-US" dirty="0" err="1" smtClean="0"/>
              <a:t>Mhz</a:t>
            </a:r>
            <a:r>
              <a:rPr lang="en-US" dirty="0" smtClean="0"/>
              <a:t> with a system operating at the speed of 800 Mhz. </a:t>
            </a:r>
            <a:br>
              <a:rPr lang="en-US" dirty="0" smtClean="0"/>
            </a:br>
            <a:r>
              <a:rPr lang="en-US" dirty="0" smtClean="0"/>
              <a:t/>
            </a:r>
            <a:br>
              <a:rPr lang="en-US" dirty="0" smtClean="0"/>
            </a:br>
            <a:r>
              <a:rPr lang="en-US" dirty="0" smtClean="0"/>
              <a:t>The backside bus usually has a quicker speed than the front-side bus but operates at the same rate as the processor itself. Though it is a detached connection, it ensures the connection between the processor and the Level 2 cache. With time, the level 2 cache was included in the main processor to make them more affordable and easier to use.</a:t>
            </a:r>
            <a:endParaRPr lang="en-US" u="sng" dirty="0"/>
          </a:p>
        </p:txBody>
      </p:sp>
    </p:spTree>
    <p:extLst>
      <p:ext uri="{BB962C8B-B14F-4D97-AF65-F5344CB8AC3E}">
        <p14:creationId xmlns:p14="http://schemas.microsoft.com/office/powerpoint/2010/main" val="31813828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www.proprofs.com/flashcards/upload/q4847112.jpg"/>
          <p:cNvPicPr>
            <a:picLocks noChangeAspect="1" noChangeArrowheads="1"/>
          </p:cNvPicPr>
          <p:nvPr/>
        </p:nvPicPr>
        <p:blipFill>
          <a:blip r:embed="rId2"/>
          <a:srcRect/>
          <a:stretch>
            <a:fillRect/>
          </a:stretch>
        </p:blipFill>
        <p:spPr bwMode="auto">
          <a:xfrm>
            <a:off x="1752600" y="1143000"/>
            <a:ext cx="5000625" cy="4572000"/>
          </a:xfrm>
          <a:prstGeom prst="rect">
            <a:avLst/>
          </a:prstGeom>
          <a:noFill/>
        </p:spPr>
      </p:pic>
    </p:spTree>
    <p:extLst>
      <p:ext uri="{BB962C8B-B14F-4D97-AF65-F5344CB8AC3E}">
        <p14:creationId xmlns:p14="http://schemas.microsoft.com/office/powerpoint/2010/main" val="1720942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a:t>
            </a:r>
            <a:endParaRPr lang="en-US" dirty="0"/>
          </a:p>
        </p:txBody>
      </p:sp>
      <p:sp>
        <p:nvSpPr>
          <p:cNvPr id="3" name="Content Placeholder 2"/>
          <p:cNvSpPr>
            <a:spLocks noGrp="1"/>
          </p:cNvSpPr>
          <p:nvPr>
            <p:ph idx="1"/>
          </p:nvPr>
        </p:nvSpPr>
        <p:spPr>
          <a:xfrm>
            <a:off x="457200" y="1609416"/>
            <a:ext cx="7239000" cy="1971984"/>
          </a:xfrm>
        </p:spPr>
        <p:txBody>
          <a:bodyPr/>
          <a:lstStyle/>
          <a:p>
            <a:pPr lvl="1">
              <a:buNone/>
            </a:pPr>
            <a:r>
              <a:rPr lang="en-US" dirty="0" smtClean="0"/>
              <a:t>	A </a:t>
            </a:r>
            <a:r>
              <a:rPr lang="en-US" b="1" dirty="0" smtClean="0"/>
              <a:t>bus</a:t>
            </a:r>
            <a:r>
              <a:rPr lang="en-US" dirty="0" smtClean="0"/>
              <a:t> is a subsystem that transfers data between components inside a computer, or between computers.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624840"/>
          </a:xfrm>
        </p:spPr>
        <p:txBody>
          <a:bodyPr>
            <a:normAutofit fontScale="90000"/>
          </a:bodyPr>
          <a:lstStyle/>
          <a:p>
            <a:r>
              <a:rPr lang="en-US" dirty="0" smtClean="0"/>
              <a:t>Accelerated Graphics Port(AGP)</a:t>
            </a:r>
            <a:endParaRPr lang="en-US" dirty="0"/>
          </a:p>
        </p:txBody>
      </p:sp>
      <p:sp>
        <p:nvSpPr>
          <p:cNvPr id="3" name="Content Placeholder 2"/>
          <p:cNvSpPr>
            <a:spLocks noGrp="1"/>
          </p:cNvSpPr>
          <p:nvPr>
            <p:ph idx="1"/>
          </p:nvPr>
        </p:nvSpPr>
        <p:spPr/>
        <p:txBody>
          <a:bodyPr/>
          <a:lstStyle/>
          <a:p>
            <a:r>
              <a:rPr lang="en-US" b="1" dirty="0" smtClean="0"/>
              <a:t>AGP</a:t>
            </a:r>
            <a:r>
              <a:rPr lang="en-US" dirty="0" smtClean="0"/>
              <a:t> is an advanced port designed for Video cards and 3D accelerators. </a:t>
            </a:r>
            <a:endParaRPr lang="en-US" dirty="0"/>
          </a:p>
        </p:txBody>
      </p:sp>
      <p:pic>
        <p:nvPicPr>
          <p:cNvPr id="6146" name="Picture 2" descr="AGP slot"/>
          <p:cNvPicPr>
            <a:picLocks noChangeAspect="1" noChangeArrowheads="1"/>
          </p:cNvPicPr>
          <p:nvPr/>
        </p:nvPicPr>
        <p:blipFill>
          <a:blip r:embed="rId2"/>
          <a:srcRect/>
          <a:stretch>
            <a:fillRect/>
          </a:stretch>
        </p:blipFill>
        <p:spPr bwMode="auto">
          <a:xfrm>
            <a:off x="1981200" y="3657600"/>
            <a:ext cx="4076700" cy="895351"/>
          </a:xfrm>
          <a:prstGeom prst="rect">
            <a:avLst/>
          </a:prstGeom>
          <a:noFill/>
        </p:spPr>
      </p:pic>
    </p:spTree>
    <p:extLst>
      <p:ext uri="{BB962C8B-B14F-4D97-AF65-F5344CB8AC3E}">
        <p14:creationId xmlns:p14="http://schemas.microsoft.com/office/powerpoint/2010/main" val="28224331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 interface card(NIC)</a:t>
            </a:r>
            <a:endParaRPr lang="en-US" dirty="0"/>
          </a:p>
        </p:txBody>
      </p:sp>
      <p:sp>
        <p:nvSpPr>
          <p:cNvPr id="3" name="Content Placeholder 2"/>
          <p:cNvSpPr>
            <a:spLocks noGrp="1"/>
          </p:cNvSpPr>
          <p:nvPr>
            <p:ph idx="1"/>
          </p:nvPr>
        </p:nvSpPr>
        <p:spPr/>
        <p:txBody>
          <a:bodyPr>
            <a:normAutofit fontScale="77500" lnSpcReduction="20000"/>
          </a:bodyPr>
          <a:lstStyle/>
          <a:p>
            <a:r>
              <a:rPr lang="en-US" u="sng" dirty="0" smtClean="0"/>
              <a:t>A network interface card (NIC) is a computer circuit board or card that is installed in a computer so that it can be connected to a network. </a:t>
            </a:r>
          </a:p>
          <a:p>
            <a:r>
              <a:rPr lang="en-US" dirty="0" smtClean="0"/>
              <a:t>Personal computers and workstations on a local area network (LAN) typically contain a network interface card specifically designed for the LAN transmission technology, such as Ethernet or token ring. </a:t>
            </a:r>
          </a:p>
          <a:p>
            <a:r>
              <a:rPr lang="en-US" u="sng" dirty="0" smtClean="0"/>
              <a:t>Network interface cards provide a dedicated, full-time connection to a network. </a:t>
            </a:r>
          </a:p>
          <a:p>
            <a:r>
              <a:rPr lang="en-US" dirty="0" smtClean="0"/>
              <a:t>Most home and portable computers connect to the Internet through as-needed dial-up connection. The modem provides the connection interface to the Internet service provider.</a:t>
            </a:r>
            <a:endParaRPr lang="en-US" dirty="0"/>
          </a:p>
        </p:txBody>
      </p:sp>
    </p:spTree>
    <p:extLst>
      <p:ext uri="{BB962C8B-B14F-4D97-AF65-F5344CB8AC3E}">
        <p14:creationId xmlns:p14="http://schemas.microsoft.com/office/powerpoint/2010/main" val="18260437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http://images.wisegeek.com/network-interface-card.jpg"/>
          <p:cNvPicPr>
            <a:picLocks noChangeAspect="1" noChangeArrowheads="1"/>
          </p:cNvPicPr>
          <p:nvPr/>
        </p:nvPicPr>
        <p:blipFill>
          <a:blip r:embed="rId2"/>
          <a:srcRect/>
          <a:stretch>
            <a:fillRect/>
          </a:stretch>
        </p:blipFill>
        <p:spPr bwMode="auto">
          <a:xfrm>
            <a:off x="1600200" y="609600"/>
            <a:ext cx="5695950" cy="5686425"/>
          </a:xfrm>
          <a:prstGeom prst="rect">
            <a:avLst/>
          </a:prstGeom>
          <a:noFill/>
        </p:spPr>
      </p:pic>
    </p:spTree>
    <p:extLst>
      <p:ext uri="{BB962C8B-B14F-4D97-AF65-F5344CB8AC3E}">
        <p14:creationId xmlns:p14="http://schemas.microsoft.com/office/powerpoint/2010/main" val="5663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Graphics card</a:t>
            </a:r>
            <a:endParaRPr lang="en-US" dirty="0"/>
          </a:p>
        </p:txBody>
      </p:sp>
      <p:sp>
        <p:nvSpPr>
          <p:cNvPr id="3" name="Content Placeholder 2"/>
          <p:cNvSpPr>
            <a:spLocks noGrp="1"/>
          </p:cNvSpPr>
          <p:nvPr>
            <p:ph idx="1"/>
          </p:nvPr>
        </p:nvSpPr>
        <p:spPr/>
        <p:txBody>
          <a:bodyPr/>
          <a:lstStyle/>
          <a:p>
            <a:r>
              <a:rPr lang="en-US" b="1" dirty="0" smtClean="0"/>
              <a:t>Graphics cards take data from the CPU and turn it into pictures. </a:t>
            </a:r>
            <a:endParaRPr lang="en-US" dirty="0"/>
          </a:p>
        </p:txBody>
      </p:sp>
      <p:pic>
        <p:nvPicPr>
          <p:cNvPr id="4098" name="Picture 2" descr="Computer Hardware Image Gallery"/>
          <p:cNvPicPr>
            <a:picLocks noChangeAspect="1" noChangeArrowheads="1"/>
          </p:cNvPicPr>
          <p:nvPr/>
        </p:nvPicPr>
        <p:blipFill>
          <a:blip r:embed="rId2"/>
          <a:srcRect/>
          <a:stretch>
            <a:fillRect/>
          </a:stretch>
        </p:blipFill>
        <p:spPr bwMode="auto">
          <a:xfrm>
            <a:off x="3810000" y="3200400"/>
            <a:ext cx="3810000" cy="2857500"/>
          </a:xfrm>
          <a:prstGeom prst="rect">
            <a:avLst/>
          </a:prstGeom>
          <a:noFill/>
        </p:spPr>
      </p:pic>
    </p:spTree>
    <p:extLst>
      <p:ext uri="{BB962C8B-B14F-4D97-AF65-F5344CB8AC3E}">
        <p14:creationId xmlns:p14="http://schemas.microsoft.com/office/powerpoint/2010/main" val="38896940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modem</a:t>
            </a:r>
            <a:endParaRPr lang="en-US" dirty="0"/>
          </a:p>
        </p:txBody>
      </p:sp>
      <p:sp>
        <p:nvSpPr>
          <p:cNvPr id="3" name="Content Placeholder 2"/>
          <p:cNvSpPr>
            <a:spLocks noGrp="1"/>
          </p:cNvSpPr>
          <p:nvPr>
            <p:ph idx="1"/>
          </p:nvPr>
        </p:nvSpPr>
        <p:spPr/>
        <p:txBody>
          <a:bodyPr/>
          <a:lstStyle/>
          <a:p>
            <a:r>
              <a:rPr lang="en-US" dirty="0" smtClean="0"/>
              <a:t>A modem is a device or program that enables a computer to transmit data over, for example, telephone or cable lines. </a:t>
            </a:r>
          </a:p>
          <a:p>
            <a:r>
              <a:rPr lang="en-US" dirty="0" smtClean="0"/>
              <a:t>Computer information is stored digitally, whereas information transmitted over telephone lines is transmitted in the form of analog waves. A modem converts between these two forms. </a:t>
            </a:r>
            <a:endParaRPr lang="en-US" dirty="0"/>
          </a:p>
        </p:txBody>
      </p:sp>
    </p:spTree>
    <p:extLst>
      <p:ext uri="{BB962C8B-B14F-4D97-AF65-F5344CB8AC3E}">
        <p14:creationId xmlns:p14="http://schemas.microsoft.com/office/powerpoint/2010/main" val="3532589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http://www.dlink.com/us/en/home-solutions/connect/modems-and-gateways/-/media/Images/Products/DSL/2640B/DSL%202640B%20B2.png"/>
          <p:cNvPicPr>
            <a:picLocks noChangeAspect="1" noChangeArrowheads="1"/>
          </p:cNvPicPr>
          <p:nvPr/>
        </p:nvPicPr>
        <p:blipFill>
          <a:blip r:embed="rId2"/>
          <a:srcRect/>
          <a:stretch>
            <a:fillRect/>
          </a:stretch>
        </p:blipFill>
        <p:spPr bwMode="auto">
          <a:xfrm>
            <a:off x="0" y="990600"/>
            <a:ext cx="8001000" cy="4505325"/>
          </a:xfrm>
          <a:prstGeom prst="rect">
            <a:avLst/>
          </a:prstGeom>
          <a:noFill/>
        </p:spPr>
      </p:pic>
    </p:spTree>
    <p:extLst>
      <p:ext uri="{BB962C8B-B14F-4D97-AF65-F5344CB8AC3E}">
        <p14:creationId xmlns:p14="http://schemas.microsoft.com/office/powerpoint/2010/main" val="34664873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Sound card</a:t>
            </a:r>
            <a:endParaRPr lang="en-US" dirty="0"/>
          </a:p>
        </p:txBody>
      </p:sp>
      <p:sp>
        <p:nvSpPr>
          <p:cNvPr id="3" name="Content Placeholder 2"/>
          <p:cNvSpPr>
            <a:spLocks noGrp="1"/>
          </p:cNvSpPr>
          <p:nvPr>
            <p:ph idx="1"/>
          </p:nvPr>
        </p:nvSpPr>
        <p:spPr/>
        <p:txBody>
          <a:bodyPr/>
          <a:lstStyle/>
          <a:p>
            <a:r>
              <a:rPr lang="en-US" dirty="0" smtClean="0"/>
              <a:t>An expansion board that enables a computer to manipulate and output sounds. </a:t>
            </a:r>
          </a:p>
          <a:p>
            <a:r>
              <a:rPr lang="en-US" dirty="0" smtClean="0"/>
              <a:t>Sound cards enable the computer to output sound through speakers connected to the board, to record sound input from a microphone connected to the computer, and manipulate sound stored on a disk. </a:t>
            </a:r>
            <a:endParaRPr lang="en-US" dirty="0"/>
          </a:p>
        </p:txBody>
      </p:sp>
    </p:spTree>
    <p:extLst>
      <p:ext uri="{BB962C8B-B14F-4D97-AF65-F5344CB8AC3E}">
        <p14:creationId xmlns:p14="http://schemas.microsoft.com/office/powerpoint/2010/main" val="2558273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Computer Hardware Image Gallery"/>
          <p:cNvPicPr>
            <a:picLocks noChangeAspect="1" noChangeArrowheads="1"/>
          </p:cNvPicPr>
          <p:nvPr/>
        </p:nvPicPr>
        <p:blipFill>
          <a:blip r:embed="rId2"/>
          <a:srcRect/>
          <a:stretch>
            <a:fillRect/>
          </a:stretch>
        </p:blipFill>
        <p:spPr bwMode="auto">
          <a:xfrm>
            <a:off x="1403364" y="1497915"/>
            <a:ext cx="5498283" cy="4068731"/>
          </a:xfrm>
          <a:prstGeom prst="rect">
            <a:avLst/>
          </a:prstGeom>
          <a:noFill/>
        </p:spPr>
      </p:pic>
    </p:spTree>
    <p:extLst>
      <p:ext uri="{BB962C8B-B14F-4D97-AF65-F5344CB8AC3E}">
        <p14:creationId xmlns:p14="http://schemas.microsoft.com/office/powerpoint/2010/main" val="36529441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Bus</a:t>
            </a:r>
            <a:endParaRPr lang="en-US" dirty="0"/>
          </a:p>
        </p:txBody>
      </p:sp>
      <p:sp>
        <p:nvSpPr>
          <p:cNvPr id="3" name="Content Placeholder 2"/>
          <p:cNvSpPr>
            <a:spLocks noGrp="1"/>
          </p:cNvSpPr>
          <p:nvPr>
            <p:ph idx="1"/>
          </p:nvPr>
        </p:nvSpPr>
        <p:spPr>
          <a:xfrm>
            <a:off x="0" y="1600200"/>
            <a:ext cx="8229600" cy="3810000"/>
          </a:xfrm>
        </p:spPr>
        <p:txBody>
          <a:bodyPr>
            <a:normAutofit lnSpcReduction="10000"/>
          </a:bodyPr>
          <a:lstStyle/>
          <a:p>
            <a:pPr lvl="1">
              <a:buNone/>
            </a:pPr>
            <a:r>
              <a:rPr lang="en-US" dirty="0" smtClean="0"/>
              <a:t>	1. </a:t>
            </a:r>
            <a:r>
              <a:rPr lang="en-US" u="sng" dirty="0" smtClean="0"/>
              <a:t>Address buses</a:t>
            </a:r>
            <a:r>
              <a:rPr lang="en-US" dirty="0" smtClean="0"/>
              <a:t>: these buses carry address given by the CPU from one unit to another in the computer.</a:t>
            </a:r>
            <a:br>
              <a:rPr lang="en-US" dirty="0" smtClean="0"/>
            </a:br>
            <a:r>
              <a:rPr lang="en-US" dirty="0" smtClean="0"/>
              <a:t>2. </a:t>
            </a:r>
            <a:r>
              <a:rPr lang="en-US" u="sng" dirty="0" smtClean="0"/>
              <a:t>Data buses</a:t>
            </a:r>
            <a:r>
              <a:rPr lang="en-US" dirty="0" smtClean="0"/>
              <a:t>: These buses carry data from one unit to other, it is a bi-directional bus </a:t>
            </a:r>
            <a:r>
              <a:rPr lang="en-US" dirty="0" err="1" smtClean="0"/>
              <a:t>i.e</a:t>
            </a:r>
            <a:r>
              <a:rPr lang="en-US" dirty="0" smtClean="0"/>
              <a:t> the data can be carried in both directions.</a:t>
            </a:r>
            <a:br>
              <a:rPr lang="en-US" dirty="0" smtClean="0"/>
            </a:br>
            <a:r>
              <a:rPr lang="en-US" dirty="0" smtClean="0"/>
              <a:t>3. </a:t>
            </a:r>
            <a:r>
              <a:rPr lang="en-US" u="sng" dirty="0" smtClean="0"/>
              <a:t>Control signal</a:t>
            </a:r>
            <a:r>
              <a:rPr lang="en-US" dirty="0" smtClean="0"/>
              <a:t>: These buses carry control signal from ALU to memory and from memory to ALU and then to the output unit.</a:t>
            </a:r>
            <a:endParaRPr lang="en-US" dirty="0"/>
          </a:p>
        </p:txBody>
      </p:sp>
      <p:pic>
        <p:nvPicPr>
          <p:cNvPr id="4" name="Picture 2" descr="http://4.bp.blogspot.com/-KtIT3DKqLlU/Ti5EN9eAQQI/AAAAAAAAAA4/dINA7qqkJ88/s400/1.png"/>
          <p:cNvPicPr>
            <a:picLocks noChangeAspect="1" noChangeArrowheads="1"/>
          </p:cNvPicPr>
          <p:nvPr/>
        </p:nvPicPr>
        <p:blipFill>
          <a:blip r:embed="rId2" cstate="print"/>
          <a:srcRect/>
          <a:stretch>
            <a:fillRect/>
          </a:stretch>
        </p:blipFill>
        <p:spPr bwMode="auto">
          <a:xfrm>
            <a:off x="4800600" y="4211383"/>
            <a:ext cx="3276600" cy="2465642"/>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Auxiliary Storage</a:t>
            </a:r>
            <a:endParaRPr lang="en-US" dirty="0"/>
          </a:p>
        </p:txBody>
      </p:sp>
      <p:sp>
        <p:nvSpPr>
          <p:cNvPr id="3" name="Content Placeholder 2"/>
          <p:cNvSpPr>
            <a:spLocks noGrp="1"/>
          </p:cNvSpPr>
          <p:nvPr>
            <p:ph idx="1"/>
          </p:nvPr>
        </p:nvSpPr>
        <p:spPr/>
        <p:txBody>
          <a:bodyPr>
            <a:normAutofit lnSpcReduction="10000"/>
          </a:bodyPr>
          <a:lstStyle/>
          <a:p>
            <a:r>
              <a:rPr lang="en-US" u="sng" dirty="0" smtClean="0"/>
              <a:t>Auxiliary memory units </a:t>
            </a:r>
            <a:r>
              <a:rPr lang="en-US" dirty="0" smtClean="0"/>
              <a:t>are among computer </a:t>
            </a:r>
            <a:r>
              <a:rPr lang="en-US" u="sng" dirty="0" smtClean="0"/>
              <a:t>peripheral equipment</a:t>
            </a:r>
            <a:r>
              <a:rPr lang="en-US" dirty="0" smtClean="0"/>
              <a:t>. </a:t>
            </a:r>
          </a:p>
          <a:p>
            <a:r>
              <a:rPr lang="en-US" dirty="0" smtClean="0"/>
              <a:t>They trade </a:t>
            </a:r>
            <a:r>
              <a:rPr lang="en-US" u="sng" dirty="0" smtClean="0"/>
              <a:t>slower access rates </a:t>
            </a:r>
            <a:r>
              <a:rPr lang="en-US" dirty="0" smtClean="0"/>
              <a:t>for </a:t>
            </a:r>
            <a:r>
              <a:rPr lang="en-US" u="sng" dirty="0" smtClean="0"/>
              <a:t>greater storage capacity</a:t>
            </a:r>
            <a:r>
              <a:rPr lang="en-US" dirty="0" smtClean="0"/>
              <a:t> and </a:t>
            </a:r>
            <a:r>
              <a:rPr lang="en-US" u="sng" dirty="0" smtClean="0"/>
              <a:t>data stability</a:t>
            </a:r>
            <a:r>
              <a:rPr lang="en-US" dirty="0" smtClean="0"/>
              <a:t>. Auxiliary memory </a:t>
            </a:r>
            <a:r>
              <a:rPr lang="en-US" u="sng" dirty="0" smtClean="0"/>
              <a:t>holds programs and data for future use.</a:t>
            </a:r>
          </a:p>
          <a:p>
            <a:r>
              <a:rPr lang="en-US" u="sng" dirty="0" smtClean="0"/>
              <a:t>Examples </a:t>
            </a:r>
            <a:r>
              <a:rPr lang="en-US" dirty="0" smtClean="0"/>
              <a:t>of auxiliary storage media are </a:t>
            </a:r>
            <a:r>
              <a:rPr lang="en-US" u="sng" dirty="0" smtClean="0"/>
              <a:t>magnetic diskettes, optical disks including CD ROM, and magnetic tape cassettes</a:t>
            </a:r>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Motherboard</a:t>
            </a:r>
            <a:endParaRPr lang="en-US" dirty="0"/>
          </a:p>
        </p:txBody>
      </p:sp>
      <p:sp>
        <p:nvSpPr>
          <p:cNvPr id="3" name="Content Placeholder 2"/>
          <p:cNvSpPr>
            <a:spLocks noGrp="1"/>
          </p:cNvSpPr>
          <p:nvPr>
            <p:ph idx="1"/>
          </p:nvPr>
        </p:nvSpPr>
        <p:spPr>
          <a:xfrm>
            <a:off x="304800" y="1609416"/>
            <a:ext cx="7696200" cy="4846320"/>
          </a:xfrm>
        </p:spPr>
        <p:txBody>
          <a:bodyPr>
            <a:normAutofit fontScale="77500" lnSpcReduction="20000"/>
          </a:bodyPr>
          <a:lstStyle/>
          <a:p>
            <a:r>
              <a:rPr lang="en-US" dirty="0" smtClean="0"/>
              <a:t>The main circuit board of a microcomputer. </a:t>
            </a:r>
          </a:p>
          <a:p>
            <a:r>
              <a:rPr lang="en-US" dirty="0" smtClean="0"/>
              <a:t>The motherboard contains the connectors for attaching additional boards. Typically, the </a:t>
            </a:r>
            <a:r>
              <a:rPr lang="en-US" u="sng" dirty="0" smtClean="0"/>
              <a:t>motherboard contains </a:t>
            </a:r>
            <a:r>
              <a:rPr lang="en-US" dirty="0" smtClean="0"/>
              <a:t>the </a:t>
            </a:r>
            <a:r>
              <a:rPr lang="en-US" u="sng" dirty="0" smtClean="0"/>
              <a:t>CPU, BIOS, memory, mass storage interfaces, serial and parallel ports, expansion slots</a:t>
            </a:r>
            <a:r>
              <a:rPr lang="en-US" dirty="0" smtClean="0"/>
              <a:t>, and all the controllers required to control standard peripheral devices, such as the </a:t>
            </a:r>
            <a:r>
              <a:rPr lang="en-US" u="sng" dirty="0" smtClean="0"/>
              <a:t>display screen, keyboard, and disk drive</a:t>
            </a:r>
            <a:r>
              <a:rPr lang="en-US" dirty="0" smtClean="0"/>
              <a:t>. Collectively, all these chips that reside on the motherboard are known as the motherboard's chipset. </a:t>
            </a:r>
          </a:p>
          <a:p>
            <a:r>
              <a:rPr lang="en-US" dirty="0" smtClean="0"/>
              <a:t>On most PCs</a:t>
            </a:r>
            <a:r>
              <a:rPr lang="en-US" u="sng" dirty="0" smtClean="0"/>
              <a:t>, it is possible to add memory chips directly to the motherboard</a:t>
            </a:r>
            <a:r>
              <a:rPr lang="en-US" dirty="0" smtClean="0"/>
              <a:t>. You </a:t>
            </a:r>
            <a:r>
              <a:rPr lang="en-US" u="sng" dirty="0" smtClean="0"/>
              <a:t>may also be able to upgrade to a faster PC by replacing the CPU chip</a:t>
            </a:r>
            <a:r>
              <a:rPr lang="en-US" dirty="0" smtClean="0"/>
              <a:t>. </a:t>
            </a:r>
            <a:r>
              <a:rPr lang="en-US" u="sng" dirty="0" smtClean="0"/>
              <a:t>To add additional core features, you may need to replace the motherboard entirely</a:t>
            </a:r>
            <a:r>
              <a:rPr lang="en-US" dirty="0" smtClean="0"/>
              <a:t>.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4" name="Picture 6" descr="http://1.bp.blogspot.com/_kFWtttdGClg/TK7kHhxk0yI/AAAAAAAAAAw/2q2r2btCsdE/s1600/Gb5.jpg"/>
          <p:cNvPicPr>
            <a:picLocks noChangeAspect="1" noChangeArrowheads="1"/>
          </p:cNvPicPr>
          <p:nvPr/>
        </p:nvPicPr>
        <p:blipFill>
          <a:blip r:embed="rId2" cstate="print"/>
          <a:srcRect t="5634"/>
          <a:stretch>
            <a:fillRect/>
          </a:stretch>
        </p:blipFill>
        <p:spPr bwMode="auto">
          <a:xfrm>
            <a:off x="146586" y="1219200"/>
            <a:ext cx="8845014" cy="5105400"/>
          </a:xfrm>
          <a:prstGeom prst="rect">
            <a:avLst/>
          </a:prstGeom>
          <a:noFill/>
        </p:spPr>
      </p:pic>
      <p:sp>
        <p:nvSpPr>
          <p:cNvPr id="7" name="Title 6"/>
          <p:cNvSpPr>
            <a:spLocks noGrp="1"/>
          </p:cNvSpPr>
          <p:nvPr>
            <p:ph type="title"/>
          </p:nvPr>
        </p:nvSpPr>
        <p:spPr>
          <a:xfrm>
            <a:off x="457200" y="0"/>
            <a:ext cx="7242048" cy="1143000"/>
          </a:xfrm>
        </p:spPr>
        <p:txBody>
          <a:bodyPr/>
          <a:lstStyle/>
          <a:p>
            <a:r>
              <a:rPr lang="en-US" dirty="0" smtClean="0"/>
              <a:t>Motherboard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Power supply</a:t>
            </a:r>
            <a:endParaRPr lang="en-US" dirty="0"/>
          </a:p>
        </p:txBody>
      </p:sp>
      <p:sp>
        <p:nvSpPr>
          <p:cNvPr id="5" name="Content Placeholder 4"/>
          <p:cNvSpPr>
            <a:spLocks noGrp="1"/>
          </p:cNvSpPr>
          <p:nvPr>
            <p:ph idx="1"/>
          </p:nvPr>
        </p:nvSpPr>
        <p:spPr/>
        <p:txBody>
          <a:bodyPr>
            <a:normAutofit fontScale="92500" lnSpcReduction="20000"/>
          </a:bodyPr>
          <a:lstStyle/>
          <a:p>
            <a:r>
              <a:rPr lang="en-US" u="sng" dirty="0" smtClean="0"/>
              <a:t>The power supply converts the alternating current (AC) line from your home to the direct current (DC) needed by the personal computer</a:t>
            </a:r>
            <a:r>
              <a:rPr lang="en-US" dirty="0" smtClean="0"/>
              <a:t>.</a:t>
            </a:r>
          </a:p>
          <a:p>
            <a:r>
              <a:rPr lang="en-US" dirty="0" smtClean="0"/>
              <a:t>In a personal computer (PC), the power supply is the </a:t>
            </a:r>
            <a:r>
              <a:rPr lang="en-US" u="sng" dirty="0" smtClean="0"/>
              <a:t>metal box </a:t>
            </a:r>
            <a:r>
              <a:rPr lang="en-US" dirty="0" smtClean="0"/>
              <a:t>usually found in a corner of the case. The power supply is visible from the back of many systems because it contains the power-cord receptacle and the cooling fan.</a:t>
            </a:r>
          </a:p>
          <a:p>
            <a:r>
              <a:rPr lang="en-US" dirty="0" smtClean="0"/>
              <a:t>Power supplies, </a:t>
            </a:r>
            <a:r>
              <a:rPr lang="en-US" u="sng" dirty="0" smtClean="0"/>
              <a:t>often referred to as "switching power supplies"</a:t>
            </a:r>
            <a:r>
              <a:rPr lang="en-US" dirty="0" smtClean="0"/>
              <a:t>, use </a:t>
            </a:r>
            <a:r>
              <a:rPr lang="en-US" u="sng" dirty="0" smtClean="0"/>
              <a:t>switcher technology </a:t>
            </a:r>
            <a:r>
              <a:rPr lang="en-US" dirty="0" smtClean="0"/>
              <a:t>to </a:t>
            </a:r>
            <a:r>
              <a:rPr lang="en-US" u="sng" dirty="0" smtClean="0"/>
              <a:t>convert the AC input to lower DC voltages. </a:t>
            </a:r>
          </a:p>
          <a:p>
            <a:endParaRPr lang="en-US" dirty="0"/>
          </a:p>
        </p:txBody>
      </p:sp>
      <p:sp>
        <p:nvSpPr>
          <p:cNvPr id="3" name="Slide Number Placeholder 2"/>
          <p:cNvSpPr>
            <a:spLocks noGrp="1"/>
          </p:cNvSpPr>
          <p:nvPr>
            <p:ph type="sldNum" sz="quarter" idx="12"/>
          </p:nvPr>
        </p:nvSpPr>
        <p:spPr>
          <a:xfrm>
            <a:off x="8555038" y="6556375"/>
            <a:ext cx="588962" cy="228600"/>
          </a:xfrm>
        </p:spPr>
        <p:txBody>
          <a:bodyPr/>
          <a:lstStyle/>
          <a:p>
            <a:fld id="{B6F15528-21DE-4FAA-801E-634DDDAF4B2B}" type="slidenum">
              <a:rPr lang="en-US" smtClean="0"/>
              <a:pPr/>
              <a:t>7</a:t>
            </a:fld>
            <a:endParaRPr lang="en-US"/>
          </a:p>
        </p:txBody>
      </p:sp>
      <p:sp>
        <p:nvSpPr>
          <p:cNvPr id="39938" name="AutoShape 2" descr="http://1.bp.blogspot.com/_1-BgdeTFMtM/TMOeEDQc5fI/AAAAAAAAAB0/DESPdE8TKSw/s1600/psu.jpg"/>
          <p:cNvSpPr>
            <a:spLocks noChangeAspect="1" noChangeArrowheads="1"/>
          </p:cNvSpPr>
          <p:nvPr/>
        </p:nvSpPr>
        <p:spPr bwMode="auto">
          <a:xfrm>
            <a:off x="155575" y="-2209800"/>
            <a:ext cx="6029325" cy="46101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Power supply</a:t>
            </a:r>
            <a:endParaRPr lang="en-US" dirty="0"/>
          </a:p>
        </p:txBody>
      </p:sp>
      <p:sp>
        <p:nvSpPr>
          <p:cNvPr id="3" name="Slide Number Placeholder 2"/>
          <p:cNvSpPr>
            <a:spLocks noGrp="1"/>
          </p:cNvSpPr>
          <p:nvPr>
            <p:ph type="sldNum" sz="quarter" idx="12"/>
          </p:nvPr>
        </p:nvSpPr>
        <p:spPr>
          <a:xfrm>
            <a:off x="8555038" y="6556375"/>
            <a:ext cx="588962" cy="228600"/>
          </a:xfrm>
        </p:spPr>
        <p:txBody>
          <a:bodyPr/>
          <a:lstStyle/>
          <a:p>
            <a:fld id="{B6F15528-21DE-4FAA-801E-634DDDAF4B2B}" type="slidenum">
              <a:rPr lang="en-US" smtClean="0"/>
              <a:pPr/>
              <a:t>8</a:t>
            </a:fld>
            <a:endParaRPr lang="en-US"/>
          </a:p>
        </p:txBody>
      </p:sp>
      <p:sp>
        <p:nvSpPr>
          <p:cNvPr id="39938" name="AutoShape 2" descr="http://1.bp.blogspot.com/_1-BgdeTFMtM/TMOeEDQc5fI/AAAAAAAAAB0/DESPdE8TKSw/s1600/psu.jpg"/>
          <p:cNvSpPr>
            <a:spLocks noChangeAspect="1" noChangeArrowheads="1"/>
          </p:cNvSpPr>
          <p:nvPr/>
        </p:nvSpPr>
        <p:spPr bwMode="auto">
          <a:xfrm>
            <a:off x="0" y="-2305050"/>
            <a:ext cx="6029325" cy="46101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0962" name="Picture 2" descr="inside of a computer power supply"/>
          <p:cNvPicPr>
            <a:picLocks noChangeAspect="1" noChangeArrowheads="1"/>
          </p:cNvPicPr>
          <p:nvPr/>
        </p:nvPicPr>
        <p:blipFill>
          <a:blip r:embed="rId2" cstate="print"/>
          <a:srcRect/>
          <a:stretch>
            <a:fillRect/>
          </a:stretch>
        </p:blipFill>
        <p:spPr bwMode="auto">
          <a:xfrm>
            <a:off x="1371600" y="1828800"/>
            <a:ext cx="6019800" cy="451485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1143000"/>
          </a:xfrm>
        </p:spPr>
        <p:txBody>
          <a:bodyPr/>
          <a:lstStyle/>
          <a:p>
            <a:r>
              <a:rPr lang="en-US" dirty="0" smtClean="0"/>
              <a:t>Cooling Unit</a:t>
            </a:r>
            <a:endParaRPr lang="en-US" dirty="0"/>
          </a:p>
        </p:txBody>
      </p:sp>
      <p:sp>
        <p:nvSpPr>
          <p:cNvPr id="3" name="Content Placeholder 2"/>
          <p:cNvSpPr>
            <a:spLocks noGrp="1"/>
          </p:cNvSpPr>
          <p:nvPr>
            <p:ph idx="1"/>
          </p:nvPr>
        </p:nvSpPr>
        <p:spPr>
          <a:xfrm>
            <a:off x="457200" y="1371600"/>
            <a:ext cx="7239000" cy="4846320"/>
          </a:xfrm>
        </p:spPr>
        <p:txBody>
          <a:bodyPr>
            <a:normAutofit fontScale="85000" lnSpcReduction="20000"/>
          </a:bodyPr>
          <a:lstStyle/>
          <a:p>
            <a:r>
              <a:rPr lang="en-US" dirty="0" smtClean="0"/>
              <a:t>The phrase </a:t>
            </a:r>
            <a:r>
              <a:rPr lang="en-US" u="sng" dirty="0" smtClean="0"/>
              <a:t>cooling</a:t>
            </a:r>
            <a:r>
              <a:rPr lang="en-US" dirty="0" smtClean="0"/>
              <a:t> in computing generally refers to the </a:t>
            </a:r>
            <a:r>
              <a:rPr lang="en-US" u="sng" dirty="0" smtClean="0"/>
              <a:t>dissipation of large amounts of heat</a:t>
            </a:r>
            <a:r>
              <a:rPr lang="en-US" dirty="0" smtClean="0"/>
              <a:t>, which is created while a computer system is running. </a:t>
            </a:r>
          </a:p>
          <a:p>
            <a:r>
              <a:rPr lang="en-US" u="sng" dirty="0" smtClean="0"/>
              <a:t>Heat is generated inside the computer </a:t>
            </a:r>
            <a:r>
              <a:rPr lang="en-US" dirty="0" smtClean="0"/>
              <a:t>tower </a:t>
            </a:r>
            <a:r>
              <a:rPr lang="en-US" u="sng" dirty="0" smtClean="0"/>
              <a:t>by various hardware such as CPU, video card or even the hard drive</a:t>
            </a:r>
            <a:r>
              <a:rPr lang="en-US" dirty="0" smtClean="0"/>
              <a:t>. </a:t>
            </a:r>
          </a:p>
          <a:p>
            <a:r>
              <a:rPr lang="en-US" u="sng" dirty="0" smtClean="0"/>
              <a:t>The objective </a:t>
            </a:r>
            <a:r>
              <a:rPr lang="en-US" dirty="0" smtClean="0"/>
              <a:t>of cooling is to </a:t>
            </a:r>
            <a:r>
              <a:rPr lang="en-US" u="sng" dirty="0" smtClean="0"/>
              <a:t>maintain an optimal operating temperature </a:t>
            </a:r>
            <a:r>
              <a:rPr lang="en-US" dirty="0" smtClean="0"/>
              <a:t>and this can be achieved through various methods including the introduction of heat sinks and fans. Other cooling methods include liquid cooling and software cooling.</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526</TotalTime>
  <Words>1178</Words>
  <Application>Microsoft Office PowerPoint</Application>
  <PresentationFormat>On-screen Show (4:3)</PresentationFormat>
  <Paragraphs>68</Paragraphs>
  <Slides>27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Trebuchet MS</vt:lpstr>
      <vt:lpstr>Office Theme</vt:lpstr>
      <vt:lpstr>PowerPoint Presentation</vt:lpstr>
      <vt:lpstr>Bus</vt:lpstr>
      <vt:lpstr>Types of Bus</vt:lpstr>
      <vt:lpstr>Auxiliary Storage</vt:lpstr>
      <vt:lpstr>Motherboard</vt:lpstr>
      <vt:lpstr>Motherboard</vt:lpstr>
      <vt:lpstr>Power supply</vt:lpstr>
      <vt:lpstr>Power supply</vt:lpstr>
      <vt:lpstr>Cooling Unit</vt:lpstr>
      <vt:lpstr>Cooling Unit</vt:lpstr>
      <vt:lpstr>Hard disk drive</vt:lpstr>
      <vt:lpstr>Hard disk drive</vt:lpstr>
      <vt:lpstr>Port</vt:lpstr>
      <vt:lpstr>Serial port </vt:lpstr>
      <vt:lpstr>parallel port </vt:lpstr>
      <vt:lpstr>USB Port</vt:lpstr>
      <vt:lpstr>Optical Driver</vt:lpstr>
      <vt:lpstr>Peripheral component interconnect(PCI)</vt:lpstr>
      <vt:lpstr>PowerPoint Presentation</vt:lpstr>
      <vt:lpstr>Accelerated Graphics Port(AGP)</vt:lpstr>
      <vt:lpstr>network interface card(NIC)</vt:lpstr>
      <vt:lpstr>PowerPoint Presentation</vt:lpstr>
      <vt:lpstr>Graphics card</vt:lpstr>
      <vt:lpstr>modem</vt:lpstr>
      <vt:lpstr>PowerPoint Presentation</vt:lpstr>
      <vt:lpstr>Sound card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Zinia</dc:creator>
  <cp:lastModifiedBy>CL2-3</cp:lastModifiedBy>
  <cp:revision>80</cp:revision>
  <dcterms:created xsi:type="dcterms:W3CDTF">2006-08-16T00:00:00Z</dcterms:created>
  <dcterms:modified xsi:type="dcterms:W3CDTF">2019-09-24T10:42:04Z</dcterms:modified>
</cp:coreProperties>
</file>