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0" r:id="rId4"/>
    <p:sldId id="258" r:id="rId5"/>
    <p:sldId id="271" r:id="rId6"/>
    <p:sldId id="259" r:id="rId7"/>
    <p:sldId id="260" r:id="rId8"/>
    <p:sldId id="272" r:id="rId9"/>
    <p:sldId id="261" r:id="rId10"/>
    <p:sldId id="262" r:id="rId11"/>
    <p:sldId id="274" r:id="rId12"/>
    <p:sldId id="275" r:id="rId13"/>
    <p:sldId id="276" r:id="rId14"/>
    <p:sldId id="263" r:id="rId15"/>
    <p:sldId id="264" r:id="rId16"/>
    <p:sldId id="277" r:id="rId17"/>
    <p:sldId id="278" r:id="rId18"/>
    <p:sldId id="279" r:id="rId19"/>
    <p:sldId id="265" r:id="rId20"/>
    <p:sldId id="267" r:id="rId21"/>
    <p:sldId id="268" r:id="rId22"/>
    <p:sldId id="269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59" autoAdjust="0"/>
    <p:restoredTop sz="86323" autoAdjust="0"/>
  </p:normalViewPr>
  <p:slideViewPr>
    <p:cSldViewPr>
      <p:cViewPr>
        <p:scale>
          <a:sx n="70" d="100"/>
          <a:sy n="70" d="100"/>
        </p:scale>
        <p:origin x="-126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697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8C422CA-1C72-4F36-9925-833E6213290C}" type="doc">
      <dgm:prSet loTypeId="urn:microsoft.com/office/officeart/2005/8/layout/pyramid3" loCatId="pyramid" qsTypeId="urn:microsoft.com/office/officeart/2005/8/quickstyle/3d3" qsCatId="3D" csTypeId="urn:microsoft.com/office/officeart/2005/8/colors/colorful2" csCatId="colorful" phldr="1"/>
      <dgm:spPr/>
    </dgm:pt>
    <dgm:pt modelId="{6846D555-D82B-424D-B102-CAB4B7080392}">
      <dgm:prSet phldrT="[Text]"/>
      <dgm:spPr/>
      <dgm:t>
        <a:bodyPr/>
        <a:lstStyle/>
        <a:p>
          <a:r>
            <a:rPr lang="en-GB" dirty="0" smtClean="0"/>
            <a:t>Disk Memory</a:t>
          </a:r>
          <a:endParaRPr lang="en-GB" dirty="0"/>
        </a:p>
      </dgm:t>
    </dgm:pt>
    <dgm:pt modelId="{192A8ABB-E213-49CC-AE9F-F1A5715EB3DF}" type="parTrans" cxnId="{4B16E805-FDCB-4298-B47E-9B5F00F5EC5F}">
      <dgm:prSet/>
      <dgm:spPr/>
      <dgm:t>
        <a:bodyPr/>
        <a:lstStyle/>
        <a:p>
          <a:endParaRPr lang="en-GB"/>
        </a:p>
      </dgm:t>
    </dgm:pt>
    <dgm:pt modelId="{32C8C284-30D7-492A-9EE5-190F8FC3C023}" type="sibTrans" cxnId="{4B16E805-FDCB-4298-B47E-9B5F00F5EC5F}">
      <dgm:prSet/>
      <dgm:spPr/>
      <dgm:t>
        <a:bodyPr/>
        <a:lstStyle/>
        <a:p>
          <a:endParaRPr lang="en-GB"/>
        </a:p>
      </dgm:t>
    </dgm:pt>
    <dgm:pt modelId="{15838B26-AB6B-464C-B879-FC9E12B942B2}">
      <dgm:prSet phldrT="[Text]"/>
      <dgm:spPr/>
      <dgm:t>
        <a:bodyPr/>
        <a:lstStyle/>
        <a:p>
          <a:r>
            <a:rPr lang="en-GB" dirty="0" smtClean="0"/>
            <a:t>RAM</a:t>
          </a:r>
          <a:endParaRPr lang="en-GB" dirty="0"/>
        </a:p>
      </dgm:t>
    </dgm:pt>
    <dgm:pt modelId="{3778DDC0-A76E-4B70-B526-FE273143AA52}" type="parTrans" cxnId="{9CFD5AB4-F526-4362-A6BF-EF481F48802B}">
      <dgm:prSet/>
      <dgm:spPr/>
      <dgm:t>
        <a:bodyPr/>
        <a:lstStyle/>
        <a:p>
          <a:endParaRPr lang="en-GB"/>
        </a:p>
      </dgm:t>
    </dgm:pt>
    <dgm:pt modelId="{986FC14B-51CD-49AF-89E8-393A354B4DFE}" type="sibTrans" cxnId="{9CFD5AB4-F526-4362-A6BF-EF481F48802B}">
      <dgm:prSet/>
      <dgm:spPr/>
      <dgm:t>
        <a:bodyPr/>
        <a:lstStyle/>
        <a:p>
          <a:endParaRPr lang="en-GB"/>
        </a:p>
      </dgm:t>
    </dgm:pt>
    <dgm:pt modelId="{BF999F20-DD3B-4F5C-82E9-C116B8019162}">
      <dgm:prSet phldrT="[Text]"/>
      <dgm:spPr/>
      <dgm:t>
        <a:bodyPr/>
        <a:lstStyle/>
        <a:p>
          <a:r>
            <a:rPr lang="en-GB" dirty="0" smtClean="0"/>
            <a:t>Cache</a:t>
          </a:r>
          <a:endParaRPr lang="en-GB" dirty="0"/>
        </a:p>
      </dgm:t>
    </dgm:pt>
    <dgm:pt modelId="{9F74347E-B7E8-4CB8-8488-50008868BE5E}" type="parTrans" cxnId="{D84BE56A-68A5-465D-9F7C-776970A2B1DE}">
      <dgm:prSet/>
      <dgm:spPr/>
      <dgm:t>
        <a:bodyPr/>
        <a:lstStyle/>
        <a:p>
          <a:endParaRPr lang="en-GB"/>
        </a:p>
      </dgm:t>
    </dgm:pt>
    <dgm:pt modelId="{34D97D72-0695-45EB-A054-616B9EFBC49B}" type="sibTrans" cxnId="{D84BE56A-68A5-465D-9F7C-776970A2B1DE}">
      <dgm:prSet/>
      <dgm:spPr/>
      <dgm:t>
        <a:bodyPr/>
        <a:lstStyle/>
        <a:p>
          <a:endParaRPr lang="en-GB"/>
        </a:p>
      </dgm:t>
    </dgm:pt>
    <dgm:pt modelId="{1BF61BC8-661E-415B-B005-02CDABEDB480}">
      <dgm:prSet phldrT="[Text]"/>
      <dgm:spPr/>
      <dgm:t>
        <a:bodyPr/>
        <a:lstStyle/>
        <a:p>
          <a:r>
            <a:rPr lang="en-GB" dirty="0" smtClean="0"/>
            <a:t>Registers</a:t>
          </a:r>
          <a:endParaRPr lang="en-GB" dirty="0"/>
        </a:p>
      </dgm:t>
    </dgm:pt>
    <dgm:pt modelId="{441A4627-28DA-4EF2-AF89-F7F2143E0EB5}" type="parTrans" cxnId="{10B3ABEA-0DDB-4C0E-80CD-F6938614C9F6}">
      <dgm:prSet/>
      <dgm:spPr/>
      <dgm:t>
        <a:bodyPr/>
        <a:lstStyle/>
        <a:p>
          <a:endParaRPr lang="en-GB"/>
        </a:p>
      </dgm:t>
    </dgm:pt>
    <dgm:pt modelId="{83225188-3939-46AC-AFC9-0ADDB7535D65}" type="sibTrans" cxnId="{10B3ABEA-0DDB-4C0E-80CD-F6938614C9F6}">
      <dgm:prSet/>
      <dgm:spPr/>
      <dgm:t>
        <a:bodyPr/>
        <a:lstStyle/>
        <a:p>
          <a:endParaRPr lang="en-GB"/>
        </a:p>
      </dgm:t>
    </dgm:pt>
    <dgm:pt modelId="{ABAABC44-91CC-41A0-83AB-E1CBDE4810A0}" type="pres">
      <dgm:prSet presAssocID="{B8C422CA-1C72-4F36-9925-833E6213290C}" presName="Name0" presStyleCnt="0">
        <dgm:presLayoutVars>
          <dgm:dir/>
          <dgm:animLvl val="lvl"/>
          <dgm:resizeHandles val="exact"/>
        </dgm:presLayoutVars>
      </dgm:prSet>
      <dgm:spPr/>
    </dgm:pt>
    <dgm:pt modelId="{D77C1BBE-AC67-469A-AFD9-7097F26E110D}" type="pres">
      <dgm:prSet presAssocID="{6846D555-D82B-424D-B102-CAB4B7080392}" presName="Name8" presStyleCnt="0"/>
      <dgm:spPr/>
    </dgm:pt>
    <dgm:pt modelId="{D8A20EDC-0051-44FA-8DC0-C6B83EE60179}" type="pres">
      <dgm:prSet presAssocID="{6846D555-D82B-424D-B102-CAB4B7080392}" presName="level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19FF3E2A-CC32-47BC-86FA-DE64FAAB2819}" type="pres">
      <dgm:prSet presAssocID="{6846D555-D82B-424D-B102-CAB4B7080392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88682062-BEE9-47D1-9463-A0F9F3A62A4C}" type="pres">
      <dgm:prSet presAssocID="{15838B26-AB6B-464C-B879-FC9E12B942B2}" presName="Name8" presStyleCnt="0"/>
      <dgm:spPr/>
    </dgm:pt>
    <dgm:pt modelId="{220D9FE3-A720-48C1-B990-1ECC59E27FB1}" type="pres">
      <dgm:prSet presAssocID="{15838B26-AB6B-464C-B879-FC9E12B942B2}" presName="level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084B5E-4D73-452B-99EF-E45E39FFA3D6}" type="pres">
      <dgm:prSet presAssocID="{15838B26-AB6B-464C-B879-FC9E12B942B2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F3ABA0-842C-4F58-B3DB-22BE95E2C83F}" type="pres">
      <dgm:prSet presAssocID="{BF999F20-DD3B-4F5C-82E9-C116B8019162}" presName="Name8" presStyleCnt="0"/>
      <dgm:spPr/>
    </dgm:pt>
    <dgm:pt modelId="{87315FAF-DFFA-4956-95C5-D048237856C4}" type="pres">
      <dgm:prSet presAssocID="{BF999F20-DD3B-4F5C-82E9-C116B8019162}" presName="level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034064-52B1-475E-B3E8-34EB3D8C6B31}" type="pres">
      <dgm:prSet presAssocID="{BF999F20-DD3B-4F5C-82E9-C116B8019162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2E144D-EB31-42FD-A3D3-CA8A03B75E81}" type="pres">
      <dgm:prSet presAssocID="{1BF61BC8-661E-415B-B005-02CDABEDB480}" presName="Name8" presStyleCnt="0"/>
      <dgm:spPr/>
    </dgm:pt>
    <dgm:pt modelId="{748435FA-A948-4736-AA9C-8975FF4D5078}" type="pres">
      <dgm:prSet presAssocID="{1BF61BC8-661E-415B-B005-02CDABEDB480}" presName="level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900DC9-BEB0-416E-B6C0-95973514F28C}" type="pres">
      <dgm:prSet presAssocID="{1BF61BC8-661E-415B-B005-02CDABEDB480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0B3ABEA-0DDB-4C0E-80CD-F6938614C9F6}" srcId="{B8C422CA-1C72-4F36-9925-833E6213290C}" destId="{1BF61BC8-661E-415B-B005-02CDABEDB480}" srcOrd="3" destOrd="0" parTransId="{441A4627-28DA-4EF2-AF89-F7F2143E0EB5}" sibTransId="{83225188-3939-46AC-AFC9-0ADDB7535D65}"/>
    <dgm:cxn modelId="{128B9542-FFFA-4FF8-BF22-42B3E23DF667}" type="presOf" srcId="{B8C422CA-1C72-4F36-9925-833E6213290C}" destId="{ABAABC44-91CC-41A0-83AB-E1CBDE4810A0}" srcOrd="0" destOrd="0" presId="urn:microsoft.com/office/officeart/2005/8/layout/pyramid3"/>
    <dgm:cxn modelId="{AE4F22D3-8A5D-4366-BFC7-F7F0B293844D}" type="presOf" srcId="{BF999F20-DD3B-4F5C-82E9-C116B8019162}" destId="{87315FAF-DFFA-4956-95C5-D048237856C4}" srcOrd="0" destOrd="0" presId="urn:microsoft.com/office/officeart/2005/8/layout/pyramid3"/>
    <dgm:cxn modelId="{D9C219A5-9010-4B4C-AAFC-FADF4EADBAFB}" type="presOf" srcId="{6846D555-D82B-424D-B102-CAB4B7080392}" destId="{19FF3E2A-CC32-47BC-86FA-DE64FAAB2819}" srcOrd="1" destOrd="0" presId="urn:microsoft.com/office/officeart/2005/8/layout/pyramid3"/>
    <dgm:cxn modelId="{4B16E805-FDCB-4298-B47E-9B5F00F5EC5F}" srcId="{B8C422CA-1C72-4F36-9925-833E6213290C}" destId="{6846D555-D82B-424D-B102-CAB4B7080392}" srcOrd="0" destOrd="0" parTransId="{192A8ABB-E213-49CC-AE9F-F1A5715EB3DF}" sibTransId="{32C8C284-30D7-492A-9EE5-190F8FC3C023}"/>
    <dgm:cxn modelId="{85C76796-A9AA-43BB-ABF6-98A65248B862}" type="presOf" srcId="{1BF61BC8-661E-415B-B005-02CDABEDB480}" destId="{4E900DC9-BEB0-416E-B6C0-95973514F28C}" srcOrd="1" destOrd="0" presId="urn:microsoft.com/office/officeart/2005/8/layout/pyramid3"/>
    <dgm:cxn modelId="{9CFD5AB4-F526-4362-A6BF-EF481F48802B}" srcId="{B8C422CA-1C72-4F36-9925-833E6213290C}" destId="{15838B26-AB6B-464C-B879-FC9E12B942B2}" srcOrd="1" destOrd="0" parTransId="{3778DDC0-A76E-4B70-B526-FE273143AA52}" sibTransId="{986FC14B-51CD-49AF-89E8-393A354B4DFE}"/>
    <dgm:cxn modelId="{CB858AE5-3ED0-4E98-B68C-081845649981}" type="presOf" srcId="{1BF61BC8-661E-415B-B005-02CDABEDB480}" destId="{748435FA-A948-4736-AA9C-8975FF4D5078}" srcOrd="0" destOrd="0" presId="urn:microsoft.com/office/officeart/2005/8/layout/pyramid3"/>
    <dgm:cxn modelId="{40BAA780-4CA2-4357-A8D4-E5F5BBF42AD5}" type="presOf" srcId="{15838B26-AB6B-464C-B879-FC9E12B942B2}" destId="{220D9FE3-A720-48C1-B990-1ECC59E27FB1}" srcOrd="0" destOrd="0" presId="urn:microsoft.com/office/officeart/2005/8/layout/pyramid3"/>
    <dgm:cxn modelId="{D84BE56A-68A5-465D-9F7C-776970A2B1DE}" srcId="{B8C422CA-1C72-4F36-9925-833E6213290C}" destId="{BF999F20-DD3B-4F5C-82E9-C116B8019162}" srcOrd="2" destOrd="0" parTransId="{9F74347E-B7E8-4CB8-8488-50008868BE5E}" sibTransId="{34D97D72-0695-45EB-A054-616B9EFBC49B}"/>
    <dgm:cxn modelId="{CDBB8EAC-83F1-4AAE-AD6A-ABBB5B37EEEE}" type="presOf" srcId="{BF999F20-DD3B-4F5C-82E9-C116B8019162}" destId="{62034064-52B1-475E-B3E8-34EB3D8C6B31}" srcOrd="1" destOrd="0" presId="urn:microsoft.com/office/officeart/2005/8/layout/pyramid3"/>
    <dgm:cxn modelId="{161B232E-1405-4836-9719-8922FDC8DD60}" type="presOf" srcId="{6846D555-D82B-424D-B102-CAB4B7080392}" destId="{D8A20EDC-0051-44FA-8DC0-C6B83EE60179}" srcOrd="0" destOrd="0" presId="urn:microsoft.com/office/officeart/2005/8/layout/pyramid3"/>
    <dgm:cxn modelId="{9CEDE599-8F38-4F15-B9A5-959A1F298EE4}" type="presOf" srcId="{15838B26-AB6B-464C-B879-FC9E12B942B2}" destId="{F3084B5E-4D73-452B-99EF-E45E39FFA3D6}" srcOrd="1" destOrd="0" presId="urn:microsoft.com/office/officeart/2005/8/layout/pyramid3"/>
    <dgm:cxn modelId="{13340E70-4268-45E9-BAFC-9BA830013592}" type="presParOf" srcId="{ABAABC44-91CC-41A0-83AB-E1CBDE4810A0}" destId="{D77C1BBE-AC67-469A-AFD9-7097F26E110D}" srcOrd="0" destOrd="0" presId="urn:microsoft.com/office/officeart/2005/8/layout/pyramid3"/>
    <dgm:cxn modelId="{2A3B13C8-55DB-4D11-9C15-D8A595F86826}" type="presParOf" srcId="{D77C1BBE-AC67-469A-AFD9-7097F26E110D}" destId="{D8A20EDC-0051-44FA-8DC0-C6B83EE60179}" srcOrd="0" destOrd="0" presId="urn:microsoft.com/office/officeart/2005/8/layout/pyramid3"/>
    <dgm:cxn modelId="{1A121254-E021-4D97-8863-C84FD9243E5C}" type="presParOf" srcId="{D77C1BBE-AC67-469A-AFD9-7097F26E110D}" destId="{19FF3E2A-CC32-47BC-86FA-DE64FAAB2819}" srcOrd="1" destOrd="0" presId="urn:microsoft.com/office/officeart/2005/8/layout/pyramid3"/>
    <dgm:cxn modelId="{399FDA57-C35C-4F8F-9F67-7677BF363F6D}" type="presParOf" srcId="{ABAABC44-91CC-41A0-83AB-E1CBDE4810A0}" destId="{88682062-BEE9-47D1-9463-A0F9F3A62A4C}" srcOrd="1" destOrd="0" presId="urn:microsoft.com/office/officeart/2005/8/layout/pyramid3"/>
    <dgm:cxn modelId="{607856BE-6172-4AC7-B405-F4CD0516E29D}" type="presParOf" srcId="{88682062-BEE9-47D1-9463-A0F9F3A62A4C}" destId="{220D9FE3-A720-48C1-B990-1ECC59E27FB1}" srcOrd="0" destOrd="0" presId="urn:microsoft.com/office/officeart/2005/8/layout/pyramid3"/>
    <dgm:cxn modelId="{C77E3FEF-BBF2-44A1-83D9-3426CAAE0D89}" type="presParOf" srcId="{88682062-BEE9-47D1-9463-A0F9F3A62A4C}" destId="{F3084B5E-4D73-452B-99EF-E45E39FFA3D6}" srcOrd="1" destOrd="0" presId="urn:microsoft.com/office/officeart/2005/8/layout/pyramid3"/>
    <dgm:cxn modelId="{F04CB6A1-04C2-4F67-9B8A-7B966ADD89D5}" type="presParOf" srcId="{ABAABC44-91CC-41A0-83AB-E1CBDE4810A0}" destId="{28F3ABA0-842C-4F58-B3DB-22BE95E2C83F}" srcOrd="2" destOrd="0" presId="urn:microsoft.com/office/officeart/2005/8/layout/pyramid3"/>
    <dgm:cxn modelId="{FD6685E3-4298-4708-B551-C90FE2E71B02}" type="presParOf" srcId="{28F3ABA0-842C-4F58-B3DB-22BE95E2C83F}" destId="{87315FAF-DFFA-4956-95C5-D048237856C4}" srcOrd="0" destOrd="0" presId="urn:microsoft.com/office/officeart/2005/8/layout/pyramid3"/>
    <dgm:cxn modelId="{9E036D30-63C6-4752-99DD-9C84D1B8931D}" type="presParOf" srcId="{28F3ABA0-842C-4F58-B3DB-22BE95E2C83F}" destId="{62034064-52B1-475E-B3E8-34EB3D8C6B31}" srcOrd="1" destOrd="0" presId="urn:microsoft.com/office/officeart/2005/8/layout/pyramid3"/>
    <dgm:cxn modelId="{128478D5-2D55-4B23-A5E2-3EE0014480FC}" type="presParOf" srcId="{ABAABC44-91CC-41A0-83AB-E1CBDE4810A0}" destId="{DD2E144D-EB31-42FD-A3D3-CA8A03B75E81}" srcOrd="3" destOrd="0" presId="urn:microsoft.com/office/officeart/2005/8/layout/pyramid3"/>
    <dgm:cxn modelId="{24A4D8F0-051E-4CC3-B562-213A6C0F35C2}" type="presParOf" srcId="{DD2E144D-EB31-42FD-A3D3-CA8A03B75E81}" destId="{748435FA-A948-4736-AA9C-8975FF4D5078}" srcOrd="0" destOrd="0" presId="urn:microsoft.com/office/officeart/2005/8/layout/pyramid3"/>
    <dgm:cxn modelId="{AE72B07E-88B4-4D55-A972-08B350ED9D25}" type="presParOf" srcId="{DD2E144D-EB31-42FD-A3D3-CA8A03B75E81}" destId="{4E900DC9-BEB0-416E-B6C0-95973514F28C}" srcOrd="1" destOrd="0" presId="urn:microsoft.com/office/officeart/2005/8/layout/pyramid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A20EDC-0051-44FA-8DC0-C6B83EE60179}">
      <dsp:nvSpPr>
        <dsp:cNvPr id="0" name=""/>
        <dsp:cNvSpPr/>
      </dsp:nvSpPr>
      <dsp:spPr>
        <a:xfrm rot="10800000">
          <a:off x="0" y="0"/>
          <a:ext cx="7128792" cy="1131490"/>
        </a:xfrm>
        <a:prstGeom prst="trapezoid">
          <a:avLst>
            <a:gd name="adj" fmla="val 78754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000" kern="1200" dirty="0" smtClean="0"/>
            <a:t>Disk Memory</a:t>
          </a:r>
          <a:endParaRPr lang="en-GB" sz="3000" kern="1200" dirty="0"/>
        </a:p>
      </dsp:txBody>
      <dsp:txXfrm rot="-10800000">
        <a:off x="1247538" y="0"/>
        <a:ext cx="4633714" cy="1131490"/>
      </dsp:txXfrm>
    </dsp:sp>
    <dsp:sp modelId="{220D9FE3-A720-48C1-B990-1ECC59E27FB1}">
      <dsp:nvSpPr>
        <dsp:cNvPr id="0" name=""/>
        <dsp:cNvSpPr/>
      </dsp:nvSpPr>
      <dsp:spPr>
        <a:xfrm rot="10800000">
          <a:off x="891098" y="1131490"/>
          <a:ext cx="5346594" cy="1131490"/>
        </a:xfrm>
        <a:prstGeom prst="trapezoid">
          <a:avLst>
            <a:gd name="adj" fmla="val 78754"/>
          </a:avLst>
        </a:prstGeom>
        <a:solidFill>
          <a:schemeClr val="accent2">
            <a:hueOff val="-6721063"/>
            <a:satOff val="2923"/>
            <a:lumOff val="850"/>
            <a:alphaOff val="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000" kern="1200" dirty="0" smtClean="0"/>
            <a:t>RAM</a:t>
          </a:r>
          <a:endParaRPr lang="en-GB" sz="3000" kern="1200" dirty="0"/>
        </a:p>
      </dsp:txBody>
      <dsp:txXfrm rot="-10800000">
        <a:off x="1826752" y="1131490"/>
        <a:ext cx="3475286" cy="1131490"/>
      </dsp:txXfrm>
    </dsp:sp>
    <dsp:sp modelId="{87315FAF-DFFA-4956-95C5-D048237856C4}">
      <dsp:nvSpPr>
        <dsp:cNvPr id="0" name=""/>
        <dsp:cNvSpPr/>
      </dsp:nvSpPr>
      <dsp:spPr>
        <a:xfrm rot="10800000">
          <a:off x="1782198" y="2262981"/>
          <a:ext cx="3564396" cy="1131490"/>
        </a:xfrm>
        <a:prstGeom prst="trapezoid">
          <a:avLst>
            <a:gd name="adj" fmla="val 78754"/>
          </a:avLst>
        </a:prstGeom>
        <a:solidFill>
          <a:schemeClr val="accent2">
            <a:hueOff val="-13442126"/>
            <a:satOff val="5846"/>
            <a:lumOff val="1700"/>
            <a:alphaOff val="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000" kern="1200" dirty="0" smtClean="0"/>
            <a:t>Cache</a:t>
          </a:r>
          <a:endParaRPr lang="en-GB" sz="3000" kern="1200" dirty="0"/>
        </a:p>
      </dsp:txBody>
      <dsp:txXfrm rot="-10800000">
        <a:off x="2405967" y="2262981"/>
        <a:ext cx="2316857" cy="1131490"/>
      </dsp:txXfrm>
    </dsp:sp>
    <dsp:sp modelId="{748435FA-A948-4736-AA9C-8975FF4D5078}">
      <dsp:nvSpPr>
        <dsp:cNvPr id="0" name=""/>
        <dsp:cNvSpPr/>
      </dsp:nvSpPr>
      <dsp:spPr>
        <a:xfrm rot="10800000">
          <a:off x="2673297" y="3394471"/>
          <a:ext cx="1782198" cy="1131490"/>
        </a:xfrm>
        <a:prstGeom prst="trapezoid">
          <a:avLst>
            <a:gd name="adj" fmla="val 78754"/>
          </a:avLst>
        </a:prstGeom>
        <a:solidFill>
          <a:schemeClr val="accent2">
            <a:hueOff val="-20163188"/>
            <a:satOff val="8769"/>
            <a:lumOff val="2550"/>
            <a:alphaOff val="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000" kern="1200" dirty="0" smtClean="0"/>
            <a:t>Registers</a:t>
          </a:r>
          <a:endParaRPr lang="en-GB" sz="3000" kern="1200" dirty="0"/>
        </a:p>
      </dsp:txBody>
      <dsp:txXfrm rot="-10800000">
        <a:off x="2673297" y="3394471"/>
        <a:ext cx="1782198" cy="11314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3">
  <dgm:title val=""/>
  <dgm:desc val=""/>
  <dgm:catLst>
    <dgm:cat type="pyramid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T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T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rev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t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9AF6B00-6533-4380-967A-B329790CF8BD}" type="datetimeFigureOut">
              <a:rPr lang="en-GB" smtClean="0"/>
              <a:t>12/10/2019</a:t>
            </a:fld>
            <a:endParaRPr lang="en-GB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GB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3E24A2E-B431-4F64-A518-FFB607656F7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9AF6B00-6533-4380-967A-B329790CF8BD}" type="datetimeFigureOut">
              <a:rPr lang="en-GB" smtClean="0"/>
              <a:t>12/10/2019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E24A2E-B431-4F64-A518-FFB607656F7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9AF6B00-6533-4380-967A-B329790CF8BD}" type="datetimeFigureOut">
              <a:rPr lang="en-GB" smtClean="0"/>
              <a:t>12/10/2019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E24A2E-B431-4F64-A518-FFB607656F7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9AF6B00-6533-4380-967A-B329790CF8BD}" type="datetimeFigureOut">
              <a:rPr lang="en-GB" smtClean="0"/>
              <a:t>12/10/2019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E24A2E-B431-4F64-A518-FFB607656F7A}" type="slidenum">
              <a:rPr lang="en-GB" smtClean="0"/>
              <a:t>‹#›</a:t>
            </a:fld>
            <a:endParaRPr lang="en-GB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9AF6B00-6533-4380-967A-B329790CF8BD}" type="datetimeFigureOut">
              <a:rPr lang="en-GB" smtClean="0"/>
              <a:t>12/10/2019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E24A2E-B431-4F64-A518-FFB607656F7A}" type="slidenum">
              <a:rPr lang="en-GB" smtClean="0"/>
              <a:t>‹#›</a:t>
            </a:fld>
            <a:endParaRPr lang="en-GB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9AF6B00-6533-4380-967A-B329790CF8BD}" type="datetimeFigureOut">
              <a:rPr lang="en-GB" smtClean="0"/>
              <a:t>12/10/2019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E24A2E-B431-4F64-A518-FFB607656F7A}" type="slidenum">
              <a:rPr lang="en-GB" smtClean="0"/>
              <a:t>‹#›</a:t>
            </a:fld>
            <a:endParaRPr lang="en-GB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9AF6B00-6533-4380-967A-B329790CF8BD}" type="datetimeFigureOut">
              <a:rPr lang="en-GB" smtClean="0"/>
              <a:t>12/10/2019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E24A2E-B431-4F64-A518-FFB607656F7A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9AF6B00-6533-4380-967A-B329790CF8BD}" type="datetimeFigureOut">
              <a:rPr lang="en-GB" smtClean="0"/>
              <a:t>12/10/2019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E24A2E-B431-4F64-A518-FFB607656F7A}" type="slidenum">
              <a:rPr lang="en-GB" smtClean="0"/>
              <a:t>‹#›</a:t>
            </a:fld>
            <a:endParaRPr lang="en-GB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9AF6B00-6533-4380-967A-B329790CF8BD}" type="datetimeFigureOut">
              <a:rPr lang="en-GB" smtClean="0"/>
              <a:t>12/10/2019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E24A2E-B431-4F64-A518-FFB607656F7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A9AF6B00-6533-4380-967A-B329790CF8BD}" type="datetimeFigureOut">
              <a:rPr lang="en-GB" smtClean="0"/>
              <a:t>12/10/2019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E24A2E-B431-4F64-A518-FFB607656F7A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9AF6B00-6533-4380-967A-B329790CF8BD}" type="datetimeFigureOut">
              <a:rPr lang="en-GB" smtClean="0"/>
              <a:t>12/10/2019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3E24A2E-B431-4F64-A518-FFB607656F7A}" type="slidenum">
              <a:rPr lang="en-GB" smtClean="0"/>
              <a:t>‹#›</a:t>
            </a:fld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A9AF6B00-6533-4380-967A-B329790CF8BD}" type="datetimeFigureOut">
              <a:rPr lang="en-GB" smtClean="0"/>
              <a:t>12/10/2019</a:t>
            </a:fld>
            <a:endParaRPr lang="en-GB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GB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63E24A2E-B431-4F64-A518-FFB607656F7A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Computer Architecture</a:t>
            </a:r>
            <a:endParaRPr lang="en-GB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2358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Processors have on-board memory containing recently used data and instructions</a:t>
            </a:r>
          </a:p>
          <a:p>
            <a:r>
              <a:rPr lang="en-GB" dirty="0" smtClean="0"/>
              <a:t>Many operations are repetitive (loops) so the same data often needed again and again</a:t>
            </a:r>
          </a:p>
          <a:p>
            <a:r>
              <a:rPr lang="en-GB" dirty="0" smtClean="0"/>
              <a:t>Keeping a local copy rather than fetching from RAM or Disk is faster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Cache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247919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Typically have multiple types of cache on a CPU known as levels</a:t>
            </a:r>
          </a:p>
          <a:p>
            <a:r>
              <a:rPr lang="en-GB" dirty="0" smtClean="0"/>
              <a:t>L1</a:t>
            </a:r>
            <a:r>
              <a:rPr lang="en-GB" baseline="0" dirty="0" smtClean="0"/>
              <a:t> is closest to the CPU</a:t>
            </a:r>
          </a:p>
          <a:p>
            <a:pPr lvl="1"/>
            <a:r>
              <a:rPr lang="en-GB" dirty="0" smtClean="0"/>
              <a:t>Fastest</a:t>
            </a:r>
          </a:p>
          <a:p>
            <a:pPr lvl="1"/>
            <a:r>
              <a:rPr lang="en-GB" dirty="0" smtClean="0"/>
              <a:t>Most expensive</a:t>
            </a:r>
          </a:p>
          <a:p>
            <a:pPr lvl="1"/>
            <a:r>
              <a:rPr lang="en-GB" dirty="0" smtClean="0"/>
              <a:t>Tends to be small</a:t>
            </a:r>
          </a:p>
          <a:p>
            <a:pPr lvl="0"/>
            <a:r>
              <a:rPr lang="en-GB" dirty="0" smtClean="0"/>
              <a:t>L2 cache</a:t>
            </a:r>
          </a:p>
          <a:p>
            <a:pPr lvl="1"/>
            <a:r>
              <a:rPr lang="en-GB" dirty="0" smtClean="0"/>
              <a:t>Bigger</a:t>
            </a:r>
          </a:p>
          <a:p>
            <a:pPr lvl="1"/>
            <a:r>
              <a:rPr lang="en-GB" dirty="0" smtClean="0"/>
              <a:t>Slightly</a:t>
            </a:r>
            <a:r>
              <a:rPr lang="en-GB" baseline="0" dirty="0" smtClean="0"/>
              <a:t> further away and slower</a:t>
            </a:r>
          </a:p>
          <a:p>
            <a:pPr lvl="0"/>
            <a:r>
              <a:rPr lang="en-GB" dirty="0" smtClean="0"/>
              <a:t>L3 cache…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Cache levels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335437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If data needed, cache checked first</a:t>
            </a:r>
          </a:p>
          <a:p>
            <a:pPr lvl="1"/>
            <a:r>
              <a:rPr lang="en-GB" dirty="0" smtClean="0"/>
              <a:t>If present (cache hit) used straight away</a:t>
            </a:r>
          </a:p>
          <a:p>
            <a:pPr lvl="1"/>
            <a:r>
              <a:rPr lang="en-GB" dirty="0" smtClean="0"/>
              <a:t>If absent (cache miss) loaded from Ram</a:t>
            </a:r>
          </a:p>
          <a:p>
            <a:pPr lvl="0"/>
            <a:r>
              <a:rPr lang="en-GB" dirty="0" smtClean="0"/>
              <a:t>If cache</a:t>
            </a:r>
            <a:r>
              <a:rPr lang="en-GB" baseline="0" dirty="0" smtClean="0"/>
              <a:t> is full, some data currently stored must be written back to RAM before new data loaded into cache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Cache Synchronisation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817528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Modern PCs tend to have more than one core</a:t>
            </a:r>
          </a:p>
          <a:p>
            <a:r>
              <a:rPr lang="en-GB" dirty="0" smtClean="0"/>
              <a:t>Mixed of dedicated cache for each core and shared L2 or L3 cache</a:t>
            </a:r>
          </a:p>
          <a:p>
            <a:r>
              <a:rPr lang="en-GB" dirty="0" smtClean="0"/>
              <a:t>Can</a:t>
            </a:r>
            <a:r>
              <a:rPr lang="en-GB" baseline="0" dirty="0" smtClean="0"/>
              <a:t> potentially have problems if both cores are working on the same data</a:t>
            </a:r>
          </a:p>
          <a:p>
            <a:r>
              <a:rPr lang="en-GB" baseline="0" dirty="0" smtClean="0"/>
              <a:t>If different</a:t>
            </a:r>
            <a:r>
              <a:rPr lang="en-GB" dirty="0" smtClean="0"/>
              <a:t> values are in separate caches the data is inconsistent</a:t>
            </a:r>
          </a:p>
          <a:p>
            <a:r>
              <a:rPr lang="en-GB" dirty="0" smtClean="0"/>
              <a:t>A locking mechanism can be implemented so that data is consistent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Multiple cores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810307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Data and instructions must be present in the main memory (RAM) while they run</a:t>
            </a:r>
          </a:p>
          <a:p>
            <a:r>
              <a:rPr lang="en-GB" dirty="0" smtClean="0"/>
              <a:t>Processor fetches</a:t>
            </a:r>
            <a:r>
              <a:rPr lang="en-GB" baseline="0" dirty="0" smtClean="0"/>
              <a:t> data/</a:t>
            </a:r>
            <a:r>
              <a:rPr lang="en-GB" baseline="0" dirty="0" err="1" smtClean="0"/>
              <a:t>instr</a:t>
            </a:r>
            <a:r>
              <a:rPr lang="en-GB" baseline="0" dirty="0" smtClean="0"/>
              <a:t> as needed</a:t>
            </a:r>
          </a:p>
          <a:p>
            <a:r>
              <a:rPr lang="en-GB" baseline="0" dirty="0" smtClean="0"/>
              <a:t>Data copied to and from disk or other backing store when required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Main Memory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356261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Programs and</a:t>
            </a:r>
            <a:r>
              <a:rPr lang="en-GB" baseline="0" dirty="0" smtClean="0"/>
              <a:t> data not currently in use are stored in slower media such as hard disks</a:t>
            </a:r>
          </a:p>
          <a:p>
            <a:r>
              <a:rPr lang="en-GB" baseline="0" dirty="0" smtClean="0"/>
              <a:t>May be local to the computer</a:t>
            </a:r>
          </a:p>
          <a:p>
            <a:r>
              <a:rPr lang="en-GB" baseline="0" dirty="0" smtClean="0"/>
              <a:t>Can be network devices</a:t>
            </a:r>
          </a:p>
          <a:p>
            <a:r>
              <a:rPr lang="en-GB" baseline="0" dirty="0" smtClean="0"/>
              <a:t>Can be slower media such as tape stores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Backing Store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337743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 computer running complex tasks may require much more RAM than is actually available</a:t>
            </a:r>
          </a:p>
          <a:p>
            <a:r>
              <a:rPr lang="en-GB" dirty="0" smtClean="0"/>
              <a:t>Uses slower backing store (usually disk) to store some of the memory contents</a:t>
            </a:r>
          </a:p>
          <a:p>
            <a:r>
              <a:rPr lang="en-GB" dirty="0" smtClean="0"/>
              <a:t>Both paging and swapping sound similar: they use disk as an extension to RAM</a:t>
            </a:r>
          </a:p>
          <a:p>
            <a:r>
              <a:rPr lang="en-GB" dirty="0" smtClean="0"/>
              <a:t>In practice they are different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Paging and swapping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077118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Operating system makes a distinction between active and idle processes</a:t>
            </a:r>
          </a:p>
          <a:p>
            <a:r>
              <a:rPr lang="en-GB" dirty="0" smtClean="0"/>
              <a:t>Data in active processes need to be in RAM</a:t>
            </a:r>
          </a:p>
          <a:p>
            <a:r>
              <a:rPr lang="en-GB" dirty="0" smtClean="0"/>
              <a:t>Data for idle processes can be stored on Disk in the </a:t>
            </a:r>
            <a:r>
              <a:rPr lang="en-GB" dirty="0" err="1" smtClean="0"/>
              <a:t>swapfile</a:t>
            </a:r>
            <a:r>
              <a:rPr lang="en-GB" dirty="0" smtClean="0"/>
              <a:t> until the process is re-activated</a:t>
            </a:r>
          </a:p>
          <a:p>
            <a:r>
              <a:rPr lang="en-GB" dirty="0" smtClean="0"/>
              <a:t>Typically </a:t>
            </a:r>
            <a:r>
              <a:rPr lang="en-GB" dirty="0" err="1" smtClean="0"/>
              <a:t>swapfile</a:t>
            </a:r>
            <a:r>
              <a:rPr lang="en-GB" dirty="0" smtClean="0"/>
              <a:t> is twice the size of the available RAM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Swap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240153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Memory space divided into fixed sized blocks called Frames</a:t>
            </a:r>
          </a:p>
          <a:p>
            <a:r>
              <a:rPr lang="en-GB" dirty="0" smtClean="0"/>
              <a:t>Memory requirements for programs divided into same size blocks known as Pages</a:t>
            </a:r>
          </a:p>
          <a:p>
            <a:r>
              <a:rPr lang="en-GB" dirty="0" smtClean="0"/>
              <a:t>Total memory space (logical memory) made up of physical memory (RAM) and extended memory (disk)</a:t>
            </a:r>
          </a:p>
          <a:p>
            <a:r>
              <a:rPr lang="en-GB" dirty="0" smtClean="0"/>
              <a:t>Pages are copied into RAM when needed and copied back to disk when not</a:t>
            </a:r>
          </a:p>
          <a:p>
            <a:r>
              <a:rPr lang="en-GB" dirty="0" smtClean="0"/>
              <a:t>Transparent to applications, managed by OS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Page files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515128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PC typically consists of</a:t>
            </a:r>
          </a:p>
          <a:p>
            <a:pPr lvl="1"/>
            <a:r>
              <a:rPr lang="en-GB" dirty="0" smtClean="0"/>
              <a:t>Motherboard</a:t>
            </a:r>
          </a:p>
          <a:p>
            <a:pPr lvl="1"/>
            <a:r>
              <a:rPr lang="en-GB" dirty="0" smtClean="0"/>
              <a:t>CPU</a:t>
            </a:r>
          </a:p>
          <a:p>
            <a:pPr lvl="1"/>
            <a:r>
              <a:rPr lang="en-GB" dirty="0" smtClean="0"/>
              <a:t>RAM</a:t>
            </a:r>
          </a:p>
          <a:p>
            <a:pPr lvl="1"/>
            <a:r>
              <a:rPr lang="en-GB" dirty="0" smtClean="0"/>
              <a:t>Disk</a:t>
            </a:r>
          </a:p>
          <a:p>
            <a:pPr lvl="1"/>
            <a:r>
              <a:rPr lang="en-GB" dirty="0" smtClean="0"/>
              <a:t>Graphics Card (GPU)</a:t>
            </a:r>
          </a:p>
          <a:p>
            <a:pPr lvl="1"/>
            <a:r>
              <a:rPr lang="en-GB" dirty="0" smtClean="0"/>
              <a:t>Peripherals</a:t>
            </a:r>
          </a:p>
          <a:p>
            <a:r>
              <a:rPr lang="en-GB" dirty="0" smtClean="0"/>
              <a:t>Motherboard controls movement of data between these devices</a:t>
            </a:r>
          </a:p>
          <a:p>
            <a:r>
              <a:rPr lang="en-GB" dirty="0" smtClean="0"/>
              <a:t>Tight coupling between all elements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PC Architecture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62391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As introduced last week specifies the components</a:t>
            </a:r>
            <a:r>
              <a:rPr lang="en-GB" baseline="0" dirty="0" smtClean="0"/>
              <a:t> of a computer system</a:t>
            </a:r>
          </a:p>
          <a:p>
            <a:r>
              <a:rPr lang="en-GB" baseline="0" dirty="0" smtClean="0"/>
              <a:t>Control Unit &amp; Arithmetic Logic Unit (ALU)</a:t>
            </a:r>
          </a:p>
          <a:p>
            <a:r>
              <a:rPr lang="en-GB" baseline="0" dirty="0" smtClean="0"/>
              <a:t>Shared Store</a:t>
            </a:r>
          </a:p>
          <a:p>
            <a:pPr lvl="1"/>
            <a:r>
              <a:rPr lang="en-GB" dirty="0" smtClean="0"/>
              <a:t>Data</a:t>
            </a:r>
          </a:p>
          <a:p>
            <a:pPr lvl="1"/>
            <a:r>
              <a:rPr lang="en-GB" dirty="0" smtClean="0"/>
              <a:t>Program</a:t>
            </a:r>
            <a:r>
              <a:rPr lang="en-GB" baseline="0" dirty="0" smtClean="0"/>
              <a:t> Instructions</a:t>
            </a:r>
          </a:p>
          <a:p>
            <a:pPr lvl="0"/>
            <a:r>
              <a:rPr lang="en-GB" dirty="0" smtClean="0"/>
              <a:t>Input and Output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Von</a:t>
            </a:r>
            <a:r>
              <a:rPr lang="en-GB" baseline="0" dirty="0" smtClean="0"/>
              <a:t> </a:t>
            </a:r>
            <a:r>
              <a:rPr lang="en-GB" baseline="0" dirty="0" err="1" smtClean="0"/>
              <a:t>Neuman</a:t>
            </a:r>
            <a:r>
              <a:rPr lang="en-GB" baseline="0" dirty="0" smtClean="0"/>
              <a:t> Architecture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43096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4330824" cy="4525963"/>
          </a:xfrm>
        </p:spPr>
        <p:txBody>
          <a:bodyPr/>
          <a:lstStyle/>
          <a:p>
            <a:r>
              <a:rPr lang="en-GB" dirty="0" smtClean="0"/>
              <a:t>High capacity data connection to RAM and GPU</a:t>
            </a:r>
          </a:p>
          <a:p>
            <a:r>
              <a:rPr lang="en-GB" dirty="0" smtClean="0"/>
              <a:t>Slower access for less speed-critical elements like network and audio</a:t>
            </a:r>
          </a:p>
          <a:p>
            <a:r>
              <a:rPr lang="en-GB" dirty="0" smtClean="0"/>
              <a:t>Used this model </a:t>
            </a:r>
            <a:r>
              <a:rPr lang="en-GB" dirty="0" err="1" smtClean="0"/>
              <a:t>upto</a:t>
            </a:r>
            <a:r>
              <a:rPr lang="en-GB" dirty="0" smtClean="0"/>
              <a:t>  newer core i3, i5, i7 processors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Northbridge/Southbridge</a:t>
            </a: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7480" y="1412776"/>
            <a:ext cx="3800923" cy="51154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535875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4258816" cy="4525963"/>
          </a:xfrm>
        </p:spPr>
        <p:txBody>
          <a:bodyPr/>
          <a:lstStyle/>
          <a:p>
            <a:r>
              <a:rPr lang="en-GB" dirty="0" smtClean="0"/>
              <a:t>Direct memory controller built into CPU</a:t>
            </a:r>
          </a:p>
          <a:p>
            <a:r>
              <a:rPr lang="en-GB" dirty="0" smtClean="0"/>
              <a:t>Some processors have integrated graphics (especially laptops)</a:t>
            </a:r>
          </a:p>
          <a:p>
            <a:r>
              <a:rPr lang="en-GB" dirty="0" smtClean="0"/>
              <a:t>Slower devices still connected through controller chip like the </a:t>
            </a:r>
            <a:r>
              <a:rPr lang="en-GB" dirty="0" err="1" smtClean="0"/>
              <a:t>southbridge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Integrated Memory Controller</a:t>
            </a:r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268760"/>
            <a:ext cx="4086225" cy="516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543510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Even further integration</a:t>
            </a:r>
            <a:r>
              <a:rPr lang="en-GB" baseline="0" dirty="0" smtClean="0"/>
              <a:t> possible</a:t>
            </a:r>
          </a:p>
          <a:p>
            <a:r>
              <a:rPr lang="en-GB" baseline="0" dirty="0" smtClean="0"/>
              <a:t>Embed small amounts of RAM on the CPU chip</a:t>
            </a:r>
          </a:p>
          <a:p>
            <a:r>
              <a:rPr lang="en-GB" baseline="0" dirty="0" smtClean="0"/>
              <a:t>Phone chips and Raspberry </a:t>
            </a:r>
            <a:r>
              <a:rPr lang="en-GB" baseline="0" dirty="0" err="1" smtClean="0"/>
              <a:t>Pis</a:t>
            </a:r>
            <a:r>
              <a:rPr lang="en-GB" baseline="0" dirty="0" smtClean="0"/>
              <a:t> use </a:t>
            </a:r>
            <a:r>
              <a:rPr lang="en-GB" baseline="0" dirty="0" err="1" smtClean="0"/>
              <a:t>SoC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System on a Chip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06235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Shared store means that both instructions</a:t>
            </a:r>
            <a:r>
              <a:rPr lang="en-GB" baseline="0" dirty="0" smtClean="0"/>
              <a:t> and data must be same length (bits)</a:t>
            </a:r>
          </a:p>
          <a:p>
            <a:r>
              <a:rPr lang="en-GB" baseline="0" dirty="0" smtClean="0"/>
              <a:t>Can only load instruction or data, not both simultaneously</a:t>
            </a:r>
          </a:p>
          <a:p>
            <a:r>
              <a:rPr lang="en-GB" baseline="0" dirty="0" smtClean="0"/>
              <a:t>Leads to performance bottleneck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Limitations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07480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Implemented in the Harvard Mk 1 (1944)</a:t>
            </a:r>
          </a:p>
          <a:p>
            <a:pPr lvl="1"/>
            <a:r>
              <a:rPr lang="en-GB" dirty="0" smtClean="0"/>
              <a:t>Part electronic, part mechanical calculator</a:t>
            </a:r>
          </a:p>
          <a:p>
            <a:r>
              <a:rPr lang="en-GB" dirty="0" smtClean="0"/>
              <a:t>Program instructions were taken into control unit using paper tape</a:t>
            </a:r>
          </a:p>
          <a:p>
            <a:r>
              <a:rPr lang="en-GB" dirty="0" smtClean="0"/>
              <a:t>Data was handled entirely separately using different technology</a:t>
            </a:r>
          </a:p>
          <a:p>
            <a:r>
              <a:rPr lang="en-GB" dirty="0" smtClean="0"/>
              <a:t>Instructions were typically:</a:t>
            </a:r>
          </a:p>
          <a:p>
            <a:pPr lvl="1"/>
            <a:r>
              <a:rPr lang="en-GB" dirty="0" smtClean="0"/>
              <a:t>Where to get the data from</a:t>
            </a:r>
          </a:p>
          <a:p>
            <a:pPr lvl="1"/>
            <a:r>
              <a:rPr lang="en-GB" dirty="0" smtClean="0"/>
              <a:t>Where to store the result</a:t>
            </a:r>
          </a:p>
          <a:p>
            <a:pPr lvl="1"/>
            <a:r>
              <a:rPr lang="en-GB" dirty="0" smtClean="0"/>
              <a:t>Which operation to perform 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Harvard Architecture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49173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Harvard</a:t>
            </a:r>
            <a:r>
              <a:rPr lang="en-GB" baseline="0" dirty="0" smtClean="0"/>
              <a:t> Architecture Diagram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3563888" y="3212975"/>
            <a:ext cx="1944216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Control Unit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3563888" y="5085184"/>
            <a:ext cx="1944216" cy="129614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I/O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3563888" y="1268760"/>
            <a:ext cx="1944216" cy="129614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ALU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467544" y="3232293"/>
            <a:ext cx="2016224" cy="118550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Programme</a:t>
            </a:r>
          </a:p>
          <a:p>
            <a:pPr algn="ctr"/>
            <a:r>
              <a:rPr lang="en-GB" dirty="0" smtClean="0"/>
              <a:t>Store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6660232" y="3212975"/>
            <a:ext cx="1800200" cy="12241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Data Store</a:t>
            </a:r>
            <a:endParaRPr lang="en-GB" dirty="0"/>
          </a:p>
        </p:txBody>
      </p:sp>
      <p:sp>
        <p:nvSpPr>
          <p:cNvPr id="9" name="Up-Down Arrow 8"/>
          <p:cNvSpPr/>
          <p:nvPr/>
        </p:nvSpPr>
        <p:spPr>
          <a:xfrm>
            <a:off x="4319972" y="2564903"/>
            <a:ext cx="432048" cy="648071"/>
          </a:xfrm>
          <a:prstGeom prst="up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Up-Down Arrow 9"/>
          <p:cNvSpPr/>
          <p:nvPr/>
        </p:nvSpPr>
        <p:spPr>
          <a:xfrm>
            <a:off x="4319972" y="4437112"/>
            <a:ext cx="432048" cy="648071"/>
          </a:xfrm>
          <a:prstGeom prst="up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Left-Right Arrow 10"/>
          <p:cNvSpPr/>
          <p:nvPr/>
        </p:nvSpPr>
        <p:spPr>
          <a:xfrm>
            <a:off x="2483768" y="3645024"/>
            <a:ext cx="1080120" cy="360040"/>
          </a:xfrm>
          <a:prstGeom prst="left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Left-Right Arrow 11"/>
          <p:cNvSpPr/>
          <p:nvPr/>
        </p:nvSpPr>
        <p:spPr>
          <a:xfrm>
            <a:off x="5543092" y="3645024"/>
            <a:ext cx="1080120" cy="360040"/>
          </a:xfrm>
          <a:prstGeom prst="left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0423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Modern computers tend to implement a modified version of Harvard</a:t>
            </a:r>
          </a:p>
          <a:p>
            <a:r>
              <a:rPr lang="en-GB" dirty="0" smtClean="0"/>
              <a:t>External storage (disk/RAM) is a unified store</a:t>
            </a:r>
          </a:p>
          <a:p>
            <a:r>
              <a:rPr lang="en-GB" dirty="0" smtClean="0"/>
              <a:t>Within the processor there are separate pathways for instructions and data</a:t>
            </a:r>
          </a:p>
          <a:p>
            <a:r>
              <a:rPr lang="en-GB" dirty="0" smtClean="0"/>
              <a:t>Storage within the processor splits data and instructions and both can be loaded at once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Modified</a:t>
            </a:r>
            <a:r>
              <a:rPr lang="en-GB" baseline="0" dirty="0" smtClean="0"/>
              <a:t> Harvard Architecture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00283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Data Storage</a:t>
            </a:r>
            <a:endParaRPr lang="en-GB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8218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2765950"/>
              </p:ext>
            </p:extLst>
          </p:nvPr>
        </p:nvGraphicFramePr>
        <p:xfrm>
          <a:off x="899592" y="1423318"/>
          <a:ext cx="7128792" cy="452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Memory Hierarchy</a:t>
            </a:r>
            <a:endParaRPr lang="en-GB" dirty="0"/>
          </a:p>
        </p:txBody>
      </p:sp>
      <p:sp>
        <p:nvSpPr>
          <p:cNvPr id="5" name="Up Arrow 4"/>
          <p:cNvSpPr/>
          <p:nvPr/>
        </p:nvSpPr>
        <p:spPr>
          <a:xfrm>
            <a:off x="179512" y="1196752"/>
            <a:ext cx="576064" cy="475252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GB" dirty="0" smtClean="0"/>
              <a:t>Larger</a:t>
            </a:r>
            <a:endParaRPr lang="en-GB" dirty="0"/>
          </a:p>
        </p:txBody>
      </p:sp>
      <p:sp>
        <p:nvSpPr>
          <p:cNvPr id="6" name="Up Arrow 5"/>
          <p:cNvSpPr/>
          <p:nvPr/>
        </p:nvSpPr>
        <p:spPr>
          <a:xfrm rot="10800000">
            <a:off x="8172400" y="1340768"/>
            <a:ext cx="576064" cy="475252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GB" dirty="0" smtClean="0"/>
              <a:t>Faster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068923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Within the processor unit there are small</a:t>
            </a:r>
            <a:r>
              <a:rPr lang="en-GB" baseline="0" dirty="0" smtClean="0"/>
              <a:t> blocks of memory know as registers</a:t>
            </a:r>
          </a:p>
          <a:p>
            <a:r>
              <a:rPr lang="en-GB" baseline="0" dirty="0" smtClean="0"/>
              <a:t>CPU may have 8 or 16 registers per core</a:t>
            </a:r>
          </a:p>
          <a:p>
            <a:r>
              <a:rPr lang="en-GB" baseline="0" dirty="0" smtClean="0"/>
              <a:t>Hold the data that the processor is working on</a:t>
            </a:r>
          </a:p>
          <a:p>
            <a:pPr lvl="1"/>
            <a:r>
              <a:rPr lang="en-GB" dirty="0" smtClean="0"/>
              <a:t>Processor </a:t>
            </a:r>
            <a:r>
              <a:rPr lang="en-GB" dirty="0"/>
              <a:t>only performs operations on data held in </a:t>
            </a:r>
            <a:r>
              <a:rPr lang="en-GB" dirty="0" smtClean="0"/>
              <a:t>registers</a:t>
            </a:r>
            <a:endParaRPr lang="en-GB" baseline="0" dirty="0" smtClean="0"/>
          </a:p>
          <a:p>
            <a:r>
              <a:rPr lang="en-GB" baseline="0" dirty="0" smtClean="0"/>
              <a:t>Take data from a register, add to another and store the result in a register</a:t>
            </a:r>
          </a:p>
          <a:p>
            <a:r>
              <a:rPr lang="en-GB" dirty="0" smtClean="0"/>
              <a:t>Transfers</a:t>
            </a:r>
            <a:r>
              <a:rPr lang="en-GB" baseline="0" dirty="0" smtClean="0"/>
              <a:t> data in and out of RAM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Registers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08619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274</TotalTime>
  <Words>783</Words>
  <Application>Microsoft Office PowerPoint</Application>
  <PresentationFormat>On-screen Show (4:3)</PresentationFormat>
  <Paragraphs>120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Concourse</vt:lpstr>
      <vt:lpstr>Computer Architecture</vt:lpstr>
      <vt:lpstr>Von Neuman Architecture</vt:lpstr>
      <vt:lpstr>Limitations</vt:lpstr>
      <vt:lpstr>Harvard Architecture</vt:lpstr>
      <vt:lpstr>Harvard Architecture Diagram</vt:lpstr>
      <vt:lpstr>Modified Harvard Architecture</vt:lpstr>
      <vt:lpstr>Data Storage</vt:lpstr>
      <vt:lpstr>Memory Hierarchy</vt:lpstr>
      <vt:lpstr>Registers</vt:lpstr>
      <vt:lpstr>Cache</vt:lpstr>
      <vt:lpstr>Cache levels</vt:lpstr>
      <vt:lpstr>Cache Synchronisation</vt:lpstr>
      <vt:lpstr>Multiple cores</vt:lpstr>
      <vt:lpstr>Main Memory</vt:lpstr>
      <vt:lpstr>Backing Store</vt:lpstr>
      <vt:lpstr>Paging and swapping</vt:lpstr>
      <vt:lpstr>Swap</vt:lpstr>
      <vt:lpstr>Page files</vt:lpstr>
      <vt:lpstr>PC Architecture</vt:lpstr>
      <vt:lpstr>Northbridge/Southbridge</vt:lpstr>
      <vt:lpstr>Integrated Memory Controller</vt:lpstr>
      <vt:lpstr>System on a Chip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Architecture</dc:title>
  <dc:creator>Adam</dc:creator>
  <cp:lastModifiedBy>CL2-3</cp:lastModifiedBy>
  <cp:revision>14</cp:revision>
  <dcterms:created xsi:type="dcterms:W3CDTF">2013-01-18T09:17:11Z</dcterms:created>
  <dcterms:modified xsi:type="dcterms:W3CDTF">2019-10-12T11:38:35Z</dcterms:modified>
</cp:coreProperties>
</file>