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321" r:id="rId2"/>
    <p:sldId id="315" r:id="rId3"/>
    <p:sldId id="313" r:id="rId4"/>
    <p:sldId id="314" r:id="rId5"/>
    <p:sldId id="306" r:id="rId6"/>
    <p:sldId id="320" r:id="rId7"/>
    <p:sldId id="319" r:id="rId8"/>
    <p:sldId id="307" r:id="rId9"/>
    <p:sldId id="316" r:id="rId10"/>
    <p:sldId id="309" r:id="rId11"/>
    <p:sldId id="310" r:id="rId12"/>
    <p:sldId id="317" r:id="rId13"/>
    <p:sldId id="311" r:id="rId14"/>
    <p:sldId id="318" r:id="rId15"/>
    <p:sldId id="308" r:id="rId16"/>
    <p:sldId id="277" r:id="rId17"/>
    <p:sldId id="304" r:id="rId18"/>
    <p:sldId id="288" r:id="rId19"/>
    <p:sldId id="289" r:id="rId20"/>
    <p:sldId id="312" r:id="rId21"/>
    <p:sldId id="285" r:id="rId22"/>
    <p:sldId id="278" r:id="rId23"/>
    <p:sldId id="279" r:id="rId24"/>
    <p:sldId id="301" r:id="rId25"/>
    <p:sldId id="293" r:id="rId26"/>
    <p:sldId id="29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564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DF49-C5CD-425C-8944-0C9221A06B65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E5EC8-2400-4C0A-A8CE-4C33D108F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4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DFFA49-EC8C-4B1C-A1C5-F14B9E32362D}" type="slidenum">
              <a:rPr lang="en-AU"/>
              <a:pPr/>
              <a:t>10</a:t>
            </a:fld>
            <a:endParaRPr lang="en-AU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LAN local area network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8A908-4AC5-4E89-8BE9-9332860F841F}" type="slidenum">
              <a:rPr lang="en-AU"/>
              <a:pPr/>
              <a:t>16</a:t>
            </a:fld>
            <a:endParaRPr lang="en-AU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Contention occurs on star and bus networks.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856D46-B196-4DC9-9594-EB5E1FED8933}" type="slidenum">
              <a:rPr lang="en-AU"/>
              <a:pPr/>
              <a:t>19</a:t>
            </a:fld>
            <a:endParaRPr lang="en-AU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Easy to add extra computers . If computer goes down it doesn’t affect rest of network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3CD30-3EB4-4761-946E-A2903C5C9214}" type="slidenum">
              <a:rPr lang="en-AU"/>
              <a:pPr/>
              <a:t>22</a:t>
            </a:fld>
            <a:endParaRPr lang="en-AU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Devives that connect local area networks </a:t>
            </a:r>
          </a:p>
          <a:p>
            <a:r>
              <a:rPr lang="en-US"/>
              <a:t>If a BUS or ring then a Gateway needs to be used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C419F-6D7F-4DD1-AEAD-C6EA65ECFB0C}" type="slidenum">
              <a:rPr lang="en-AU"/>
              <a:pPr/>
              <a:t>23</a:t>
            </a:fld>
            <a:endParaRPr lang="en-AU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CAEBE99-5D9D-4199-B4D3-6165974D67BA}" type="datetime1">
              <a:rPr lang="en-US" smtClean="0"/>
              <a:pPr/>
              <a:t>10/15/2019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566761-6231-43E9-87FF-FC7AE5A64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F517F-5C92-4C60-ABA1-D0B9398D70E5}" type="datetime1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66761-6231-43E9-87FF-FC7AE5A64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DCA8A9-8DCD-408B-98B7-5E04C878CFFF}" type="datetime1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66761-6231-43E9-87FF-FC7AE5A64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320AB6-D142-454D-A49D-3632DFECAFF6}" type="datetime1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66761-6231-43E9-87FF-FC7AE5A64B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80B6FA-EF68-4F74-9124-2EDD4F5C1989}" type="datetime1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66761-6231-43E9-87FF-FC7AE5A64B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2CA27F-7C3B-4C72-8836-572E6187507F}" type="datetime1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66761-6231-43E9-87FF-FC7AE5A64B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07D6C-878F-4D6E-AAC6-CDAD1556822C}" type="datetime1">
              <a:rPr lang="en-US" smtClean="0"/>
              <a:pPr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66761-6231-43E9-87FF-FC7AE5A64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3202F-FB33-45A6-9655-D29ADBC3B4D1}" type="datetime1">
              <a:rPr lang="en-US" smtClean="0"/>
              <a:pPr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66761-6231-43E9-87FF-FC7AE5A64B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6176C-B601-41B1-AEE8-522E94235553}" type="datetime1">
              <a:rPr lang="en-US" smtClean="0"/>
              <a:pPr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66761-6231-43E9-87FF-FC7AE5A64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A476BFB-B1CC-4340-B4C5-82ACB647B26A}" type="datetime1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66761-6231-43E9-87FF-FC7AE5A64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B34D59-EE82-4713-9006-E4BF62F6F455}" type="datetime1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566761-6231-43E9-87FF-FC7AE5A64B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9C7232-9280-47BC-A14B-5D7594B2FB3D}" type="datetime1">
              <a:rPr lang="en-US" smtClean="0"/>
              <a:pPr/>
              <a:t>10/15/2019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566761-6231-43E9-87FF-FC7AE5A64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hyperlink" Target="http://www.learnquick.com.au/dpec/courses/a11/a1a012.htm" TargetMode="External"/><Relationship Id="rId7" Type="http://schemas.openxmlformats.org/officeDocument/2006/relationships/image" Target="http://www.learnquick.com.au/dpec/courses/a11/a11a020.gi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http://www.learnquick.com.au/dpec/courses/a11/a11a015.gif" TargetMode="Externa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bettscomputers.com/moodle/course/view.php?id=10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http://www.learnquick.com.au/dpec/courses/a11/a11a015.gi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http://www.learnquick.com.au/dpec/courses/a11/a11a015.gif" TargetMode="External"/><Relationship Id="rId5" Type="http://schemas.openxmlformats.org/officeDocument/2006/relationships/image" Target="../media/image8.png"/><Relationship Id="rId4" Type="http://schemas.openxmlformats.org/officeDocument/2006/relationships/image" Target="http://www.learnquick.com.au/dpec/courses/a11/a11a020.gi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0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Computer Networks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A32-DFDB-4998-8B08-794C7C40BAB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228600"/>
            <a:ext cx="7772400" cy="1431925"/>
          </a:xfrm>
        </p:spPr>
        <p:txBody>
          <a:bodyPr/>
          <a:lstStyle/>
          <a:p>
            <a:r>
              <a:rPr lang="en-US" dirty="0"/>
              <a:t>NETWORKS: categorized by size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066800" y="2133600"/>
            <a:ext cx="79819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Tahoma" pitchFamily="34" charset="0"/>
              </a:rPr>
              <a:t>LAN – a network that connects computers in a limited </a:t>
            </a:r>
          </a:p>
          <a:p>
            <a:r>
              <a:rPr lang="en-US" dirty="0">
                <a:latin typeface="Tahoma" pitchFamily="34" charset="0"/>
              </a:rPr>
              <a:t>geographical area.</a:t>
            </a:r>
          </a:p>
          <a:p>
            <a:endParaRPr lang="en-US" dirty="0">
              <a:latin typeface="Tahoma" pitchFamily="34" charset="0"/>
            </a:endParaRPr>
          </a:p>
          <a:p>
            <a:r>
              <a:rPr lang="en-US" dirty="0">
                <a:latin typeface="Tahoma" pitchFamily="34" charset="0"/>
              </a:rPr>
              <a:t>MAN – a backbone that connects LANs in a metropolitan </a:t>
            </a:r>
          </a:p>
          <a:p>
            <a:r>
              <a:rPr lang="en-US" dirty="0">
                <a:latin typeface="Tahoma" pitchFamily="34" charset="0"/>
              </a:rPr>
              <a:t>area such as a city and handles the bulk of communications</a:t>
            </a:r>
          </a:p>
          <a:p>
            <a:r>
              <a:rPr lang="en-US" dirty="0">
                <a:latin typeface="Tahoma" pitchFamily="34" charset="0"/>
              </a:rPr>
              <a:t>activity across that region.  </a:t>
            </a:r>
          </a:p>
          <a:p>
            <a:endParaRPr lang="en-US" dirty="0">
              <a:latin typeface="Tahoma" pitchFamily="34" charset="0"/>
            </a:endParaRPr>
          </a:p>
          <a:p>
            <a:r>
              <a:rPr lang="en-US" dirty="0">
                <a:latin typeface="Tahoma" pitchFamily="34" charset="0"/>
              </a:rPr>
              <a:t>WAN – covers a large geographical area such as a city or</a:t>
            </a:r>
          </a:p>
          <a:p>
            <a:r>
              <a:rPr lang="en-US" dirty="0">
                <a:latin typeface="Tahoma" pitchFamily="34" charset="0"/>
              </a:rPr>
              <a:t>country.  Communication channels include telephone lines,</a:t>
            </a:r>
          </a:p>
          <a:p>
            <a:r>
              <a:rPr lang="en-US" dirty="0">
                <a:latin typeface="Tahoma" pitchFamily="34" charset="0"/>
              </a:rPr>
              <a:t>Microwave, satellites, etc.</a:t>
            </a:r>
            <a:endParaRPr lang="en-AU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D232-FC0C-4067-BBA0-25EE6DEA15DA}" type="slidenum">
              <a:rPr lang="en-US"/>
              <a:pPr/>
              <a:t>11</a:t>
            </a:fld>
            <a:endParaRPr 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1143000" y="9144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90000"/>
              </a:lnSpc>
              <a:tabLst>
                <a:tab pos="457200" algn="l"/>
              </a:tabLst>
            </a:pPr>
            <a:endParaRPr lang="en-US" sz="3600" b="1" dirty="0">
              <a:latin typeface="Arial" charset="0"/>
            </a:endParaRP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914399" y="1676400"/>
            <a:ext cx="785895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b="1" dirty="0">
                <a:latin typeface="Arial" charset="0"/>
              </a:rPr>
              <a:t>Local Area Network (LAN)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b="1" dirty="0"/>
              <a:t>Small network, short distance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b="1" dirty="0"/>
              <a:t>A room, a floor, a building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b="1" dirty="0"/>
              <a:t>Limited by </a:t>
            </a:r>
            <a:r>
              <a:rPr lang="en-US" b="1" dirty="0">
                <a:solidFill>
                  <a:srgbClr val="FF3300"/>
                </a:solidFill>
              </a:rPr>
              <a:t>no. of computers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3300"/>
                </a:solidFill>
              </a:rPr>
              <a:t>distance covered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b="1" dirty="0"/>
              <a:t>Usually one kind of technology throughout the LAN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b="1" dirty="0" smtClean="0">
                <a:solidFill>
                  <a:srgbClr val="FF3300"/>
                </a:solidFill>
              </a:rPr>
              <a:t>Examples</a:t>
            </a:r>
            <a:r>
              <a:rPr lang="en-US" b="1" dirty="0">
                <a:solidFill>
                  <a:srgbClr val="FF3300"/>
                </a:solidFill>
              </a:rPr>
              <a:t>:</a:t>
            </a:r>
            <a:r>
              <a:rPr lang="en-US" b="1" dirty="0"/>
              <a:t> 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b="1" dirty="0"/>
              <a:t>Network inside the </a:t>
            </a:r>
            <a:r>
              <a:rPr lang="en-US" b="1" dirty="0" smtClean="0"/>
              <a:t>Computer labs</a:t>
            </a:r>
            <a:endParaRPr lang="en-US" b="1" dirty="0"/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b="1" dirty="0" smtClean="0"/>
              <a:t>Network </a:t>
            </a:r>
            <a:r>
              <a:rPr lang="en-US" b="1" dirty="0"/>
              <a:t>inside your </a:t>
            </a:r>
            <a:r>
              <a:rPr lang="en-US" b="1" dirty="0" smtClean="0"/>
              <a:t>home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b="1" dirty="0"/>
              <a:t>Serve a department within an organization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161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:\Users\Sabahat\Downloads\ethernet la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8077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AAC-C918-4045-B8DB-D3C427DF4F1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52B5-E89E-4C86-A2FF-785E4B53C860}" type="slidenum">
              <a:rPr lang="en-US"/>
              <a:pPr/>
              <a:t>13</a:t>
            </a:fld>
            <a:endParaRPr 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838200" y="914400"/>
            <a:ext cx="8001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b="1" dirty="0">
                <a:latin typeface="Arial" charset="0"/>
              </a:rPr>
              <a:t>Wide Area Network (WAN)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b="1" dirty="0"/>
              <a:t>A network that uses long-range </a:t>
            </a:r>
            <a:r>
              <a:rPr lang="en-US" b="1" dirty="0">
                <a:solidFill>
                  <a:srgbClr val="FF3300"/>
                </a:solidFill>
              </a:rPr>
              <a:t>telecommunication links</a:t>
            </a:r>
            <a:r>
              <a:rPr lang="en-US" b="1" dirty="0"/>
              <a:t> to connect 2 or more LANs/computers housed in different places far </a:t>
            </a:r>
            <a:r>
              <a:rPr lang="en-US" b="1" dirty="0" smtClean="0"/>
              <a:t>apart like Towns</a:t>
            </a:r>
            <a:r>
              <a:rPr lang="en-US" b="1" dirty="0"/>
              <a:t>, states, countries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b="1" dirty="0">
                <a:solidFill>
                  <a:srgbClr val="FF3300"/>
                </a:solidFill>
              </a:rPr>
              <a:t>Examples: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b="1" dirty="0"/>
              <a:t>Network of </a:t>
            </a:r>
            <a:r>
              <a:rPr lang="en-US" b="1" dirty="0" smtClean="0"/>
              <a:t>Bolton Campus</a:t>
            </a:r>
            <a:endParaRPr lang="en-US" b="1" dirty="0"/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b="1" dirty="0" smtClean="0"/>
              <a:t>Internet</a:t>
            </a:r>
            <a:endParaRPr lang="en-US" b="1" dirty="0"/>
          </a:p>
        </p:txBody>
      </p:sp>
      <p:pic>
        <p:nvPicPr>
          <p:cNvPr id="45064" name="Picture 8" descr="b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648200"/>
            <a:ext cx="2667000" cy="1065213"/>
          </a:xfrm>
          <a:prstGeom prst="rect">
            <a:avLst/>
          </a:prstGeom>
          <a:noFill/>
        </p:spPr>
      </p:pic>
      <p:pic>
        <p:nvPicPr>
          <p:cNvPr id="45065" name="Picture 9" descr="b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429000"/>
            <a:ext cx="2667000" cy="1065213"/>
          </a:xfrm>
          <a:prstGeom prst="rect">
            <a:avLst/>
          </a:prstGeom>
          <a:noFill/>
        </p:spPr>
      </p:pic>
      <p:pic>
        <p:nvPicPr>
          <p:cNvPr id="45066" name="Picture 10" descr="b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486400"/>
            <a:ext cx="2667000" cy="1065213"/>
          </a:xfrm>
          <a:prstGeom prst="rect">
            <a:avLst/>
          </a:prstGeom>
          <a:noFill/>
        </p:spPr>
      </p:pic>
      <p:sp>
        <p:nvSpPr>
          <p:cNvPr id="45067" name="AutoShape 11"/>
          <p:cNvSpPr>
            <a:spLocks noChangeArrowheads="1"/>
          </p:cNvSpPr>
          <p:nvPr/>
        </p:nvSpPr>
        <p:spPr bwMode="auto">
          <a:xfrm>
            <a:off x="4038600" y="4876800"/>
            <a:ext cx="1981200" cy="990600"/>
          </a:xfrm>
          <a:prstGeom prst="cloudCallout">
            <a:avLst>
              <a:gd name="adj1" fmla="val -20995"/>
              <a:gd name="adj2" fmla="val 261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GB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4648200" y="5053013"/>
            <a:ext cx="1033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Arial" charset="0"/>
              </a:rPr>
              <a:t>WAN</a:t>
            </a:r>
          </a:p>
        </p:txBody>
      </p:sp>
      <p:sp>
        <p:nvSpPr>
          <p:cNvPr id="45069" name="AutoShape 13"/>
          <p:cNvSpPr>
            <a:spLocks noChangeArrowheads="1"/>
          </p:cNvSpPr>
          <p:nvPr/>
        </p:nvSpPr>
        <p:spPr bwMode="auto">
          <a:xfrm>
            <a:off x="3581400" y="5257800"/>
            <a:ext cx="381000" cy="4572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AutoShape 14"/>
          <p:cNvSpPr>
            <a:spLocks noChangeArrowheads="1"/>
          </p:cNvSpPr>
          <p:nvPr/>
        </p:nvSpPr>
        <p:spPr bwMode="auto">
          <a:xfrm rot="2369951">
            <a:off x="5562600" y="5791200"/>
            <a:ext cx="381000" cy="4572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AutoShape 15"/>
          <p:cNvSpPr>
            <a:spLocks noChangeArrowheads="1"/>
          </p:cNvSpPr>
          <p:nvPr/>
        </p:nvSpPr>
        <p:spPr bwMode="auto">
          <a:xfrm rot="-3163894">
            <a:off x="5753100" y="4457700"/>
            <a:ext cx="381000" cy="4572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990600" y="5638800"/>
            <a:ext cx="2514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>
                <a:latin typeface="Arial" charset="0"/>
              </a:rPr>
              <a:t>Student Computer Centre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6400800" y="28956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>
                <a:latin typeface="Arial" charset="0"/>
              </a:rPr>
              <a:t>Your home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6629400" y="49530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 smtClean="0">
                <a:latin typeface="Arial" charset="0"/>
              </a:rPr>
              <a:t>UK</a:t>
            </a:r>
            <a:endParaRPr lang="en-US" i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3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 metropolitan area network (MAN) is a network that interconnects users with computer resources in a geographic area or region larger than that covered by even a large local area network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but smaller than the area covered by a wide area network (WAN).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It is also used to mean the interconnection of several local area networks by bridging them with backbone 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AAC-C918-4045-B8DB-D3C427DF4F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Calibri" pitchFamily="34" charset="0"/>
                <a:cs typeface="Calibri" pitchFamily="34" charset="0"/>
              </a:rPr>
              <a:t>Metropolitan Area Network (MAN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):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74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FDBB-983E-4FCD-A7AB-B1E10C632E36}" type="slidenum">
              <a:rPr lang="en-US"/>
              <a:pPr/>
              <a:t>15</a:t>
            </a:fld>
            <a:endParaRPr lang="en-US"/>
          </a:p>
        </p:txBody>
      </p:sp>
      <p:pic>
        <p:nvPicPr>
          <p:cNvPr id="65543" name="Picture 7" descr="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438400"/>
            <a:ext cx="4953000" cy="3059112"/>
          </a:xfrm>
          <a:prstGeom prst="rect">
            <a:avLst/>
          </a:prstGeom>
          <a:noFill/>
        </p:spPr>
      </p:pic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179388" y="4292600"/>
            <a:ext cx="8686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altLang="zh-TW" sz="3600" dirty="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rPr>
              <a:t/>
            </a:r>
            <a:br>
              <a:rPr lang="en-US" altLang="zh-TW" sz="3600" dirty="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rPr>
            </a:br>
            <a:r>
              <a:rPr lang="en-US" altLang="zh-TW" sz="3600" dirty="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rPr>
              <a:t/>
            </a:r>
            <a:br>
              <a:rPr lang="en-US" altLang="zh-TW" sz="3600" dirty="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rPr>
            </a:br>
            <a:r>
              <a:rPr lang="en-US" altLang="zh-TW" sz="3600" dirty="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rPr>
              <a:t/>
            </a:r>
            <a:br>
              <a:rPr lang="en-US" altLang="zh-TW" sz="3600" dirty="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rPr>
            </a:br>
            <a:r>
              <a:rPr lang="en-US" altLang="zh-TW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rPr>
              <a:t/>
            </a:r>
            <a:br>
              <a:rPr lang="en-US" altLang="zh-TW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rPr>
            </a:br>
            <a:r>
              <a:rPr lang="en-US" altLang="zh-TW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rPr>
              <a:t/>
            </a:r>
            <a:br>
              <a:rPr lang="en-US" altLang="zh-TW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rPr>
            </a:br>
            <a:r>
              <a:rPr lang="en-US" altLang="zh-TW" sz="28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rPr>
              <a:t/>
            </a:r>
            <a:br>
              <a:rPr lang="en-US" altLang="zh-TW" sz="28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rPr>
            </a:br>
            <a:r>
              <a:rPr lang="en-US" altLang="zh-TW" sz="7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rPr>
              <a:t/>
            </a:r>
            <a:br>
              <a:rPr lang="en-US" altLang="zh-TW" sz="7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rPr>
            </a:br>
            <a:endParaRPr lang="en-US" altLang="zh-TW" sz="36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新細明體" pitchFamily="18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1143000"/>
            <a:ext cx="57912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b="1" dirty="0" smtClean="0">
                <a:solidFill>
                  <a:schemeClr val="bg2"/>
                </a:solidFill>
              </a:rPr>
              <a:t>Management </a:t>
            </a:r>
            <a:r>
              <a:rPr lang="en-US" sz="3700" b="1" dirty="0">
                <a:solidFill>
                  <a:schemeClr val="bg2"/>
                </a:solidFill>
              </a:rPr>
              <a:t>method</a:t>
            </a:r>
            <a:endParaRPr lang="en-US" sz="3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52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9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431925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TOPOLOGIES </a:t>
            </a:r>
            <a:r>
              <a:rPr lang="en-US" dirty="0" smtClean="0"/>
              <a:t>Physical(categorizing </a:t>
            </a:r>
            <a:r>
              <a:rPr lang="en-US" dirty="0"/>
              <a:t>by shape)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422525" y="1557338"/>
            <a:ext cx="39020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latin typeface="Tahoma" pitchFamily="34" charset="0"/>
            </a:endParaRPr>
          </a:p>
          <a:p>
            <a:endParaRPr lang="en-US">
              <a:latin typeface="Tahoma" pitchFamily="34" charset="0"/>
            </a:endParaRPr>
          </a:p>
          <a:p>
            <a:endParaRPr lang="en-AU">
              <a:latin typeface="Tahoma" pitchFamily="34" charset="0"/>
            </a:endParaRPr>
          </a:p>
        </p:txBody>
      </p:sp>
      <p:sp>
        <p:nvSpPr>
          <p:cNvPr id="21514" name="Rectangle 10">
            <a:hlinkClick r:id="rId3"/>
          </p:cNvPr>
          <p:cNvSpPr>
            <a:spLocks noChangeArrowheads="1"/>
          </p:cNvSpPr>
          <p:nvPr/>
        </p:nvSpPr>
        <p:spPr bwMode="auto">
          <a:xfrm>
            <a:off x="3705225" y="2976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1513" name="Picture 9" descr="http://www.learnquick.com.au/dpec/courses/a11/a11a015.gif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2987675" y="1628775"/>
            <a:ext cx="3505200" cy="1828800"/>
          </a:xfrm>
          <a:prstGeom prst="rect">
            <a:avLst/>
          </a:prstGeom>
          <a:noFill/>
        </p:spPr>
      </p:pic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3933825" y="2771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1515" name="Picture 11" descr="http://www.learnquick.com.au/dpec/courses/a11/a11a020.gif"/>
          <p:cNvPicPr>
            <a:picLocks noChangeAspect="1" noChangeArrowheads="1"/>
          </p:cNvPicPr>
          <p:nvPr/>
        </p:nvPicPr>
        <p:blipFill>
          <a:blip r:embed="rId6" r:link="rId7" cstate="print"/>
          <a:srcRect/>
          <a:stretch>
            <a:fillRect/>
          </a:stretch>
        </p:blipFill>
        <p:spPr bwMode="auto">
          <a:xfrm>
            <a:off x="5867400" y="3141663"/>
            <a:ext cx="2959100" cy="3048000"/>
          </a:xfrm>
          <a:prstGeom prst="rect">
            <a:avLst/>
          </a:prstGeom>
          <a:noFill/>
        </p:spPr>
      </p:pic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3995738" y="299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151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2979738"/>
            <a:ext cx="2801938" cy="3186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 local-area network (LAN) that uses a star topology in which all nodes are connected to a central computer. </a:t>
            </a:r>
            <a:endParaRPr lang="en-US" dirty="0" smtClean="0"/>
          </a:p>
          <a:p>
            <a:r>
              <a:rPr lang="en-US" dirty="0">
                <a:solidFill>
                  <a:srgbClr val="00FF00"/>
                </a:solidFill>
              </a:rPr>
              <a:t>Advantages</a:t>
            </a:r>
          </a:p>
          <a:p>
            <a:pPr>
              <a:buFontTx/>
              <a:buChar char="-"/>
            </a:pPr>
            <a:r>
              <a:rPr lang="en-US" dirty="0" smtClean="0"/>
              <a:t>one </a:t>
            </a:r>
            <a:r>
              <a:rPr lang="en-US" dirty="0"/>
              <a:t>malfunctioning node </a:t>
            </a:r>
          </a:p>
          <a:p>
            <a:pPr marL="82296" indent="0">
              <a:buNone/>
            </a:pPr>
            <a:r>
              <a:rPr lang="en-US" dirty="0" smtClean="0"/>
              <a:t>doesn't </a:t>
            </a:r>
            <a:r>
              <a:rPr lang="en-US" dirty="0"/>
              <a:t>affect the rest of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the </a:t>
            </a:r>
            <a:r>
              <a:rPr lang="en-US" dirty="0"/>
              <a:t>network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/>
              <a:t>easy to add and remove nodes.</a:t>
            </a:r>
          </a:p>
          <a:p>
            <a:r>
              <a:rPr lang="en-US" dirty="0">
                <a:solidFill>
                  <a:schemeClr val="folHlink"/>
                </a:solidFill>
              </a:rPr>
              <a:t>Disadvantages</a:t>
            </a:r>
          </a:p>
          <a:p>
            <a:pPr>
              <a:buFontTx/>
              <a:buChar char="-"/>
            </a:pPr>
            <a:r>
              <a:rPr lang="en-US" dirty="0" smtClean="0"/>
              <a:t>if </a:t>
            </a:r>
            <a:r>
              <a:rPr lang="en-US" dirty="0"/>
              <a:t>the central computer fails, the entire </a:t>
            </a:r>
            <a:r>
              <a:rPr lang="en-US" dirty="0" smtClean="0"/>
              <a:t>network becomes unusable</a:t>
            </a:r>
          </a:p>
          <a:p>
            <a:pPr>
              <a:buFontTx/>
              <a:buChar char="-"/>
            </a:pPr>
            <a:r>
              <a:rPr lang="en-US" dirty="0"/>
              <a:t>require more cabling </a:t>
            </a:r>
            <a:endParaRPr lang="en-AU" dirty="0">
              <a:latin typeface="Tahoma" pitchFamily="34" charset="0"/>
            </a:endParaRP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Topology</a:t>
            </a:r>
            <a:endParaRPr lang="en-US" dirty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133600"/>
            <a:ext cx="2116138" cy="24062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75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5"/>
            <a:ext cx="33528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Ring Topology</a:t>
            </a:r>
          </a:p>
        </p:txBody>
      </p:sp>
      <p:sp>
        <p:nvSpPr>
          <p:cNvPr id="91138" name="Text Box 1026"/>
          <p:cNvSpPr txBox="1">
            <a:spLocks noChangeArrowheads="1"/>
          </p:cNvSpPr>
          <p:nvPr/>
        </p:nvSpPr>
        <p:spPr bwMode="auto">
          <a:xfrm>
            <a:off x="5940425" y="333375"/>
            <a:ext cx="3024188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Uses an empty data packet called a token and a special protocol called “token ring”. Packets travel around the ring in a clockwise direction. Clients require an empty token to transmit data.</a:t>
            </a:r>
          </a:p>
          <a:p>
            <a:r>
              <a:rPr lang="en-US" dirty="0">
                <a:solidFill>
                  <a:srgbClr val="00FF00"/>
                </a:solidFill>
              </a:rPr>
              <a:t>Advantages</a:t>
            </a:r>
          </a:p>
          <a:p>
            <a:r>
              <a:rPr lang="en-US" dirty="0"/>
              <a:t>- no collisions  because all data travels in same direction.</a:t>
            </a:r>
          </a:p>
          <a:p>
            <a:r>
              <a:rPr lang="en-US" dirty="0">
                <a:solidFill>
                  <a:schemeClr val="folHlink"/>
                </a:solidFill>
              </a:rPr>
              <a:t>Disadvantages</a:t>
            </a:r>
          </a:p>
          <a:p>
            <a:r>
              <a:rPr lang="en-US" dirty="0"/>
              <a:t>- fails if an individual node in the network fails</a:t>
            </a:r>
            <a:endParaRPr lang="en-AU" dirty="0">
              <a:latin typeface="Tahoma" pitchFamily="34" charset="0"/>
            </a:endParaRPr>
          </a:p>
        </p:txBody>
      </p:sp>
      <p:pic>
        <p:nvPicPr>
          <p:cNvPr id="91140" name="Picture 1028" descr="ri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341439"/>
            <a:ext cx="4135139" cy="4068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8750"/>
            <a:ext cx="6426200" cy="823913"/>
          </a:xfrm>
        </p:spPr>
        <p:txBody>
          <a:bodyPr/>
          <a:lstStyle/>
          <a:p>
            <a:r>
              <a:rPr lang="en-US" sz="4800" dirty="0"/>
              <a:t>BUS TOPOLOGY</a:t>
            </a: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90600" y="3429000"/>
            <a:ext cx="78295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A bus is a form of Ethernet. Nodes linked by a cable known as the bus. Bus transmits in both directions and uses CSMA/CD protocol</a:t>
            </a:r>
          </a:p>
        </p:txBody>
      </p:sp>
      <p:pic>
        <p:nvPicPr>
          <p:cNvPr id="86019" name="Picture 3" descr="bus"/>
          <p:cNvPicPr>
            <a:picLocks noChangeAspect="1" noChangeArrowheads="1"/>
          </p:cNvPicPr>
          <p:nvPr/>
        </p:nvPicPr>
        <p:blipFill>
          <a:blip r:embed="rId3" cstate="print"/>
          <a:srcRect l="1704" t="5180" b="2928"/>
          <a:stretch>
            <a:fillRect/>
          </a:stretch>
        </p:blipFill>
        <p:spPr bwMode="auto">
          <a:xfrm>
            <a:off x="1676400" y="836613"/>
            <a:ext cx="7015163" cy="2563812"/>
          </a:xfrm>
          <a:prstGeom prst="rect">
            <a:avLst/>
          </a:prstGeom>
          <a:noFill/>
        </p:spPr>
      </p:pic>
      <p:graphicFrame>
        <p:nvGraphicFramePr>
          <p:cNvPr id="86048" name="Group 32"/>
          <p:cNvGraphicFramePr>
            <a:graphicFrameLocks noGrp="1"/>
          </p:cNvGraphicFramePr>
          <p:nvPr/>
        </p:nvGraphicFramePr>
        <p:xfrm>
          <a:off x="990600" y="4292600"/>
          <a:ext cx="7974013" cy="1800225"/>
        </p:xfrm>
        <a:graphic>
          <a:graphicData uri="http://schemas.openxmlformats.org/drawingml/2006/table">
            <a:tbl>
              <a:tblPr/>
              <a:tblGrid>
                <a:gridCol w="4053664"/>
                <a:gridCol w="3920349"/>
              </a:tblGrid>
              <a:tr h="180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Advantages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Easy to set up and maintain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failure of one node does not affect network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Disadvantages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-"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Higher rate of data collision than with a bus network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fails if there is any damage to the 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network consists of </a:t>
            </a:r>
            <a:r>
              <a:rPr lang="en-US" dirty="0" smtClean="0"/>
              <a:t>two </a:t>
            </a:r>
            <a:r>
              <a:rPr lang="en-US" dirty="0"/>
              <a:t>or more </a:t>
            </a:r>
            <a:r>
              <a:rPr lang="en-US" dirty="0" smtClean="0"/>
              <a:t>devices connected </a:t>
            </a:r>
            <a:r>
              <a:rPr lang="en-US" dirty="0"/>
              <a:t>together, and they can communicate and share resources (e.g. information)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</a:t>
            </a:r>
            <a:endParaRPr lang="en-US" dirty="0"/>
          </a:p>
        </p:txBody>
      </p:sp>
      <p:pic>
        <p:nvPicPr>
          <p:cNvPr id="4" name="Picture 14" descr="b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657600"/>
            <a:ext cx="4243388" cy="1693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724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90599" y="260350"/>
            <a:ext cx="7466013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Transmission Media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557338"/>
            <a:ext cx="7837488" cy="4608512"/>
          </a:xfrm>
          <a:prstGeom prst="rect">
            <a:avLst/>
          </a:prstGeom>
        </p:spPr>
        <p:txBody>
          <a:bodyPr/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twisted pair – telephone cable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coaxial cable –Thick black cable used for higher bandwidth communications than twisted pair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fibre optic – data transferred through pulses of light. Extremely fast.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Non cable methods such as satellite, microwave, wireless and Bluetooth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8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6781800" cy="762000"/>
          </a:xfrm>
        </p:spPr>
        <p:txBody>
          <a:bodyPr/>
          <a:lstStyle/>
          <a:p>
            <a:r>
              <a:rPr lang="en-US" dirty="0"/>
              <a:t>Network Hardware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14399" y="1371600"/>
            <a:ext cx="797877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ahoma" pitchFamily="34" charset="0"/>
              </a:rPr>
              <a:t>SERVERS</a:t>
            </a:r>
            <a:r>
              <a:rPr lang="en-US" dirty="0">
                <a:latin typeface="Tahoma" pitchFamily="34" charset="0"/>
              </a:rPr>
              <a:t>: Help to manage the network and the resources of that network. On larger networks servers commonly have </a:t>
            </a:r>
            <a:r>
              <a:rPr lang="en-US" dirty="0" err="1">
                <a:latin typeface="Tahoma" pitchFamily="34" charset="0"/>
              </a:rPr>
              <a:t>specialised</a:t>
            </a:r>
            <a:r>
              <a:rPr lang="en-US" dirty="0">
                <a:latin typeface="Tahoma" pitchFamily="34" charset="0"/>
              </a:rPr>
              <a:t> tasks such as: </a:t>
            </a:r>
            <a:r>
              <a:rPr lang="en-US" dirty="0">
                <a:solidFill>
                  <a:srgbClr val="FFFF00"/>
                </a:solidFill>
                <a:latin typeface="Tahoma" pitchFamily="34" charset="0"/>
              </a:rPr>
              <a:t>File Servers</a:t>
            </a:r>
            <a:r>
              <a:rPr lang="en-US" dirty="0">
                <a:latin typeface="Tahoma" pitchFamily="34" charset="0"/>
              </a:rPr>
              <a:t>: stores and manages files, </a:t>
            </a:r>
            <a:r>
              <a:rPr lang="en-US" dirty="0">
                <a:solidFill>
                  <a:srgbClr val="FFFF00"/>
                </a:solidFill>
                <a:latin typeface="Tahoma" pitchFamily="34" charset="0"/>
              </a:rPr>
              <a:t>Print Servers</a:t>
            </a:r>
            <a:r>
              <a:rPr lang="en-US" dirty="0">
                <a:latin typeface="Tahoma" pitchFamily="34" charset="0"/>
              </a:rPr>
              <a:t>:	manages printers and print jobs, </a:t>
            </a:r>
            <a:r>
              <a:rPr lang="en-US" dirty="0">
                <a:solidFill>
                  <a:srgbClr val="FFFF00"/>
                </a:solidFill>
                <a:latin typeface="Tahoma" pitchFamily="34" charset="0"/>
              </a:rPr>
              <a:t>Mail Server</a:t>
            </a:r>
            <a:r>
              <a:rPr lang="en-US" dirty="0">
                <a:latin typeface="Tahoma" pitchFamily="34" charset="0"/>
              </a:rPr>
              <a:t>: Manages email, </a:t>
            </a:r>
            <a:r>
              <a:rPr lang="en-US" dirty="0">
                <a:solidFill>
                  <a:srgbClr val="FFFF00"/>
                </a:solidFill>
                <a:latin typeface="Tahoma" pitchFamily="34" charset="0"/>
              </a:rPr>
              <a:t>Web Server</a:t>
            </a:r>
            <a:r>
              <a:rPr lang="en-US" dirty="0">
                <a:latin typeface="Tahoma" pitchFamily="34" charset="0"/>
              </a:rPr>
              <a:t>: manages web access.</a:t>
            </a:r>
          </a:p>
          <a:p>
            <a:r>
              <a:rPr lang="en-US" sz="2800" b="1" dirty="0">
                <a:solidFill>
                  <a:schemeClr val="tx2"/>
                </a:solidFill>
                <a:latin typeface="Tahoma" pitchFamily="34" charset="0"/>
              </a:rPr>
              <a:t>Routers</a:t>
            </a:r>
            <a:r>
              <a:rPr lang="en-US" dirty="0">
                <a:latin typeface="Tahoma" pitchFamily="34" charset="0"/>
              </a:rPr>
              <a:t>: connects multiple networks and are protocol independent. can be used in place of a switch or bridge.</a:t>
            </a:r>
          </a:p>
          <a:p>
            <a:r>
              <a:rPr lang="en-US" sz="2800" b="1" dirty="0">
                <a:solidFill>
                  <a:schemeClr val="tx2"/>
                </a:solidFill>
                <a:latin typeface="Tahoma" pitchFamily="34" charset="0"/>
              </a:rPr>
              <a:t>Switches</a:t>
            </a:r>
            <a:r>
              <a:rPr lang="en-US" dirty="0">
                <a:latin typeface="Tahoma" pitchFamily="34" charset="0"/>
              </a:rPr>
              <a:t>:	smart hubs which transmit packets to the destination port only</a:t>
            </a:r>
          </a:p>
          <a:p>
            <a:r>
              <a:rPr lang="en-US" sz="2800" b="1" dirty="0">
                <a:solidFill>
                  <a:schemeClr val="tx2"/>
                </a:solidFill>
                <a:latin typeface="Tahoma" pitchFamily="34" charset="0"/>
              </a:rPr>
              <a:t>Hubs</a:t>
            </a:r>
            <a:r>
              <a:rPr lang="en-US" dirty="0">
                <a:latin typeface="Tahoma" pitchFamily="34" charset="0"/>
              </a:rPr>
              <a:t>: like double adapters /power boards in the home except instead of plugging in extension cords we are plugging in computers to allow them to communicate.</a:t>
            </a:r>
            <a:endParaRPr lang="en-AU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9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1296988" y="593725"/>
            <a:ext cx="7847012" cy="762000"/>
          </a:xfrm>
        </p:spPr>
        <p:txBody>
          <a:bodyPr/>
          <a:lstStyle/>
          <a:p>
            <a:r>
              <a:rPr lang="en-US" dirty="0"/>
              <a:t>Bridge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143000" y="1362074"/>
            <a:ext cx="8001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Large networks can be separated into two or more smaller networks using a bridge.  This is done to increase speed and efficiency. This type of network is called a segmented LAN and has largely been superseded by the use of switches which can transfer data straight to a computer and thus avoid bottleneck jams which bridges were designed to fix.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54000" y="4298950"/>
            <a:ext cx="8594725" cy="1866900"/>
            <a:chOff x="160" y="1664"/>
            <a:chExt cx="5414" cy="1176"/>
          </a:xfrm>
        </p:grpSpPr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2430" y="1977"/>
              <a:ext cx="1202" cy="463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0180" name="Picture 4" descr="http://www.learnquick.com.au/dpec/courses/a11/a11a015.gif"/>
            <p:cNvPicPr>
              <a:picLocks noChangeAspect="1" noChangeArrowheads="1"/>
            </p:cNvPicPr>
            <p:nvPr/>
          </p:nvPicPr>
          <p:blipFill>
            <a:blip r:embed="rId3" r:link="rId4" cstate="print"/>
            <a:srcRect/>
            <a:stretch>
              <a:fillRect/>
            </a:stretch>
          </p:blipFill>
          <p:spPr bwMode="auto">
            <a:xfrm>
              <a:off x="160" y="1688"/>
              <a:ext cx="2208" cy="1152"/>
            </a:xfrm>
            <a:prstGeom prst="rect">
              <a:avLst/>
            </a:prstGeom>
            <a:noFill/>
          </p:spPr>
        </p:pic>
        <p:pic>
          <p:nvPicPr>
            <p:cNvPr id="50181" name="Picture 5" descr="http://www.learnquick.com.au/dpec/courses/a11/a11a015.gif"/>
            <p:cNvPicPr>
              <a:picLocks noChangeAspect="1" noChangeArrowheads="1"/>
            </p:cNvPicPr>
            <p:nvPr/>
          </p:nvPicPr>
          <p:blipFill>
            <a:blip r:embed="rId3" r:link="rId4" cstate="print"/>
            <a:srcRect/>
            <a:stretch>
              <a:fillRect/>
            </a:stretch>
          </p:blipFill>
          <p:spPr bwMode="auto">
            <a:xfrm>
              <a:off x="3366" y="1664"/>
              <a:ext cx="2208" cy="1152"/>
            </a:xfrm>
            <a:prstGeom prst="rect">
              <a:avLst/>
            </a:prstGeom>
            <a:noFill/>
          </p:spPr>
        </p:pic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2672" y="2065"/>
              <a:ext cx="6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2"/>
                  </a:solidFill>
                </a:rPr>
                <a:t>Bridge</a:t>
              </a:r>
              <a:endParaRPr lang="en-AU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0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33375"/>
            <a:ext cx="7772400" cy="762000"/>
          </a:xfrm>
        </p:spPr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990600" y="1311275"/>
            <a:ext cx="76342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Often used to connect a LAN with a WAN.  Gateways join two or</a:t>
            </a:r>
          </a:p>
          <a:p>
            <a:r>
              <a:rPr lang="en-US" dirty="0"/>
              <a:t>More different networks together.</a:t>
            </a:r>
            <a:endParaRPr lang="en-AU" dirty="0"/>
          </a:p>
        </p:txBody>
      </p:sp>
      <p:pic>
        <p:nvPicPr>
          <p:cNvPr id="51204" name="Picture 4" descr="http://www.learnquick.com.au/dpec/courses/a11/a11a020.gif"/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5926138" y="2249488"/>
            <a:ext cx="2959100" cy="3048000"/>
          </a:xfrm>
          <a:prstGeom prst="rect">
            <a:avLst/>
          </a:prstGeom>
          <a:noFill/>
        </p:spPr>
      </p:pic>
      <p:pic>
        <p:nvPicPr>
          <p:cNvPr id="51205" name="Picture 5" descr="http://www.learnquick.com.au/dpec/courses/a11/a11a015.gif"/>
          <p:cNvPicPr>
            <a:picLocks noChangeAspect="1" noChangeArrowheads="1"/>
          </p:cNvPicPr>
          <p:nvPr/>
        </p:nvPicPr>
        <p:blipFill>
          <a:blip r:embed="rId5" r:link="rId6" cstate="print"/>
          <a:srcRect/>
          <a:stretch>
            <a:fillRect/>
          </a:stretch>
        </p:blipFill>
        <p:spPr bwMode="auto">
          <a:xfrm>
            <a:off x="473075" y="3017838"/>
            <a:ext cx="3505200" cy="1828800"/>
          </a:xfrm>
          <a:prstGeom prst="rect">
            <a:avLst/>
          </a:prstGeom>
          <a:noFill/>
        </p:spPr>
      </p:pic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4016375" y="3536950"/>
            <a:ext cx="1609725" cy="795338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Gateway</a:t>
            </a:r>
            <a:endParaRPr lang="en-AU" dirty="0">
              <a:solidFill>
                <a:schemeClr val="bg2"/>
              </a:solidFill>
            </a:endParaRP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5705475" y="3935413"/>
            <a:ext cx="138113" cy="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Blip>
                <a:blip r:embed="rId2"/>
              </a:buBlip>
            </a:pPr>
            <a:r>
              <a:rPr lang="en-US" dirty="0" smtClean="0">
                <a:latin typeface="Tahoma" pitchFamily="34" charset="0"/>
              </a:rPr>
              <a:t>A protocol is a set of rules which governs the transfer of data between computers</a:t>
            </a:r>
            <a:r>
              <a:rPr lang="en-AU" dirty="0" smtClean="0">
                <a:latin typeface="Tahoma" pitchFamily="34" charset="0"/>
                <a:cs typeface="Times New Roman" pitchFamily="18" charset="0"/>
              </a:rPr>
              <a:t>. Protocols allow communication between computers and networks.</a:t>
            </a:r>
          </a:p>
          <a:p>
            <a:pPr>
              <a:buFontTx/>
              <a:buBlip>
                <a:blip r:embed="rId2"/>
              </a:buBlip>
            </a:pPr>
            <a:r>
              <a:rPr lang="en-AU" dirty="0" smtClean="0">
                <a:latin typeface="Tahoma" pitchFamily="34" charset="0"/>
                <a:cs typeface="Times New Roman" pitchFamily="18" charset="0"/>
              </a:rPr>
              <a:t>Handshaking is used to establish which protocols to use. Handshaking </a:t>
            </a:r>
            <a:r>
              <a:rPr lang="en-US" dirty="0" smtClean="0">
                <a:latin typeface="Tahoma" pitchFamily="34" charset="0"/>
                <a:cs typeface="Times New Roman" pitchFamily="18" charset="0"/>
              </a:rPr>
              <a:t>controls the flow of data between computers</a:t>
            </a:r>
            <a:endParaRPr lang="en-AU" dirty="0" smtClean="0">
              <a:latin typeface="Tahoma" pitchFamily="34" charset="0"/>
              <a:cs typeface="Times New Roman" pitchFamily="18" charset="0"/>
            </a:endParaRPr>
          </a:p>
          <a:p>
            <a:pPr algn="just">
              <a:buFontTx/>
              <a:buBlip>
                <a:blip r:embed="rId2"/>
              </a:buBlip>
            </a:pPr>
            <a:r>
              <a:rPr lang="en-AU" dirty="0" smtClean="0">
                <a:latin typeface="Tahoma" pitchFamily="34" charset="0"/>
                <a:cs typeface="Times New Roman" pitchFamily="18" charset="0"/>
              </a:rPr>
              <a:t>protocols will determine the speed of transmission, error checking method, size of bytes, and whether synchronous or asynchronous</a:t>
            </a:r>
          </a:p>
          <a:p>
            <a:pPr lvl="2" algn="just"/>
            <a:endParaRPr lang="en-US" dirty="0" smtClean="0">
              <a:latin typeface="Tahoma" pitchFamily="34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838200" y="2057400"/>
            <a:ext cx="3429000" cy="4114800"/>
          </a:xfrm>
        </p:spPr>
        <p:txBody>
          <a:bodyPr/>
          <a:lstStyle/>
          <a:p>
            <a:pPr lvl="1"/>
            <a:r>
              <a:rPr lang="en-AU" altLang="en-AU" sz="2000" dirty="0"/>
              <a:t>Layer 7 application</a:t>
            </a:r>
          </a:p>
          <a:p>
            <a:pPr lvl="1"/>
            <a:r>
              <a:rPr lang="en-AU" altLang="en-AU" sz="2000" dirty="0"/>
              <a:t>Layer 6 presentation</a:t>
            </a:r>
          </a:p>
          <a:p>
            <a:pPr lvl="1"/>
            <a:r>
              <a:rPr lang="en-AU" altLang="en-AU" sz="2000" dirty="0"/>
              <a:t>Layer 5 session</a:t>
            </a:r>
          </a:p>
          <a:p>
            <a:pPr lvl="1"/>
            <a:r>
              <a:rPr lang="en-AU" altLang="en-AU" sz="2000" dirty="0"/>
              <a:t>Layer 4 transport</a:t>
            </a:r>
          </a:p>
          <a:p>
            <a:pPr lvl="1"/>
            <a:r>
              <a:rPr lang="en-AU" altLang="en-AU" sz="2000" dirty="0"/>
              <a:t>Layer 3 network</a:t>
            </a:r>
          </a:p>
          <a:p>
            <a:pPr lvl="1"/>
            <a:r>
              <a:rPr lang="en-AU" altLang="en-AU" sz="2000" dirty="0"/>
              <a:t>Layer 2 data link</a:t>
            </a:r>
          </a:p>
          <a:p>
            <a:pPr lvl="1"/>
            <a:r>
              <a:rPr lang="en-AU" altLang="en-AU" sz="2000" dirty="0"/>
              <a:t>Layer 1 physical</a:t>
            </a:r>
          </a:p>
          <a:p>
            <a:endParaRPr lang="en-AU" altLang="en-AU" sz="240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3995738" y="2057400"/>
            <a:ext cx="4919662" cy="3276600"/>
          </a:xfrm>
        </p:spPr>
        <p:txBody>
          <a:bodyPr/>
          <a:lstStyle/>
          <a:p>
            <a:pPr lvl="1"/>
            <a:r>
              <a:rPr lang="en-AU" altLang="en-AU" sz="2000"/>
              <a:t>E-mail, Web browser, Directory</a:t>
            </a:r>
          </a:p>
          <a:p>
            <a:pPr lvl="1"/>
            <a:r>
              <a:rPr lang="en-AU" altLang="en-AU" sz="2000"/>
              <a:t>POP, SMTP, FTP, HTTP, DNS</a:t>
            </a:r>
          </a:p>
          <a:p>
            <a:pPr lvl="1"/>
            <a:r>
              <a:rPr lang="en-AU" altLang="en-AU" sz="2000"/>
              <a:t>Sockets</a:t>
            </a:r>
          </a:p>
          <a:p>
            <a:pPr lvl="1"/>
            <a:r>
              <a:rPr lang="en-AU" altLang="en-AU" sz="2000"/>
              <a:t>TCP</a:t>
            </a:r>
          </a:p>
          <a:p>
            <a:pPr lvl="1"/>
            <a:r>
              <a:rPr lang="en-AU" altLang="en-AU" sz="2000"/>
              <a:t>IP</a:t>
            </a:r>
          </a:p>
          <a:p>
            <a:pPr lvl="1"/>
            <a:r>
              <a:rPr lang="en-AU" altLang="en-AU" sz="2000"/>
              <a:t>PPP, Ethernet, Token ring</a:t>
            </a:r>
          </a:p>
          <a:p>
            <a:pPr lvl="1"/>
            <a:r>
              <a:rPr lang="en-AU" altLang="en-AU" sz="2000"/>
              <a:t>100baseT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800100"/>
            <a:ext cx="7467600" cy="762000"/>
          </a:xfrm>
        </p:spPr>
        <p:txBody>
          <a:bodyPr/>
          <a:lstStyle/>
          <a:p>
            <a:r>
              <a:rPr lang="en-AU" altLang="en-AU" dirty="0"/>
              <a:t>Examples of protocols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A network consists of two or more computers that are linked in order to share </a:t>
            </a:r>
            <a:r>
              <a:rPr lang="en-US" dirty="0" smtClean="0"/>
              <a:t>resources, </a:t>
            </a:r>
            <a:r>
              <a:rPr lang="en-US" dirty="0"/>
              <a:t>exchange files, or allow electronic communications. </a:t>
            </a:r>
            <a:endParaRPr lang="en-US" dirty="0" smtClean="0"/>
          </a:p>
          <a:p>
            <a:r>
              <a:rPr lang="en-US" dirty="0"/>
              <a:t> The computers on a network may be linked through cables, telephone lines, radio waves, satellites, or infrared light beams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AAC-C918-4045-B8DB-D3C427DF4F1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>
                <a:latin typeface="Calibri" pitchFamily="34" charset="0"/>
                <a:cs typeface="Calibri" pitchFamily="34" charset="0"/>
              </a:rPr>
              <a:t>Computer Network: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2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sharing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 smtClean="0"/>
              <a:t> </a:t>
            </a:r>
            <a:r>
              <a:rPr lang="en-US" dirty="0"/>
              <a:t>Resource </a:t>
            </a:r>
            <a:r>
              <a:rPr lang="en-US" dirty="0" smtClean="0"/>
              <a:t>sharing</a:t>
            </a:r>
          </a:p>
          <a:p>
            <a:pPr marL="0" lvl="0" indent="0">
              <a:buNone/>
            </a:pPr>
            <a:endParaRPr lang="en-US" dirty="0"/>
          </a:p>
          <a:p>
            <a:r>
              <a:rPr lang="en-US" dirty="0" smtClean="0"/>
              <a:t>Communication and collaboration 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0"/>
            <a:r>
              <a:rPr lang="en-US" dirty="0"/>
              <a:t> Remote </a:t>
            </a:r>
            <a:r>
              <a:rPr lang="en-US" dirty="0" smtClean="0"/>
              <a:t>access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smtClean="0"/>
              <a:t>protection</a:t>
            </a:r>
            <a:endParaRPr lang="en-US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AAC-C918-4045-B8DB-D3C427DF4F1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latin typeface="Calibri" pitchFamily="34" charset="0"/>
                <a:cs typeface="Calibri" pitchFamily="34" charset="0"/>
              </a:rPr>
              <a:t>Need of Computer Network: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23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34ED-DDE3-41B2-9DA6-F83B45B4ECFD}" type="slidenum">
              <a:rPr lang="en-US"/>
              <a:pPr/>
              <a:t>5</a:t>
            </a:fld>
            <a:endParaRPr lang="en-US"/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75438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223838" indent="-223838" eaLnBrk="0" hangingPunct="0">
              <a:buFontTx/>
              <a:buChar char="•"/>
            </a:pPr>
            <a:r>
              <a:rPr lang="en-US" sz="2800" b="1"/>
              <a:t>Sharing hardware or software</a:t>
            </a:r>
            <a:endParaRPr lang="en-US" sz="2800" b="1">
              <a:solidFill>
                <a:srgbClr val="FF3300"/>
              </a:solidFill>
            </a:endParaRPr>
          </a:p>
          <a:p>
            <a:pPr marL="223838" indent="-223838" algn="ctr" eaLnBrk="0" hangingPunct="0">
              <a:lnSpc>
                <a:spcPct val="60000"/>
              </a:lnSpc>
              <a:buFontTx/>
              <a:buChar char="•"/>
            </a:pPr>
            <a:endParaRPr lang="en-US" sz="2800" b="1">
              <a:solidFill>
                <a:srgbClr val="FF3300"/>
              </a:solidFill>
            </a:endParaRP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066800" y="4038600"/>
            <a:ext cx="76200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223838" indent="-223838" eaLnBrk="0" hangingPunct="0">
              <a:buFontTx/>
              <a:buChar char="•"/>
            </a:pPr>
            <a:r>
              <a:rPr lang="en-US" sz="2800" b="1"/>
              <a:t>Centralize administration and support</a:t>
            </a:r>
            <a:endParaRPr lang="en-US" sz="2800" b="1">
              <a:solidFill>
                <a:srgbClr val="FF3300"/>
              </a:solidFill>
            </a:endParaRPr>
          </a:p>
          <a:p>
            <a:pPr marL="223838" indent="-223838" algn="ctr" eaLnBrk="0" hangingPunct="0">
              <a:lnSpc>
                <a:spcPct val="60000"/>
              </a:lnSpc>
              <a:buFontTx/>
              <a:buChar char="•"/>
            </a:pPr>
            <a:endParaRPr lang="en-US" sz="2800" b="1">
              <a:solidFill>
                <a:srgbClr val="FF3300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52600" y="2962275"/>
            <a:ext cx="1447800" cy="717550"/>
            <a:chOff x="1200" y="2202"/>
            <a:chExt cx="912" cy="452"/>
          </a:xfrm>
        </p:grpSpPr>
        <p:pic>
          <p:nvPicPr>
            <p:cNvPr id="41994" name="Picture 10" descr="co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2208"/>
              <a:ext cx="388" cy="446"/>
            </a:xfrm>
            <a:prstGeom prst="rect">
              <a:avLst/>
            </a:prstGeom>
            <a:noFill/>
          </p:spPr>
        </p:pic>
        <p:pic>
          <p:nvPicPr>
            <p:cNvPr id="41995" name="Picture 11" descr="prin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54" y="2202"/>
              <a:ext cx="558" cy="417"/>
            </a:xfrm>
            <a:prstGeom prst="rect">
              <a:avLst/>
            </a:prstGeom>
            <a:noFill/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52800" y="2971800"/>
            <a:ext cx="4924425" cy="717550"/>
            <a:chOff x="2208" y="2208"/>
            <a:chExt cx="3102" cy="452"/>
          </a:xfrm>
        </p:grpSpPr>
        <p:pic>
          <p:nvPicPr>
            <p:cNvPr id="41997" name="Picture 13" descr="co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8" y="2214"/>
              <a:ext cx="388" cy="446"/>
            </a:xfrm>
            <a:prstGeom prst="rect">
              <a:avLst/>
            </a:prstGeom>
            <a:noFill/>
          </p:spPr>
        </p:pic>
        <p:pic>
          <p:nvPicPr>
            <p:cNvPr id="41998" name="Picture 14" descr="prin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62" y="2208"/>
              <a:ext cx="558" cy="417"/>
            </a:xfrm>
            <a:prstGeom prst="rect">
              <a:avLst/>
            </a:prstGeom>
            <a:noFill/>
          </p:spPr>
        </p:pic>
        <p:pic>
          <p:nvPicPr>
            <p:cNvPr id="41999" name="Picture 15" descr="co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42" y="2214"/>
              <a:ext cx="388" cy="446"/>
            </a:xfrm>
            <a:prstGeom prst="rect">
              <a:avLst/>
            </a:prstGeom>
            <a:noFill/>
          </p:spPr>
        </p:pic>
        <p:pic>
          <p:nvPicPr>
            <p:cNvPr id="42000" name="Picture 16" descr="prin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96" y="2208"/>
              <a:ext cx="558" cy="417"/>
            </a:xfrm>
            <a:prstGeom prst="rect">
              <a:avLst/>
            </a:prstGeom>
            <a:noFill/>
          </p:spPr>
        </p:pic>
        <p:pic>
          <p:nvPicPr>
            <p:cNvPr id="42001" name="Picture 17" descr="co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98" y="2214"/>
              <a:ext cx="388" cy="446"/>
            </a:xfrm>
            <a:prstGeom prst="rect">
              <a:avLst/>
            </a:prstGeom>
            <a:noFill/>
          </p:spPr>
        </p:pic>
        <p:pic>
          <p:nvPicPr>
            <p:cNvPr id="42002" name="Picture 18" descr="prin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52" y="2208"/>
              <a:ext cx="558" cy="417"/>
            </a:xfrm>
            <a:prstGeom prst="rect">
              <a:avLst/>
            </a:prstGeom>
            <a:noFill/>
          </p:spPr>
        </p:pic>
      </p:grp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1066800" y="2329385"/>
            <a:ext cx="79248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223838" indent="-223838" eaLnBrk="0" hangingPunct="0">
              <a:buFontTx/>
              <a:buChar char="•"/>
            </a:pPr>
            <a:r>
              <a:rPr lang="en-US" b="1" dirty="0">
                <a:solidFill>
                  <a:srgbClr val="FF3300"/>
                </a:solidFill>
              </a:rPr>
              <a:t>E.g. print document</a:t>
            </a:r>
          </a:p>
          <a:p>
            <a:pPr marL="223838" indent="-223838" algn="ctr" eaLnBrk="0" hangingPunct="0">
              <a:lnSpc>
                <a:spcPct val="60000"/>
              </a:lnSpc>
              <a:buFontTx/>
              <a:buChar char="•"/>
            </a:pPr>
            <a:endParaRPr lang="en-US" b="1" dirty="0">
              <a:solidFill>
                <a:srgbClr val="FF3300"/>
              </a:solidFill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692275" y="5373688"/>
            <a:ext cx="7031038" cy="1160462"/>
            <a:chOff x="1152" y="3024"/>
            <a:chExt cx="4429" cy="731"/>
          </a:xfrm>
        </p:grpSpPr>
        <p:pic>
          <p:nvPicPr>
            <p:cNvPr id="42006" name="Picture 22" descr="mode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52" y="3024"/>
              <a:ext cx="1213" cy="683"/>
            </a:xfrm>
            <a:prstGeom prst="rect">
              <a:avLst/>
            </a:prstGeom>
            <a:noFill/>
          </p:spPr>
        </p:pic>
        <p:pic>
          <p:nvPicPr>
            <p:cNvPr id="42007" name="Picture 23" descr="mode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6" y="3024"/>
              <a:ext cx="1213" cy="683"/>
            </a:xfrm>
            <a:prstGeom prst="rect">
              <a:avLst/>
            </a:prstGeom>
            <a:noFill/>
          </p:spPr>
        </p:pic>
        <p:pic>
          <p:nvPicPr>
            <p:cNvPr id="42008" name="Picture 24" descr="mode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12" y="3048"/>
              <a:ext cx="1213" cy="683"/>
            </a:xfrm>
            <a:prstGeom prst="rect">
              <a:avLst/>
            </a:prstGeom>
            <a:noFill/>
          </p:spPr>
        </p:pic>
        <p:pic>
          <p:nvPicPr>
            <p:cNvPr id="42009" name="Picture 25" descr="mode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68" y="3072"/>
              <a:ext cx="1213" cy="683"/>
            </a:xfrm>
            <a:prstGeom prst="rect">
              <a:avLst/>
            </a:prstGeom>
            <a:noFill/>
          </p:spPr>
        </p:pic>
      </p:grp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1066800" y="4580073"/>
            <a:ext cx="792480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223838" indent="-223838" eaLnBrk="0" hangingPunct="0">
              <a:buFontTx/>
              <a:buChar char="•"/>
            </a:pPr>
            <a:r>
              <a:rPr lang="en-US" b="1" dirty="0">
                <a:solidFill>
                  <a:srgbClr val="FF3300"/>
                </a:solidFill>
              </a:rPr>
              <a:t>E.g. Internet-based, so everyone can access the same administrative or support application from their PCs</a:t>
            </a:r>
          </a:p>
          <a:p>
            <a:pPr marL="223838" indent="-223838" algn="ctr" eaLnBrk="0" hangingPunct="0">
              <a:lnSpc>
                <a:spcPct val="60000"/>
              </a:lnSpc>
              <a:buFontTx/>
              <a:buChar char="•"/>
            </a:pPr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70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1028"/>
          <p:cNvSpPr txBox="1">
            <a:spLocks noChangeArrowheads="1"/>
          </p:cNvSpPr>
          <p:nvPr/>
        </p:nvSpPr>
        <p:spPr bwMode="auto">
          <a:xfrm>
            <a:off x="1066800" y="381000"/>
            <a:ext cx="82359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4000" b="1" dirty="0" smtClean="0">
                <a:solidFill>
                  <a:srgbClr val="339933"/>
                </a:solidFill>
                <a:latin typeface="Tahoma" pitchFamily="34" charset="0"/>
              </a:rPr>
              <a:t>Advantages</a:t>
            </a:r>
            <a:r>
              <a:rPr lang="en-GB" sz="4000" b="1" dirty="0" smtClean="0">
                <a:latin typeface="Tahoma" pitchFamily="34" charset="0"/>
              </a:rPr>
              <a:t> </a:t>
            </a:r>
            <a:r>
              <a:rPr lang="en-GB" sz="4000" b="1" dirty="0">
                <a:latin typeface="Tahoma" pitchFamily="34" charset="0"/>
              </a:rPr>
              <a:t>of a network </a:t>
            </a:r>
            <a:r>
              <a:rPr lang="en-GB" sz="4000" b="1" dirty="0" smtClean="0">
                <a:latin typeface="Tahoma" pitchFamily="34" charset="0"/>
              </a:rPr>
              <a:t>:</a:t>
            </a:r>
            <a:endParaRPr lang="en-US" sz="4000" b="1" dirty="0">
              <a:latin typeface="Tahoma" pitchFamily="34" charset="0"/>
            </a:endParaRPr>
          </a:p>
        </p:txBody>
      </p:sp>
      <p:sp>
        <p:nvSpPr>
          <p:cNvPr id="9220" name="Text Box 1038"/>
          <p:cNvSpPr txBox="1">
            <a:spLocks noChangeArrowheads="1"/>
          </p:cNvSpPr>
          <p:nvPr/>
        </p:nvSpPr>
        <p:spPr bwMode="auto">
          <a:xfrm>
            <a:off x="1524000" y="1524000"/>
            <a:ext cx="6624637" cy="410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GB" dirty="0">
                <a:latin typeface="Verdana" pitchFamily="34" charset="0"/>
              </a:rPr>
              <a:t> Resources (Hardware and Software) can be </a:t>
            </a:r>
            <a:r>
              <a:rPr lang="en-GB" dirty="0" smtClean="0">
                <a:latin typeface="Verdana" pitchFamily="34" charset="0"/>
              </a:rPr>
              <a:t>shared; File sharing</a:t>
            </a:r>
            <a:endParaRPr lang="en-GB" dirty="0">
              <a:latin typeface="Verdana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dirty="0">
                <a:latin typeface="Verdana" pitchFamily="34" charset="0"/>
              </a:rPr>
              <a:t> Allows more effective communication between users e.g. via e-mail.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dirty="0">
                <a:latin typeface="Verdana" pitchFamily="34" charset="0"/>
              </a:rPr>
              <a:t> Networks are cheaper than “stand-alone PCs</a:t>
            </a:r>
            <a:r>
              <a:rPr lang="en-GB" dirty="0" smtClean="0">
                <a:latin typeface="Verdana" pitchFamily="34" charset="0"/>
              </a:rPr>
              <a:t>.” / </a:t>
            </a:r>
            <a:r>
              <a:rPr lang="en-US" dirty="0" smtClean="0"/>
              <a:t>Inexpensive Set-Up</a:t>
            </a:r>
            <a:endParaRPr lang="en-GB" dirty="0">
              <a:latin typeface="Verdana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dirty="0">
                <a:latin typeface="Verdana" pitchFamily="34" charset="0"/>
              </a:rPr>
              <a:t> Information held on the network can be accessed by all users with authorised </a:t>
            </a:r>
            <a:r>
              <a:rPr lang="en-GB" dirty="0" smtClean="0">
                <a:latin typeface="Verdana" pitchFamily="34" charset="0"/>
              </a:rPr>
              <a:t>access.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Flexible Handling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Increased Storage Capacity</a:t>
            </a:r>
            <a:endParaRPr lang="en-GB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ct val="50000"/>
              </a:spcBef>
            </a:pPr>
            <a:endParaRPr lang="en-US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7200" dirty="0">
              <a:solidFill>
                <a:srgbClr val="339933"/>
              </a:solidFill>
              <a:latin typeface="Tahoma" pitchFamily="34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066800" y="515311"/>
            <a:ext cx="91725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4000" b="1" dirty="0" smtClean="0">
                <a:solidFill>
                  <a:srgbClr val="339933"/>
                </a:solidFill>
                <a:latin typeface="Tahoma" pitchFamily="34" charset="0"/>
              </a:rPr>
              <a:t>Disadvantages</a:t>
            </a:r>
            <a:r>
              <a:rPr lang="en-GB" sz="4000" b="1" dirty="0" smtClean="0">
                <a:latin typeface="Tahoma" pitchFamily="34" charset="0"/>
              </a:rPr>
              <a:t> </a:t>
            </a:r>
            <a:r>
              <a:rPr lang="en-GB" sz="4000" b="1" dirty="0">
                <a:latin typeface="Tahoma" pitchFamily="34" charset="0"/>
              </a:rPr>
              <a:t>of a </a:t>
            </a:r>
            <a:r>
              <a:rPr lang="en-GB" sz="4000" b="1" dirty="0" smtClean="0">
                <a:latin typeface="Tahoma" pitchFamily="34" charset="0"/>
              </a:rPr>
              <a:t>network</a:t>
            </a:r>
            <a:endParaRPr lang="en-US" sz="4000" b="1" dirty="0">
              <a:latin typeface="Tahoma" pitchFamily="34" charset="0"/>
            </a:endParaRPr>
          </a:p>
        </p:txBody>
      </p:sp>
      <p:sp>
        <p:nvSpPr>
          <p:cNvPr id="10244" name="Text Box 14"/>
          <p:cNvSpPr txBox="1">
            <a:spLocks noChangeArrowheads="1"/>
          </p:cNvSpPr>
          <p:nvPr/>
        </p:nvSpPr>
        <p:spPr bwMode="auto">
          <a:xfrm>
            <a:off x="1600199" y="1524000"/>
            <a:ext cx="6677025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GB" dirty="0">
                <a:latin typeface="Verdana" pitchFamily="34" charset="0"/>
              </a:rPr>
              <a:t> </a:t>
            </a: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The set-up and maintenance costs can be expensive</a:t>
            </a: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GB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 A fault with the network server can cause difficulties with the </a:t>
            </a:r>
            <a:r>
              <a:rPr lang="en-GB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organisation /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Lack of Robustness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Needs An Efficient Handler</a:t>
            </a:r>
            <a:endParaRPr lang="en-GB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 Networks need security measures to restrict access to users.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dirty="0">
                <a:latin typeface="Verdana" pitchFamily="34" charset="0"/>
                <a:ea typeface="Verdana" pitchFamily="34" charset="0"/>
                <a:cs typeface="Verdana" pitchFamily="34" charset="0"/>
              </a:rPr>
              <a:t> WANs are vulnerable to hackers and viruses.</a:t>
            </a:r>
          </a:p>
          <a:p>
            <a:pPr>
              <a:spcBef>
                <a:spcPct val="50000"/>
              </a:spcBef>
            </a:pPr>
            <a:endParaRPr lang="en-US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983D-0332-4C1A-933B-8F63D7FA3B75}" type="slidenum">
              <a:rPr lang="en-US"/>
              <a:pPr/>
              <a:t>8</a:t>
            </a:fld>
            <a:endParaRPr 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990600" y="6096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sz="4000" b="1" dirty="0">
                <a:latin typeface="Arial" charset="0"/>
              </a:rPr>
              <a:t>How many kinds of Networks?</a:t>
            </a:r>
            <a:r>
              <a:rPr lang="en-US" dirty="0">
                <a:latin typeface="Arial" charset="0"/>
              </a:rPr>
              <a:t>	</a:t>
            </a:r>
            <a:endParaRPr lang="en-US" sz="3600" b="1" dirty="0">
              <a:latin typeface="Arial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990600" y="1501775"/>
            <a:ext cx="8077200" cy="339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b="1" dirty="0" smtClean="0"/>
              <a:t>Based </a:t>
            </a:r>
            <a:r>
              <a:rPr lang="en-US" b="1" dirty="0"/>
              <a:t>on </a:t>
            </a:r>
            <a:r>
              <a:rPr lang="en-US" b="1" dirty="0">
                <a:solidFill>
                  <a:srgbClr val="FF3300"/>
                </a:solidFill>
              </a:rPr>
              <a:t>network size</a:t>
            </a:r>
            <a:r>
              <a:rPr lang="en-US" b="1" dirty="0"/>
              <a:t>: LAN and WAN </a:t>
            </a:r>
            <a:r>
              <a:rPr lang="en-US" sz="2000" b="1" dirty="0"/>
              <a:t>(and MAN)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b="1" dirty="0" smtClean="0"/>
              <a:t>Based </a:t>
            </a:r>
            <a:r>
              <a:rPr lang="en-US" b="1" dirty="0"/>
              <a:t>on </a:t>
            </a:r>
            <a:r>
              <a:rPr lang="en-US" b="1" dirty="0">
                <a:solidFill>
                  <a:srgbClr val="FF3300"/>
                </a:solidFill>
              </a:rPr>
              <a:t>topology</a:t>
            </a:r>
            <a:r>
              <a:rPr lang="en-US" b="1" dirty="0"/>
              <a:t> (connectivity): </a:t>
            </a:r>
            <a:r>
              <a:rPr lang="en-US" dirty="0" smtClean="0"/>
              <a:t>logical </a:t>
            </a:r>
            <a:r>
              <a:rPr lang="en-US" dirty="0" err="1" smtClean="0"/>
              <a:t>eg</a:t>
            </a:r>
            <a:r>
              <a:rPr lang="en-US" dirty="0" smtClean="0"/>
              <a:t> Ethernet, Token Ring; physical </a:t>
            </a:r>
            <a:r>
              <a:rPr lang="en-US" dirty="0" err="1" smtClean="0"/>
              <a:t>eg</a:t>
            </a:r>
            <a:r>
              <a:rPr lang="en-US" dirty="0" smtClean="0"/>
              <a:t> star, ring, bus, mesh, tree, ring</a:t>
            </a:r>
            <a:endParaRPr lang="en-US" b="1" dirty="0" smtClean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b="1" dirty="0"/>
              <a:t>Based on </a:t>
            </a:r>
            <a:r>
              <a:rPr lang="en-US" b="1" dirty="0">
                <a:solidFill>
                  <a:srgbClr val="FF3300"/>
                </a:solidFill>
              </a:rPr>
              <a:t>transmission media</a:t>
            </a:r>
            <a:r>
              <a:rPr lang="en-US" b="1" dirty="0"/>
              <a:t>: Wired (UTP, coaxial cables, fiber-optic cables) and Wireless </a:t>
            </a:r>
            <a:endParaRPr lang="en-US" b="1" dirty="0" smtClean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b="1" dirty="0"/>
              <a:t>Based on </a:t>
            </a:r>
            <a:r>
              <a:rPr lang="en-US" b="1" dirty="0">
                <a:solidFill>
                  <a:srgbClr val="FF3300"/>
                </a:solidFill>
              </a:rPr>
              <a:t>structure</a:t>
            </a:r>
            <a:r>
              <a:rPr lang="en-US" b="1" dirty="0"/>
              <a:t> / </a:t>
            </a:r>
            <a:r>
              <a:rPr lang="en-US" b="1" dirty="0">
                <a:solidFill>
                  <a:srgbClr val="FF3300"/>
                </a:solidFill>
              </a:rPr>
              <a:t>management method</a:t>
            </a:r>
            <a:r>
              <a:rPr lang="en-US" b="1" dirty="0"/>
              <a:t>: Peer-to-peer and Client/Server, </a:t>
            </a:r>
            <a:r>
              <a:rPr lang="en-US" dirty="0"/>
              <a:t>cloud, cluster, </a:t>
            </a:r>
            <a:r>
              <a:rPr lang="en-US" dirty="0" err="1"/>
              <a:t>centralised</a:t>
            </a:r>
            <a:r>
              <a:rPr lang="en-US" dirty="0"/>
              <a:t>, </a:t>
            </a:r>
            <a:r>
              <a:rPr lang="en-US" dirty="0" err="1"/>
              <a:t>virtualised</a:t>
            </a:r>
            <a:endParaRPr lang="en-US" b="1" dirty="0"/>
          </a:p>
          <a:p>
            <a:pPr lvl="1">
              <a:spcBef>
                <a:spcPct val="20000"/>
              </a:spcBef>
              <a:buClr>
                <a:schemeClr val="tx1"/>
              </a:buClr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82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3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60350"/>
            <a:ext cx="8153400" cy="577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Parameters</a:t>
            </a:r>
            <a:endParaRPr lang="en-AU" dirty="0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724058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A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Bandwidth: </a:t>
            </a:r>
            <a:r>
              <a:rPr lang="en-AU" dirty="0"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en-A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AU" dirty="0">
                <a:latin typeface="Verdana" pitchFamily="34" charset="0"/>
                <a:ea typeface="Verdana" pitchFamily="34" charset="0"/>
                <a:cs typeface="Verdana" pitchFamily="34" charset="0"/>
              </a:rPr>
              <a:t>amount of data which can be transmitted on a medium over a fixed amount of time (second). It is measured on Bits per Second </a:t>
            </a:r>
            <a:endParaRPr lang="en-A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Tx/>
              <a:buChar char="•"/>
            </a:pPr>
            <a:endParaRPr lang="en-A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Tx/>
              <a:buChar char="•"/>
            </a:pPr>
            <a:r>
              <a:rPr lang="en-AU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Bits per Second (bps):</a:t>
            </a:r>
            <a:r>
              <a:rPr lang="en-AU" dirty="0">
                <a:latin typeface="Verdana" pitchFamily="34" charset="0"/>
                <a:ea typeface="Verdana" pitchFamily="34" charset="0"/>
                <a:cs typeface="Verdana" pitchFamily="34" charset="0"/>
              </a:rPr>
              <a:t> A measure of transmission speed. The number of bits (0 0r 1) which can be transmitted in a second</a:t>
            </a:r>
          </a:p>
          <a:p>
            <a:pPr>
              <a:buFontTx/>
              <a:buChar char="•"/>
            </a:pPr>
            <a:endParaRPr lang="en-AU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Tx/>
              <a:buChar char="•"/>
            </a:pP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Throughput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is a measure of how many units of information a system can process in a given amount of time. </a:t>
            </a:r>
          </a:p>
          <a:p>
            <a:pPr>
              <a:buFontTx/>
              <a:buChar char="•"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Throughput is then calculated by dividing the file size by the time to get the throughput in megabits , kilobits, or bits per second.</a:t>
            </a:r>
          </a:p>
          <a:p>
            <a:pPr>
              <a:buFontTx/>
              <a:buChar char="•"/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Tx/>
              <a:buChar char="•"/>
            </a:pP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en-US" b="1" dirty="0" smtClean="0">
                <a:solidFill>
                  <a:srgbClr val="3333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transfer rate  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speed with which data is moved from one place on a network to another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69925" y="23193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777</TotalTime>
  <Words>1128</Words>
  <Application>Microsoft Office PowerPoint</Application>
  <PresentationFormat>On-screen Show (4:3)</PresentationFormat>
  <Paragraphs>166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Computer Networks  </vt:lpstr>
      <vt:lpstr>What is a Network</vt:lpstr>
      <vt:lpstr>Computer Network:</vt:lpstr>
      <vt:lpstr>Need of Computer Network: </vt:lpstr>
      <vt:lpstr>PowerPoint Presentation</vt:lpstr>
      <vt:lpstr>PowerPoint Presentation</vt:lpstr>
      <vt:lpstr>PowerPoint Presentation</vt:lpstr>
      <vt:lpstr>PowerPoint Presentation</vt:lpstr>
      <vt:lpstr>Performance Parameters</vt:lpstr>
      <vt:lpstr>NETWORKS: categorized by size</vt:lpstr>
      <vt:lpstr>PowerPoint Presentation</vt:lpstr>
      <vt:lpstr>PowerPoint Presentation</vt:lpstr>
      <vt:lpstr>PowerPoint Presentation</vt:lpstr>
      <vt:lpstr>Metropolitan Area Network (MAN):</vt:lpstr>
      <vt:lpstr>PowerPoint Presentation</vt:lpstr>
      <vt:lpstr>NETWORK TOPOLOGIES Physical(categorizing by shape)</vt:lpstr>
      <vt:lpstr>Star Topology</vt:lpstr>
      <vt:lpstr>Ring Topology</vt:lpstr>
      <vt:lpstr>BUS TOPOLOGY</vt:lpstr>
      <vt:lpstr>PowerPoint Presentation</vt:lpstr>
      <vt:lpstr>Network Hardware</vt:lpstr>
      <vt:lpstr>Bridge</vt:lpstr>
      <vt:lpstr>Router</vt:lpstr>
      <vt:lpstr>Protocols</vt:lpstr>
      <vt:lpstr>Examples of protocols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Valitech</dc:creator>
  <cp:lastModifiedBy>Fatima</cp:lastModifiedBy>
  <cp:revision>108</cp:revision>
  <dcterms:created xsi:type="dcterms:W3CDTF">2015-02-03T06:16:56Z</dcterms:created>
  <dcterms:modified xsi:type="dcterms:W3CDTF">2019-10-15T07:06:46Z</dcterms:modified>
</cp:coreProperties>
</file>