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782" r:id="rId2"/>
    <p:sldMasterId id="2147483794" r:id="rId3"/>
  </p:sldMasterIdLst>
  <p:notesMasterIdLst>
    <p:notesMasterId r:id="rId27"/>
  </p:notesMasterIdLst>
  <p:handoutMasterIdLst>
    <p:handoutMasterId r:id="rId28"/>
  </p:handoutMasterIdLst>
  <p:sldIdLst>
    <p:sldId id="256" r:id="rId4"/>
    <p:sldId id="432" r:id="rId5"/>
    <p:sldId id="365" r:id="rId6"/>
    <p:sldId id="374" r:id="rId7"/>
    <p:sldId id="262" r:id="rId8"/>
    <p:sldId id="266" r:id="rId9"/>
    <p:sldId id="311" r:id="rId10"/>
    <p:sldId id="312" r:id="rId11"/>
    <p:sldId id="441" r:id="rId12"/>
    <p:sldId id="313" r:id="rId13"/>
    <p:sldId id="314" r:id="rId14"/>
    <p:sldId id="269" r:id="rId15"/>
    <p:sldId id="316" r:id="rId16"/>
    <p:sldId id="317" r:id="rId17"/>
    <p:sldId id="428" r:id="rId18"/>
    <p:sldId id="429" r:id="rId19"/>
    <p:sldId id="427" r:id="rId20"/>
    <p:sldId id="431" r:id="rId21"/>
    <p:sldId id="442" r:id="rId22"/>
    <p:sldId id="382" r:id="rId23"/>
    <p:sldId id="443" r:id="rId24"/>
    <p:sldId id="444" r:id="rId25"/>
    <p:sldId id="445" r:id="rId26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86377" autoAdjust="0"/>
  </p:normalViewPr>
  <p:slideViewPr>
    <p:cSldViewPr>
      <p:cViewPr varScale="1">
        <p:scale>
          <a:sx n="49" d="100"/>
          <a:sy n="49" d="100"/>
        </p:scale>
        <p:origin x="1245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2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2362" y="45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2F1EF03D-CB78-46A3-9AD8-5190170FD36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2753915D-2884-4828-8D0E-B47B65B3E67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E4A676E4-8046-4D00-B38F-7FDBB4CD52E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459BDB5E-19D6-47A1-978D-B572FED235A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E11D643-DD58-420E-B1C3-A428C63D0F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F399E85A-E880-4CBB-8E0A-873D6F02783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2AFBEEF6-FF26-4D91-81B0-3C2B67C05B9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E0143BD9-5C65-4342-BDEC-0C4BB825D4F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>
            <a:extLst>
              <a:ext uri="{FF2B5EF4-FFF2-40B4-BE49-F238E27FC236}">
                <a16:creationId xmlns:a16="http://schemas.microsoft.com/office/drawing/2014/main" id="{72CD1AFF-7D92-4603-BC57-7E623EDC92E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80902" name="Rectangle 6">
            <a:extLst>
              <a:ext uri="{FF2B5EF4-FFF2-40B4-BE49-F238E27FC236}">
                <a16:creationId xmlns:a16="http://schemas.microsoft.com/office/drawing/2014/main" id="{23622751-C488-4F86-8D6D-BCADDD71612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0903" name="Rectangle 7">
            <a:extLst>
              <a:ext uri="{FF2B5EF4-FFF2-40B4-BE49-F238E27FC236}">
                <a16:creationId xmlns:a16="http://schemas.microsoft.com/office/drawing/2014/main" id="{4CCD37DD-D955-4984-8CB9-D4F54174BD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4BB747A-C232-400F-981F-AD1F909915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opcoderz.com/kotlin/kotlin-loop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https://topcoderz.com/kotlin/kotlin-loop/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BB747A-C232-400F-981F-AD1F9099154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6332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0B2A9BC9-5CED-46DD-8773-43B802641FE1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6" y="-8468"/>
            <a:chExt cx="9169804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8B83FB-F263-43DE-A4D3-27816629CCEB}"/>
                </a:ext>
              </a:extLst>
            </p:cNvPr>
            <p:cNvCxnSpPr/>
            <p:nvPr/>
          </p:nvCxnSpPr>
          <p:spPr>
            <a:xfrm flipV="1">
              <a:off x="5130498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448AB42-5387-40D1-B8B4-82CF8E36473E}"/>
                </a:ext>
              </a:extLst>
            </p:cNvPr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FC12828F-CFDE-406A-9282-D5F40C40097B}"/>
                </a:ext>
              </a:extLst>
            </p:cNvPr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5388C63C-E173-4E26-A7AE-569C86DE9857}"/>
                </a:ext>
              </a:extLst>
            </p:cNvPr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4D2CC729-2195-48DD-ACDF-05399D418ECE}"/>
                </a:ext>
              </a:extLst>
            </p:cNvPr>
            <p:cNvSpPr/>
            <p:nvPr/>
          </p:nvSpPr>
          <p:spPr>
            <a:xfrm>
              <a:off x="6638689" y="3919613"/>
              <a:ext cx="251312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21">
              <a:extLst>
                <a:ext uri="{FF2B5EF4-FFF2-40B4-BE49-F238E27FC236}">
                  <a16:creationId xmlns:a16="http://schemas.microsoft.com/office/drawing/2014/main" id="{2F037410-4F60-4462-A7B0-3105D842BF5C}"/>
                </a:ext>
              </a:extLst>
            </p:cNvPr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22">
              <a:extLst>
                <a:ext uri="{FF2B5EF4-FFF2-40B4-BE49-F238E27FC236}">
                  <a16:creationId xmlns:a16="http://schemas.microsoft.com/office/drawing/2014/main" id="{6453E1F0-DB59-4ACA-B54D-3C7AC2B3BF93}"/>
                </a:ext>
              </a:extLst>
            </p:cNvPr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8BF7B272-7897-40C0-B975-0AFD4D757446}"/>
                </a:ext>
              </a:extLst>
            </p:cNvPr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4C9EE5F9-2B08-479A-9FA8-DC2F4A00F63E}"/>
                </a:ext>
              </a:extLst>
            </p:cNvPr>
            <p:cNvSpPr/>
            <p:nvPr/>
          </p:nvSpPr>
          <p:spPr>
            <a:xfrm>
              <a:off x="8059565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9B75E036-0B43-46A7-A03D-AD0E7ABBE4DB}"/>
                </a:ext>
              </a:extLst>
            </p:cNvPr>
            <p:cNvSpPr/>
            <p:nvPr/>
          </p:nvSpPr>
          <p:spPr>
            <a:xfrm>
              <a:off x="-8466" y="-8468"/>
              <a:ext cx="863639" cy="5698416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06CBD3B-5AF3-4C97-B923-B80519DD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33F7C811-C526-46BA-A537-B12150447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3BDC9F10-3323-4ADC-90B6-1094F281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F6AA4-ED7D-42ED-80E2-6CCE4530F6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386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94ED-31C8-4B94-879A-950AC12A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930FA-04B2-446A-82C1-3B9417E6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905ED-A7C9-4E5D-AC0A-8A4D1182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2471B-795B-4DE5-B452-693A111E65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928824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452D38-A36A-4A5F-BB4B-2B987B6EB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0">
                <a:solidFill>
                  <a:srgbClr val="C0E474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B64D5E-6A5E-46C6-96B3-C0EFF7DD7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0">
                <a:solidFill>
                  <a:srgbClr val="C0E474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BC2418C-6887-40B0-8DDE-9627AD17AE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1A4456-1281-418D-AF8A-05F633D89C0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0BFBF06-C1A9-4C8E-8FD0-14830155C26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81CD8E-8CD4-462C-8CE1-6A29130B9C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46765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BCC10-DDCF-43E6-B320-C07A01F5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B7F17-B605-4449-95AF-CC1C1BC42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062FF-167C-477C-B271-9AFCDC32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B5B35-D92C-4025-ABBF-57DF9C8C75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552740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4BDE7F-1F75-4F6C-8C1C-BBF03AB75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0">
                <a:solidFill>
                  <a:srgbClr val="C0E474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533091-F366-4438-A99F-356A7FEC7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0">
                <a:solidFill>
                  <a:srgbClr val="C0E474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E2EF863-5EEC-4873-9388-CFCDD738556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3C10EE4-3AB0-49F9-A866-155B23A594B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2EE3283-E96B-48CE-853C-4865FFEFF96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B94D7-B1B3-4654-88D8-500E5AB811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684018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07B3104-CB28-4DC3-98AA-CFA95183087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EF22153-F9FF-483D-ABC4-1BA848E9251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0D59609-CF79-4E96-86B7-9DFA9FC035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F97C3-062E-45C7-83F3-E3E70579E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243292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C661B-B4ED-4B8C-BCDA-520989AB0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16CF8-4E52-4D3D-913F-3783726E0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64265-BFB8-49AE-A9FA-A9A8E2A1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DA484-E27B-4BA4-9B49-219F7956EE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666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1E7C1-2B5F-4DBD-855B-81C362D3D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4AF4A-E97C-40C0-947C-5A85B479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01916-932D-4FC9-83BE-A785296B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673BE-08B4-4186-BB8D-8B9CE02281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2946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E4729D8-8C4B-4DC4-AF8D-4F3F9784CD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4800" y="533400"/>
            <a:ext cx="3429000" cy="1143000"/>
          </a:xfrm>
        </p:spPr>
        <p:txBody>
          <a:bodyPr anchor="b"/>
          <a:lstStyle>
            <a:lvl1pPr>
              <a:defRPr sz="3200" b="0">
                <a:solidFill>
                  <a:srgbClr val="F5E985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2ADD6E1-1F08-43E4-BCC7-9AF8A9BED39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04800" y="1828800"/>
            <a:ext cx="3429000" cy="17526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711394"/>
      </p:ext>
    </p:extLst>
  </p:cSld>
  <p:clrMapOvr>
    <a:masterClrMapping/>
  </p:clrMapOvr>
  <p:transition>
    <p:wheel spokes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571D4-14DB-4B9D-9DDE-76FB7E537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0ADEB-A78C-4A95-AB02-2D026AA52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4A916-4599-4E14-9A6C-2D08125565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895AB-F5F0-4300-B9A1-7C5DB3769C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5-</a:t>
            </a:r>
            <a:fld id="{5484B5D9-8DBC-42B4-89E1-E4EAC14CFC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3424964"/>
      </p:ext>
    </p:extLst>
  </p:cSld>
  <p:clrMapOvr>
    <a:masterClrMapping/>
  </p:clrMapOvr>
  <p:transition>
    <p:wheel spokes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C34-661C-40E5-933B-D9B441FD9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AFDAE-8C95-4BA3-ACE8-ED3747019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DF800-D551-427B-86B1-FE84D91ADE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FC22C-6584-417E-BC1A-A57EFB2EFF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5-</a:t>
            </a:r>
            <a:fld id="{9241EF31-3FB2-493A-BBF5-37A5A73932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4744926"/>
      </p:ext>
    </p:extLst>
  </p:cSld>
  <p:clrMapOvr>
    <a:masterClrMapping/>
  </p:clrMapOvr>
  <p:transition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5FF43-4736-4BE4-B9EC-FCAE932F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C5042-6815-4EC1-90AF-7C634489B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C0ED0-ED6A-496B-8872-4AEE1ED1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88F7B-F0EC-4217-81B0-FCAB32EAA1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91761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5A28-019C-4747-A41E-BA76266B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BD603-C512-4DAD-8AF0-36AFD9E99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0600" y="1219200"/>
            <a:ext cx="38862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BAAC9-2FB1-48B6-85DE-2DA0582DF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38862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367A1-2243-4EBF-B046-558B9C7695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2004 Pearson Addison-Wesley.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92F81-8437-4C12-9BF3-B8139A7A00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5-</a:t>
            </a:r>
            <a:fld id="{661780B6-732F-4418-97B2-7399CA87A1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6515120"/>
      </p:ext>
    </p:extLst>
  </p:cSld>
  <p:clrMapOvr>
    <a:masterClrMapping/>
  </p:clrMapOvr>
  <p:transition>
    <p:wheel spokes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0F14A-9B9B-475C-8101-FE18820A5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B1002-D3A9-4092-A4E0-D158C5AB7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FB272-DAEC-465A-99D4-0D45CE19D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A6FC1-8337-43BC-9144-6D0D46D08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15ADD9-7CF9-43B7-886A-E7D137B3A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BDA2AC5-90DF-4DE5-AA8A-E44B59F08C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2004 Pearson Addison-Wesley. All rights reserved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EC24E2F-2787-4297-AF5E-D54183C84A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5-</a:t>
            </a:r>
            <a:fld id="{70543E0E-C5CC-4942-A6D6-94B77AC4FA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7231170"/>
      </p:ext>
    </p:extLst>
  </p:cSld>
  <p:clrMapOvr>
    <a:masterClrMapping/>
  </p:clrMapOvr>
  <p:transition>
    <p:wheel spokes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F665-67F4-45ED-841F-676F9739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CFA1E5-393F-4B99-9616-F2C0BE0273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2004 Pearson Addison-Wesley. All rights reserved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20653-C925-4121-8B14-5D23DBC492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5-</a:t>
            </a:r>
            <a:fld id="{70F6EB08-A0E1-436A-9EBF-E4459A3250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6548044"/>
      </p:ext>
    </p:extLst>
  </p:cSld>
  <p:clrMapOvr>
    <a:masterClrMapping/>
  </p:clrMapOvr>
  <p:transition>
    <p:wheel spokes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2BD95B-CBDB-40DC-B5A9-92CBF94EC1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2004 Pearson Addison-Wesley. All rights reserved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47AF01-E199-4FBD-B4FD-F66DB364BD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5-</a:t>
            </a:r>
            <a:fld id="{380CA94D-DBE1-49BA-93CD-C81EE3EF5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3885006"/>
      </p:ext>
    </p:extLst>
  </p:cSld>
  <p:clrMapOvr>
    <a:masterClrMapping/>
  </p:clrMapOvr>
  <p:transition>
    <p:wheel spokes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CF885-5F6F-4B5D-8136-5E0E2EDF6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4F008-D441-41D3-AEC5-70604F9FC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411A4-CFEE-49A7-B19A-5B0C5D2DB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DBB24-E9B2-40E5-8EC8-1B04D54969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2004 Pearson Addison-Wesley.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5690A-7883-4FD4-96BE-01AB1BE8C2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5-</a:t>
            </a:r>
            <a:fld id="{064F55AE-7E3F-49BD-8746-A60D6A54D8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6705992"/>
      </p:ext>
    </p:extLst>
  </p:cSld>
  <p:clrMapOvr>
    <a:masterClrMapping/>
  </p:clrMapOvr>
  <p:transition>
    <p:wheel spokes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F89B-953C-4CFE-B7DA-DF4BC22DB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6AEC3-936E-4707-8462-BF4BAC51F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6E03A-C0B6-422F-A097-CA3BF5105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A140C-3890-488A-9555-462A1BE21E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2004 Pearson Addison-Wesley.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7DB96-5BBF-4AD0-AFDD-7680BE0811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5-</a:t>
            </a:r>
            <a:fld id="{10628250-F8FE-4EF7-B250-2EB763F4D8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245837"/>
      </p:ext>
    </p:extLst>
  </p:cSld>
  <p:clrMapOvr>
    <a:masterClrMapping/>
  </p:clrMapOvr>
  <p:transition>
    <p:wheel spokes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6653-DD6A-47A6-A7A3-48A1BAE1A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1D1AA-147E-45FD-AA56-49A19F80F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F5870-71DD-406E-9BD8-459DDB476C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E57CA-FB41-4405-848B-5FAB1223B2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5-</a:t>
            </a:r>
            <a:fld id="{38261AB1-7C5A-4BCC-8292-D0E0ED2D6E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234609"/>
      </p:ext>
    </p:extLst>
  </p:cSld>
  <p:clrMapOvr>
    <a:masterClrMapping/>
  </p:clrMapOvr>
  <p:transition>
    <p:wheel spokes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A41161-9184-4485-8069-196B70356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34200" y="3048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71098-0C9D-4683-8F1B-93B9802A8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600" y="3048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EFB40-3E38-40B3-BE66-34D38BFDE1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2004 Pearson Addison-Wesley.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7D1FC-7115-46E5-BF10-FDCC882CB5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5-</a:t>
            </a:r>
            <a:fld id="{2409E019-9881-4E2E-8F61-67C89EBBEB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0284930"/>
      </p:ext>
    </p:extLst>
  </p:cSld>
  <p:clrMapOvr>
    <a:masterClrMapping/>
  </p:clrMapOvr>
  <p:transition>
    <p:wheel spokes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E8112416-64E2-44D9-A620-E71D5D2032C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A8AFADFA-73E9-4C3F-81F3-C0CB784E394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r-T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F9F08F92-7A6B-4B8D-8899-60086AD2BEB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r-TR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4D51F87D-2498-4CDE-930C-5CC349340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EE64CA6B-E0AC-4EE7-A7E2-E3F788163F2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tr-TR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F112B1C5-1058-49D8-A0AF-3F72F5FDD0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tr-TR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6A6E9B8E-72E4-4A3F-9A9D-FE988F3F489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tr-TR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B994EECA-8C52-4191-8E3F-4AA63307E91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tr-TR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BCAF2423-96CD-4BA4-A34C-6D457F5DAEA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tr-TR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58D71900-B629-4D22-8EAC-2E111808B8E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tr-TR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95A782FB-819D-4476-8E39-C0C47BB5C11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tr-TR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A690C7DA-5143-47D9-9B07-AC5240966D6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tr-TR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A14FC661-CA77-4F4B-887B-00F771941E2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tr-TR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B9D965A4-494F-43FA-BF73-D478BF0F450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tr-TR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133600" y="457200"/>
            <a:ext cx="6858000" cy="5257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6A12BB9C-E52E-44AF-89E6-28ACF7CAE8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804B6872-C033-4B52-854E-67F48CD633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CC12D56E-536E-4E40-86E8-23D0D17E7A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4FDFE-2A3A-4BD6-910F-415F548BCB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49174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E041E46-57AC-43F0-8F84-B0489AD545B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1E9291B-0024-4FC0-986A-BAD09C0F55C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D7BFD5-CBE1-452F-A7FE-90A18C04EA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58FF4F8A-2DBA-426A-976C-BDABF456EF5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9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D5762-CFD5-4953-920C-F2A89F0F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D6F51-3EDD-49E5-9B23-832AAF1C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E30CF-C70E-4334-92E3-913947DD8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A02AA-0035-4D45-AF8A-FE3BDC3C22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4858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2CB9F62-1820-4AEF-B03A-2D3B20743DD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A0A3BC5-9040-4A7A-B452-3FDCEDB651F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FF82F-1A5B-40BF-83D5-0E53DDBC91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713DA885-54BF-4D23-BD7C-B26B02F22BD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427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705B0B5-439B-4C52-BBA3-40468CB967D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88ABF90-870A-4D8F-A471-9E7F5F29DF3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90990-AAFD-42D5-A204-AF6000D926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62DF3E27-625F-4AE7-B9C0-0DB6D1D5615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11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6816D64-017C-406B-9240-CD2C560CF2B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5A12A0B-2555-4859-B585-EADABC997B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BAEFB-6AB8-4E1E-A0C5-057349345F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14648672-DDB5-4B89-80C9-A8021CD012D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457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582B7E-9A15-432B-B90C-0F1254FEAEB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E047F-6048-4F44-9A17-ED7E6B938F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0C1CA-7AF6-4E53-A9F0-C5C77002A2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979697F-4354-4E1D-90B3-F8447B234FD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356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F81D8B2-ACE4-46F1-B3DB-B31E6D821DB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AFD925E-E1D8-4882-AC2F-3FDFDA1419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EE1D2-7C41-4726-A3C5-19980A0F14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B997359D-B582-4550-B70E-5DE682C719D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507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C570032-44F3-4FF6-BFE8-30ECC104AFB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C7097DE-6FA5-451D-A4E4-0A91935C449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B81F6-BB64-446E-9E6A-4D73CF338B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AC609F43-4F68-410A-851E-B33BAE4125F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78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0279031-EB4D-485E-8E22-91AC9CE4A42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B259B20-AB62-4EA9-8E51-E7EEF50BFF0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3A97F-9E22-4AC1-8604-1D0833BD7A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63BC69D-E8D7-4A4B-8836-98D42117694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596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AC726F8-DDC3-463D-99CF-E9C192A59C9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83FB4C1-568D-42B7-A908-11B8D890F0A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219C8-FA02-4CE6-BD04-11B812D177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39DD89F-B65A-4B0E-8AF5-E65DFFE86CB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687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4BFC494-2832-4CCB-A9B3-717B6C3F940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6BD3508-35FE-4C2C-92C0-A022645577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2C12C-DEE1-47AC-90BC-9DEE552EC2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AEA2DF68-F30A-45FF-BE68-4D2289D2B8D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025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91309EA-B51A-44CC-B894-33235FD811F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7DB3A6C-143D-41D8-B7B2-19220B93B03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B54FF-0A98-4518-9FC8-2BAD93B638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EFA38EC8-19A1-4B84-80E2-007553F8126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3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C3FC7E1-C74F-4C67-96E9-EDDB5444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522CAAC-6D3F-4B04-A748-2DA7DABF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C02E15E-514C-4272-8D35-0FADF947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41042-9607-408F-AC5E-558B0D697C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93153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4DAA8AF-B3CC-45F2-8FCE-B4ACD175575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A9352AE-BAAB-4952-84D0-2524C3F7DA8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DF5B4-B2A2-42D2-9499-F95D9AAFC2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F8BA261-03A3-4ABC-BDF4-A7AB8DC0EDA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768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D69F2FC-5B6F-461D-90E7-8161B67F6DB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CFB14B9-BD69-4DD7-B66A-991C5F09240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7D371-A2BC-4DFC-992B-CAACCC80F7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A7C3998-9B5A-4A37-8798-3A7D3D47904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B95D1D0-B599-453B-AC9A-A952D482B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8D52E3B-1D2D-4B19-B5A0-DC79DC642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409B377-1871-4682-9821-860F4543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BEA26-F5FC-49DA-9976-9659C51271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185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9148DC7-1D3E-47A5-8033-5146B72BA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69A12D8-CD80-4F0E-B4EA-3DFF26C8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EF8FF34-FE7B-41BD-B7FF-E8D19F60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053B3-460C-47A6-8C6A-E32730CAAB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146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B8F68AB-E12D-4BD7-B878-679263D7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073850B-B864-476C-B802-250480DD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27F0FF4-C2F3-4DB8-8E4C-1FD30B32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583B0-C048-4C8D-BD78-0A6303DCB6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329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F74216D-6358-4570-B526-75D49340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C849C66-E64F-4D4F-BE34-7D3FC0708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692243A-C377-4AB9-AE6B-E3B2CCF6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CFEBA-DDA2-4BE2-9703-809AE85B56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2906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7414688-1342-4E45-9631-39CAC2F0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9741F44-02C6-4708-B132-FAE28235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C9A0201-DFE2-4A44-A4AA-0598E27B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EA632-78F8-420A-A779-BD2CD15419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50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EE1A9849-AE5F-4504-AA0D-A84AE639DA64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7" y="-8468"/>
            <a:chExt cx="9169805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F0ACE3D-3499-4229-954C-E7325DA4F817}"/>
                </a:ext>
              </a:extLst>
            </p:cNvPr>
            <p:cNvSpPr/>
            <p:nvPr/>
          </p:nvSpPr>
          <p:spPr>
            <a:xfrm>
              <a:off x="-8467" y="4013290"/>
              <a:ext cx="457221" cy="285317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5B656C1-48AF-4BEB-8F44-8A8A397D4B11}"/>
                </a:ext>
              </a:extLst>
            </p:cNvPr>
            <p:cNvCxnSpPr/>
            <p:nvPr/>
          </p:nvCxnSpPr>
          <p:spPr>
            <a:xfrm flipV="1">
              <a:off x="5130497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34E162E-793E-40E0-B4E3-02F1DAFB97CF}"/>
                </a:ext>
              </a:extLst>
            </p:cNvPr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8B4E9B7-932B-4152-ADDD-17E318EBB202}"/>
                </a:ext>
              </a:extLst>
            </p:cNvPr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16144D7-B3E9-485C-97F4-4D50F2AD7CF3}"/>
                </a:ext>
              </a:extLst>
            </p:cNvPr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3F20DC0-61A2-41AC-AAC7-0292022D3693}"/>
                </a:ext>
              </a:extLst>
            </p:cNvPr>
            <p:cNvSpPr/>
            <p:nvPr/>
          </p:nvSpPr>
          <p:spPr>
            <a:xfrm>
              <a:off x="6638689" y="3919613"/>
              <a:ext cx="2513124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949B221-7B91-4EE6-8ADC-A77502D69A38}"/>
                </a:ext>
              </a:extLst>
            </p:cNvPr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317FEDF-192D-4DAE-8FEB-641CC67AC9CD}"/>
                </a:ext>
              </a:extLst>
            </p:cNvPr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B52D178-2966-465B-8D19-80C9D686D8BA}"/>
                </a:ext>
              </a:extLst>
            </p:cNvPr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1A9FEF3-D336-477A-A4CA-82420693DF53}"/>
                </a:ext>
              </a:extLst>
            </p:cNvPr>
            <p:cNvSpPr/>
            <p:nvPr/>
          </p:nvSpPr>
          <p:spPr>
            <a:xfrm>
              <a:off x="8059564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5405D1D6-3F17-48B9-8E4B-9C10E6F47B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63484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47E720C4-E8AB-447F-B6BD-01B9E0222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160588"/>
            <a:ext cx="6348413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B3A02-D00F-4779-AF14-3DCADA32C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BCA86-D88A-420A-9CD6-E5270F778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F2AC2-BFB7-45E4-B43F-9F82DF85F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FA5D90BF-04E5-4137-825B-E3E6299D3C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5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56" r:id="rId11"/>
    <p:sldLayoutId id="2147484117" r:id="rId12"/>
    <p:sldLayoutId id="2147484157" r:id="rId13"/>
    <p:sldLayoutId id="2147484118" r:id="rId14"/>
    <p:sldLayoutId id="2147484119" r:id="rId15"/>
    <p:sldLayoutId id="2147484120" r:id="rId16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4FC4191-EE53-429E-92E6-904267F6BB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FE9030B-05C4-45A2-B0CE-49E9CB0810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207D363-3E6E-47F9-B143-FCB3B1C81A6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rgbClr val="FF4C00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2004 Pearson Addison-Wesley. All rights reserved</a:t>
            </a:r>
            <a:endParaRPr lang="en-US" altLang="en-US">
              <a:cs typeface="+mn-cs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5AD8FC9-42A8-453D-97E6-1A32D599F8A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rgbClr val="FF4C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5-</a:t>
            </a:r>
            <a:fld id="{E4BE6EB8-DCF9-4F6E-B55B-14E7F38C68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</p:sldLayoutIdLst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4C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4C00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4C00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4C00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4C00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4C00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4C00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4C00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4C00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1F9AD9D-90D2-4402-8359-166C09B11F4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AA4321D-984A-4E82-A598-CDA5F9D2172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0D775DFA-8CC2-4981-8937-EFF6597D65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3076" name="Group 4">
            <a:extLst>
              <a:ext uri="{FF2B5EF4-FFF2-40B4-BE49-F238E27FC236}">
                <a16:creationId xmlns:a16="http://schemas.microsoft.com/office/drawing/2014/main" id="{B1DCF7F7-62F2-4FD7-876A-32A4307115C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8242B3BB-D9D8-4021-87FA-DEA1D6E5B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r-T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CE379041-9D83-4DC5-846A-F2EF1930B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r-T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A21BCC55-08F1-4819-A847-706C9BB6F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r-TR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18D385D2-517F-4FD8-9303-12F0FB348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r-TR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1984458D-E86D-4AAE-B255-E400ED470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r-TR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BF0E5C15-A294-4A26-94AD-52145D898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r-TR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CC93F2A1-F639-40FC-B874-A3DF4305B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r-T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7C4B13E7-2BA7-4DC2-8E48-6C7D7CC4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r-TR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C283D519-4A57-4938-A13F-C14069E0A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r-TR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077" name="Rectangle 14">
            <a:extLst>
              <a:ext uri="{FF2B5EF4-FFF2-40B4-BE49-F238E27FC236}">
                <a16:creationId xmlns:a16="http://schemas.microsoft.com/office/drawing/2014/main" id="{2EC0476D-7FF1-448D-B0A4-CEBCB39C33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8" name="Rectangle 15">
            <a:extLst>
              <a:ext uri="{FF2B5EF4-FFF2-40B4-BE49-F238E27FC236}">
                <a16:creationId xmlns:a16="http://schemas.microsoft.com/office/drawing/2014/main" id="{E3B321ED-C307-41AF-8BE2-842764E67C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12" name="Rectangle 16">
            <a:extLst>
              <a:ext uri="{FF2B5EF4-FFF2-40B4-BE49-F238E27FC236}">
                <a16:creationId xmlns:a16="http://schemas.microsoft.com/office/drawing/2014/main" id="{A7F543F9-A21B-4CBA-A74C-4CE5B5508B3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  <p:sldLayoutId id="2147484131" r:id="rId12"/>
    <p:sldLayoutId id="2147484132" r:id="rId13"/>
    <p:sldLayoutId id="2147484133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13AEB52-AA90-4F8D-8C67-E17A02C8FCA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241617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en-US">
                <a:solidFill>
                  <a:srgbClr val="0070C0"/>
                </a:solidFill>
              </a:rPr>
              <a:t>Programming Constructs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B224FC51-8449-4B70-884C-3BF16F06A24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en-US" sz="4400" i="1" dirty="0"/>
              <a:t>Ibtisam Mogul</a:t>
            </a:r>
          </a:p>
        </p:txBody>
      </p:sp>
      <p:sp>
        <p:nvSpPr>
          <p:cNvPr id="24580" name="Slide Number Placeholder 5">
            <a:extLst>
              <a:ext uri="{FF2B5EF4-FFF2-40B4-BE49-F238E27FC236}">
                <a16:creationId xmlns:a16="http://schemas.microsoft.com/office/drawing/2014/main" id="{0C724C10-5A4F-4916-98C5-102FAB15F5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A1A55EF-E9C8-4AD5-B6C7-5DEC04482EC0}" type="slidenum">
              <a:rPr lang="en-US" altLang="en-US" smtClean="0">
                <a:solidFill>
                  <a:schemeClr val="accent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</a:t>
            </a:fld>
            <a:endParaRPr lang="en-US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330FD332-7839-4E82-9670-C96DF5BA3E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en-US" sz="3000">
                <a:solidFill>
                  <a:schemeClr val="tx1"/>
                </a:solidFill>
                <a:latin typeface="Arial Black" panose="020B0A04020102020204" pitchFamily="34" charset="0"/>
              </a:rPr>
              <a:t>1. INITILIZATION EXPRESSIONS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BC128F78-E79C-439A-B80A-62399A8529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1488613"/>
            <a:ext cx="6423914" cy="3880773"/>
          </a:xfrm>
        </p:spPr>
        <p:txBody>
          <a:bodyPr rtlCol="0">
            <a:normAutofit/>
          </a:bodyPr>
          <a:lstStyle/>
          <a:p>
            <a:pPr marL="609600" indent="-609600" algn="just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200" dirty="0">
                <a:solidFill>
                  <a:srgbClr val="FF0000"/>
                </a:solidFill>
                <a:latin typeface="Arial" panose="020B0604020202020204" pitchFamily="34" charset="0"/>
              </a:rPr>
              <a:t>Before entering in a loop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</a:p>
          <a:p>
            <a:pPr marL="609600" indent="-609600" algn="just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its </a:t>
            </a:r>
            <a:r>
              <a:rPr lang="en-US" altLang="en-US" sz="2200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control variable must be initialized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.  </a:t>
            </a:r>
          </a:p>
          <a:p>
            <a:pPr marL="609600" indent="-609600" algn="just"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en-US" sz="2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9600" indent="-609600" algn="just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The initialization expression </a:t>
            </a:r>
            <a:r>
              <a:rPr lang="en-US" altLang="en-US" sz="2200" dirty="0">
                <a:solidFill>
                  <a:srgbClr val="FF0000"/>
                </a:solidFill>
                <a:latin typeface="Arial" panose="020B0604020202020204" pitchFamily="34" charset="0"/>
              </a:rPr>
              <a:t>executes only once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609600" indent="-609600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2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EB8AE5-2DB4-4BBA-B481-F797E251C5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33" t="12275" r="19166" b="4074"/>
          <a:stretch/>
        </p:blipFill>
        <p:spPr>
          <a:xfrm>
            <a:off x="6096000" y="1183812"/>
            <a:ext cx="3048000" cy="430258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FE68519-9BD6-4C25-B65E-0C6A77B31AC9}"/>
              </a:ext>
            </a:extLst>
          </p:cNvPr>
          <p:cNvSpPr/>
          <p:nvPr/>
        </p:nvSpPr>
        <p:spPr>
          <a:xfrm>
            <a:off x="6120161" y="1371599"/>
            <a:ext cx="1652239" cy="95521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0CC72A6A-746F-4972-BE55-9691758FE7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000">
                <a:solidFill>
                  <a:schemeClr val="tx1"/>
                </a:solidFill>
                <a:latin typeface="Arial Black" panose="020B0A04020102020204" pitchFamily="34" charset="0"/>
              </a:rPr>
              <a:t>2. TEST EXPRESSION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0C562A0E-91D5-47EE-9D04-6BCAC90DBA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488613"/>
            <a:ext cx="7325061" cy="3880773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Expression whose truth values </a:t>
            </a:r>
            <a:r>
              <a:rPr lang="en-US" altLang="en-US" sz="2200" dirty="0">
                <a:solidFill>
                  <a:srgbClr val="FF0000"/>
                </a:solidFill>
                <a:latin typeface="Arial" panose="020B0604020202020204" pitchFamily="34" charset="0"/>
              </a:rPr>
              <a:t>decides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whether the loop- body will be executed or not. 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en-US" sz="2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If the </a:t>
            </a:r>
            <a:r>
              <a:rPr lang="en-US" altLang="en-US" sz="2200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test expression/ condition 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evaluates to</a:t>
            </a:r>
            <a:r>
              <a:rPr lang="en-US" altLang="en-US" sz="2200" dirty="0">
                <a:solidFill>
                  <a:schemeClr val="tx1"/>
                </a:solidFill>
                <a:highlight>
                  <a:srgbClr val="00FF00"/>
                </a:highlight>
                <a:latin typeface="Arial" panose="020B0604020202020204" pitchFamily="34" charset="0"/>
              </a:rPr>
              <a:t> true </a:t>
            </a:r>
          </a:p>
          <a:p>
            <a:pPr lvl="1"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the loop body gets executed, 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otherwise the loop stops.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BE3B7B-F8F4-448A-A9DA-046BDE17B1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33" t="12275" r="19166" b="4074"/>
          <a:stretch/>
        </p:blipFill>
        <p:spPr>
          <a:xfrm>
            <a:off x="5434012" y="1956962"/>
            <a:ext cx="3633787" cy="482483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B453B27-0C95-444F-B31B-B5FC9B7CB90E}"/>
              </a:ext>
            </a:extLst>
          </p:cNvPr>
          <p:cNvSpPr/>
          <p:nvPr/>
        </p:nvSpPr>
        <p:spPr>
          <a:xfrm>
            <a:off x="5434012" y="3200400"/>
            <a:ext cx="1891049" cy="11430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1BB05528-019C-43AA-AE63-DB8603C134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7559" y="609600"/>
            <a:ext cx="2796807" cy="1320800"/>
          </a:xfrm>
        </p:spPr>
        <p:txBody>
          <a:bodyPr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Arial Black" panose="020B0A04020102020204" pitchFamily="34" charset="0"/>
              </a:rPr>
              <a:t>3. UPDATE EXPRESSION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1E545F03-367C-423E-919C-643CA0E212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3875" y="2160589"/>
            <a:ext cx="4743925" cy="356073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The update expression 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highlight>
                  <a:srgbClr val="FFFF00"/>
                </a:highlight>
                <a:latin typeface="Arial" panose="020B0604020202020204" pitchFamily="34" charset="0"/>
              </a:rPr>
              <a:t>changes the value of  loop variable</a:t>
            </a:r>
            <a:r>
              <a:rPr lang="en-US" altLang="en-US" sz="2000" dirty="0">
                <a:latin typeface="Arial" panose="020B0604020202020204" pitchFamily="34" charset="0"/>
              </a:rPr>
              <a:t>. </a:t>
            </a:r>
          </a:p>
          <a:p>
            <a:pPr eaLnBrk="1" hangingPunct="1">
              <a:buFontTx/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The update expression is executed at the </a:t>
            </a:r>
            <a:r>
              <a:rPr lang="en-US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end of the loop 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after the loop-body is executed.</a:t>
            </a:r>
          </a:p>
          <a:p>
            <a:pPr eaLnBrk="1" hangingPunct="1"/>
            <a:endParaRPr lang="en-US" altLang="en-US" sz="2000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86BFE5-380C-43EB-BBF1-309A31F41F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33" t="12275" r="19166" b="4074"/>
          <a:stretch/>
        </p:blipFill>
        <p:spPr>
          <a:xfrm>
            <a:off x="5691940" y="205063"/>
            <a:ext cx="3452060" cy="523673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538C413-3F7A-4E72-90F8-7AB3D50B1FB5}"/>
              </a:ext>
            </a:extLst>
          </p:cNvPr>
          <p:cNvSpPr/>
          <p:nvPr/>
        </p:nvSpPr>
        <p:spPr>
          <a:xfrm>
            <a:off x="5562600" y="4419600"/>
            <a:ext cx="2362200" cy="11430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39E7374-4889-4374-AA68-078B2355FD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en-US" sz="2500" dirty="0">
                <a:solidFill>
                  <a:schemeClr val="tx1"/>
                </a:solidFill>
                <a:latin typeface="Arial Black" panose="020B0A04020102020204" pitchFamily="34" charset="0"/>
              </a:rPr>
              <a:t>4. THE BODY OF THE LOOP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29889AB9-690A-497A-9EC9-513DD1E735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371600"/>
            <a:ext cx="6348413" cy="3881438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The statements that are 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200" b="1" dirty="0">
                <a:solidFill>
                  <a:srgbClr val="FF0000"/>
                </a:solidFill>
                <a:latin typeface="Arial" panose="020B0604020202020204" pitchFamily="34" charset="0"/>
              </a:rPr>
              <a:t>executed repeatedly </a:t>
            </a:r>
          </a:p>
          <a:p>
            <a:pPr marL="0" indent="0" algn="just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    as long as the value of expression is true. 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en-US" sz="2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If it evaluates to false 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then the loop is terminated.</a:t>
            </a:r>
          </a:p>
          <a:p>
            <a:pPr algn="just"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en-US" sz="2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2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FB6EC0-6581-4D73-BE55-DE2CA479F6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33" t="12275" r="19166" b="4074"/>
          <a:stretch/>
        </p:blipFill>
        <p:spPr>
          <a:xfrm>
            <a:off x="5715000" y="205063"/>
            <a:ext cx="3429000" cy="523673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B5C9202-69BA-4C14-8018-AF7A832947F2}"/>
              </a:ext>
            </a:extLst>
          </p:cNvPr>
          <p:cNvSpPr/>
          <p:nvPr/>
        </p:nvSpPr>
        <p:spPr>
          <a:xfrm>
            <a:off x="6134100" y="3048000"/>
            <a:ext cx="1295400" cy="7620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uiExpand="1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C48F787C-8DFF-4B60-AF36-B01E84EB38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latin typeface="Arial Black" panose="020B0A04020102020204" pitchFamily="34" charset="0"/>
              </a:rPr>
              <a:t>for LOOP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F7D2E7B8-CE69-49C2-B8DD-8311A2BB6B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963057"/>
            <a:ext cx="7686675" cy="387985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The general form of for loop is,</a:t>
            </a:r>
          </a:p>
          <a:p>
            <a:pPr algn="just" eaLnBrk="1" hangingPunct="1">
              <a:buFontTx/>
              <a:buNone/>
            </a:pPr>
            <a:endParaRPr lang="en-US" altLang="en-US" sz="2000" dirty="0">
              <a:solidFill>
                <a:schemeClr val="tx1"/>
              </a:solidFill>
            </a:endParaRPr>
          </a:p>
          <a:p>
            <a:pPr algn="just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for(initialization expression; test expression; update expression)</a:t>
            </a:r>
          </a:p>
          <a:p>
            <a:pPr algn="just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algn="just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		 body of for loop</a:t>
            </a:r>
          </a:p>
          <a:p>
            <a:pPr algn="just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algn="just" eaLnBrk="1" hangingPunct="1">
              <a:buFontTx/>
              <a:buNone/>
            </a:pPr>
            <a:endParaRPr lang="en-US" altLang="en-US" sz="2000" b="1" dirty="0">
              <a:solidFill>
                <a:schemeClr val="tx1"/>
              </a:solidFill>
            </a:endParaRPr>
          </a:p>
          <a:p>
            <a:pPr algn="just" eaLnBrk="1" hangingPunct="1">
              <a:buFontTx/>
              <a:buNone/>
            </a:pPr>
            <a:endParaRPr lang="en-US" altLang="en-US" sz="2000" b="1" dirty="0">
              <a:solidFill>
                <a:schemeClr val="tx1"/>
              </a:solidFill>
            </a:endParaRPr>
          </a:p>
          <a:p>
            <a:pPr algn="just" eaLnBrk="1" hangingPunct="1">
              <a:buFontTx/>
              <a:buNone/>
            </a:pPr>
            <a:endParaRPr lang="en-US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>
            <a:extLst>
              <a:ext uri="{FF2B5EF4-FFF2-40B4-BE49-F238E27FC236}">
                <a16:creationId xmlns:a16="http://schemas.microsoft.com/office/drawing/2014/main" id="{7DC23E6E-D55D-4D0F-8FDB-7FE62288F8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00" b="0">
                <a:solidFill>
                  <a:srgbClr val="FF4C00"/>
                </a:solidFill>
              </a:rPr>
              <a:t>© 2004 Pearson Addison-Wesley. All rights reserved</a:t>
            </a:r>
          </a:p>
        </p:txBody>
      </p:sp>
      <p:sp>
        <p:nvSpPr>
          <p:cNvPr id="57347" name="Slide Number Placeholder 4">
            <a:extLst>
              <a:ext uri="{FF2B5EF4-FFF2-40B4-BE49-F238E27FC236}">
                <a16:creationId xmlns:a16="http://schemas.microsoft.com/office/drawing/2014/main" id="{A79E65BB-AA72-4047-90BF-6C7DF7C546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00" b="0">
                <a:solidFill>
                  <a:srgbClr val="FF4C00"/>
                </a:solidFill>
              </a:rPr>
              <a:t>5-</a:t>
            </a:r>
            <a:fld id="{21F80670-CBB3-44AF-AE6E-5C841B8E79E3}" type="slidenum">
              <a:rPr lang="en-US" altLang="en-US" sz="1000" b="0" smtClean="0">
                <a:solidFill>
                  <a:srgbClr val="FF4C00"/>
                </a:solidFill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15</a:t>
            </a:fld>
            <a:endParaRPr lang="en-US" altLang="en-US" sz="1000" b="0">
              <a:solidFill>
                <a:srgbClr val="FF4C00"/>
              </a:solidFill>
            </a:endParaRPr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7D13D977-BDDA-4F26-B0B7-E24F50A9B3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for Statement</a:t>
            </a:r>
          </a:p>
        </p:txBody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DA2EA142-BAF1-4CE2-8CBD-F2CCB05087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798513"/>
          </a:xfrm>
        </p:spPr>
        <p:txBody>
          <a:bodyPr/>
          <a:lstStyle/>
          <a:p>
            <a:pPr eaLnBrk="1" hangingPunct="1"/>
            <a:r>
              <a:rPr lang="en-US" altLang="en-US"/>
              <a:t>A </a:t>
            </a:r>
            <a:r>
              <a:rPr lang="en-US" altLang="en-US" i="1"/>
              <a:t>for statement</a:t>
            </a:r>
            <a:r>
              <a:rPr lang="en-US" altLang="en-US"/>
              <a:t> has the following syntax:</a:t>
            </a:r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B58FA4F3-333B-47FB-BD59-BC4A27598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650" y="3471863"/>
            <a:ext cx="7262813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for ( </a:t>
            </a:r>
            <a:r>
              <a:rPr lang="en-US" altLang="en-US" sz="2000" i="1">
                <a:solidFill>
                  <a:srgbClr val="009999"/>
                </a:solidFill>
                <a:latin typeface="Courier New" panose="02070309020205020404" pitchFamily="49" charset="0"/>
              </a:rPr>
              <a:t>initialization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; </a:t>
            </a:r>
            <a:r>
              <a:rPr lang="en-US" altLang="en-US" sz="2000" i="1">
                <a:solidFill>
                  <a:srgbClr val="009999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; </a:t>
            </a:r>
            <a:r>
              <a:rPr lang="en-US" altLang="en-US" sz="2000" i="1">
                <a:solidFill>
                  <a:srgbClr val="009999"/>
                </a:solidFill>
                <a:latin typeface="Courier New" panose="02070309020205020404" pitchFamily="49" charset="0"/>
              </a:rPr>
              <a:t>increment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)</a:t>
            </a:r>
          </a:p>
          <a:p>
            <a:pPr defTabSz="914400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defTabSz="914400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9999"/>
                </a:solidFill>
                <a:latin typeface="Courier New" panose="02070309020205020404" pitchFamily="49" charset="0"/>
              </a:rPr>
              <a:t>	statement1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defTabSz="914400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9999"/>
                </a:solidFill>
                <a:latin typeface="Courier New" panose="02070309020205020404" pitchFamily="49" charset="0"/>
              </a:rPr>
              <a:t>	statement2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defTabSz="914400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defTabSz="914400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68628" name="Group 20">
            <a:extLst>
              <a:ext uri="{FF2B5EF4-FFF2-40B4-BE49-F238E27FC236}">
                <a16:creationId xmlns:a16="http://schemas.microsoft.com/office/drawing/2014/main" id="{09A09ABB-023F-4342-9643-35BB4906FE9F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117725"/>
            <a:ext cx="2946400" cy="1387475"/>
            <a:chOff x="912" y="1286"/>
            <a:chExt cx="1856" cy="874"/>
          </a:xfrm>
        </p:grpSpPr>
        <p:sp>
          <p:nvSpPr>
            <p:cNvPr id="57358" name="Text Box 9">
              <a:extLst>
                <a:ext uri="{FF2B5EF4-FFF2-40B4-BE49-F238E27FC236}">
                  <a16:creationId xmlns:a16="http://schemas.microsoft.com/office/drawing/2014/main" id="{F294EC81-874C-4210-99E3-955DAC2DD5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286"/>
              <a:ext cx="1856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00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9999"/>
                  </a:solidFill>
                  <a:latin typeface="Arial Unicode MS"/>
                </a:rPr>
                <a:t>The </a:t>
              </a:r>
              <a:r>
                <a:rPr lang="en-US" altLang="en-US" sz="2000" i="1" dirty="0">
                  <a:solidFill>
                    <a:srgbClr val="009999"/>
                  </a:solidFill>
                  <a:latin typeface="Courier New" panose="02070309020205020404" pitchFamily="49" charset="0"/>
                </a:rPr>
                <a:t>initialization</a:t>
              </a:r>
              <a:endParaRPr lang="en-US" altLang="en-US" sz="2000" dirty="0">
                <a:solidFill>
                  <a:srgbClr val="009999"/>
                </a:solidFill>
                <a:latin typeface="Arial Unicode MS"/>
              </a:endParaRPr>
            </a:p>
            <a:p>
              <a:pPr algn="ctr" defTabSz="914400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9999"/>
                  </a:solidFill>
                  <a:latin typeface="Arial Unicode MS"/>
                </a:rPr>
                <a:t>is </a:t>
              </a:r>
              <a:r>
                <a:rPr lang="en-US" altLang="en-US" sz="2000" dirty="0">
                  <a:solidFill>
                    <a:srgbClr val="FF0000"/>
                  </a:solidFill>
                  <a:latin typeface="Arial Unicode MS"/>
                </a:rPr>
                <a:t>executed once</a:t>
              </a:r>
            </a:p>
            <a:p>
              <a:pPr algn="ctr" defTabSz="914400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9999"/>
                  </a:solidFill>
                  <a:latin typeface="Arial Unicode MS"/>
                </a:rPr>
                <a:t>before the loop begins</a:t>
              </a:r>
              <a:endParaRPr lang="en-US" altLang="en-US" b="0" dirty="0">
                <a:solidFill>
                  <a:srgbClr val="009999"/>
                </a:solidFill>
                <a:latin typeface="Arial Unicode MS"/>
              </a:endParaRPr>
            </a:p>
          </p:txBody>
        </p:sp>
        <p:sp>
          <p:nvSpPr>
            <p:cNvPr id="57359" name="Line 10">
              <a:extLst>
                <a:ext uri="{FF2B5EF4-FFF2-40B4-BE49-F238E27FC236}">
                  <a16:creationId xmlns:a16="http://schemas.microsoft.com/office/drawing/2014/main" id="{494CF166-5E80-44FE-A460-42D1505BDC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920"/>
              <a:ext cx="96" cy="24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629" name="Group 21">
            <a:extLst>
              <a:ext uri="{FF2B5EF4-FFF2-40B4-BE49-F238E27FC236}">
                <a16:creationId xmlns:a16="http://schemas.microsoft.com/office/drawing/2014/main" id="{40D31AD9-85C8-4094-86CD-28D5059C536B}"/>
              </a:ext>
            </a:extLst>
          </p:cNvPr>
          <p:cNvGrpSpPr>
            <a:grpSpLocks/>
          </p:cNvGrpSpPr>
          <p:nvPr/>
        </p:nvGrpSpPr>
        <p:grpSpPr bwMode="auto">
          <a:xfrm>
            <a:off x="4792660" y="2112963"/>
            <a:ext cx="3406775" cy="1376363"/>
            <a:chOff x="3019" y="1245"/>
            <a:chExt cx="2146" cy="867"/>
          </a:xfrm>
        </p:grpSpPr>
        <p:sp>
          <p:nvSpPr>
            <p:cNvPr id="57356" name="Text Box 12">
              <a:extLst>
                <a:ext uri="{FF2B5EF4-FFF2-40B4-BE49-F238E27FC236}">
                  <a16:creationId xmlns:a16="http://schemas.microsoft.com/office/drawing/2014/main" id="{6A94CDE6-414D-436D-9179-4E05878C9E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9" y="1245"/>
              <a:ext cx="2146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00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9999"/>
                  </a:solidFill>
                  <a:latin typeface="Arial Unicode MS"/>
                </a:rPr>
                <a:t>The </a:t>
              </a:r>
              <a:r>
                <a:rPr lang="en-US" altLang="en-US" sz="2000" i="1" dirty="0">
                  <a:solidFill>
                    <a:srgbClr val="009999"/>
                  </a:solidFill>
                  <a:latin typeface="Courier New" panose="02070309020205020404" pitchFamily="49" charset="0"/>
                </a:rPr>
                <a:t>statement</a:t>
              </a:r>
              <a:r>
                <a:rPr lang="en-US" altLang="en-US" sz="2000" dirty="0">
                  <a:solidFill>
                    <a:srgbClr val="009999"/>
                  </a:solidFill>
                  <a:latin typeface="Arial Unicode MS"/>
                </a:rPr>
                <a:t> is</a:t>
              </a:r>
            </a:p>
            <a:p>
              <a:pPr algn="ctr" defTabSz="914400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9999"/>
                  </a:solidFill>
                  <a:latin typeface="Arial Unicode MS"/>
                </a:rPr>
                <a:t>executed until the</a:t>
              </a:r>
            </a:p>
            <a:p>
              <a:pPr algn="ctr" defTabSz="914400">
                <a:spcBef>
                  <a:spcPct val="0"/>
                </a:spcBef>
                <a:buFontTx/>
                <a:buNone/>
              </a:pPr>
              <a:r>
                <a:rPr lang="en-US" altLang="en-US" sz="2000" i="1" dirty="0">
                  <a:solidFill>
                    <a:srgbClr val="009999"/>
                  </a:solidFill>
                  <a:latin typeface="Courier New" panose="02070309020205020404" pitchFamily="49" charset="0"/>
                </a:rPr>
                <a:t>condition</a:t>
              </a:r>
              <a:r>
                <a:rPr lang="en-US" altLang="en-US" sz="2000" dirty="0">
                  <a:solidFill>
                    <a:srgbClr val="009999"/>
                  </a:solidFill>
                  <a:latin typeface="Arial Unicode MS"/>
                </a:rPr>
                <a:t> becomes false</a:t>
              </a:r>
              <a:endParaRPr lang="en-US" altLang="en-US" b="0" dirty="0">
                <a:solidFill>
                  <a:srgbClr val="009999"/>
                </a:solidFill>
                <a:latin typeface="Arial Unicode MS"/>
              </a:endParaRPr>
            </a:p>
          </p:txBody>
        </p:sp>
        <p:sp>
          <p:nvSpPr>
            <p:cNvPr id="57357" name="Line 13">
              <a:extLst>
                <a:ext uri="{FF2B5EF4-FFF2-40B4-BE49-F238E27FC236}">
                  <a16:creationId xmlns:a16="http://schemas.microsoft.com/office/drawing/2014/main" id="{805F450E-C675-4467-881D-F738BA592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1872"/>
              <a:ext cx="192" cy="24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630" name="Group 22">
            <a:extLst>
              <a:ext uri="{FF2B5EF4-FFF2-40B4-BE49-F238E27FC236}">
                <a16:creationId xmlns:a16="http://schemas.microsoft.com/office/drawing/2014/main" id="{284FC07F-43CD-4039-88F8-8287EE6FC256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159250"/>
            <a:ext cx="4586288" cy="1174750"/>
            <a:chOff x="2592" y="2534"/>
            <a:chExt cx="2889" cy="740"/>
          </a:xfrm>
        </p:grpSpPr>
        <p:sp>
          <p:nvSpPr>
            <p:cNvPr id="57354" name="Text Box 15">
              <a:extLst>
                <a:ext uri="{FF2B5EF4-FFF2-40B4-BE49-F238E27FC236}">
                  <a16:creationId xmlns:a16="http://schemas.microsoft.com/office/drawing/2014/main" id="{4FA72E3D-37FD-46ED-92AD-0C3320FCB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832"/>
              <a:ext cx="288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00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9999"/>
                  </a:solidFill>
                  <a:latin typeface="Arial Unicode MS"/>
                </a:rPr>
                <a:t>The </a:t>
              </a:r>
              <a:r>
                <a:rPr lang="en-US" altLang="en-US" sz="2000" i="1">
                  <a:solidFill>
                    <a:srgbClr val="009999"/>
                  </a:solidFill>
                  <a:latin typeface="Courier New" panose="02070309020205020404" pitchFamily="49" charset="0"/>
                </a:rPr>
                <a:t>increment</a:t>
              </a:r>
              <a:r>
                <a:rPr lang="en-US" altLang="en-US" sz="2000">
                  <a:solidFill>
                    <a:srgbClr val="009999"/>
                  </a:solidFill>
                  <a:latin typeface="Arial Unicode MS"/>
                </a:rPr>
                <a:t> portion is executed at the end of each iteration</a:t>
              </a:r>
            </a:p>
          </p:txBody>
        </p:sp>
        <p:sp>
          <p:nvSpPr>
            <p:cNvPr id="57355" name="Line 16">
              <a:extLst>
                <a:ext uri="{FF2B5EF4-FFF2-40B4-BE49-F238E27FC236}">
                  <a16:creationId xmlns:a16="http://schemas.microsoft.com/office/drawing/2014/main" id="{4978E8D0-3222-4FD3-9A7F-D0F432264D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17" y="2534"/>
              <a:ext cx="199" cy="29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>
            <a:extLst>
              <a:ext uri="{FF2B5EF4-FFF2-40B4-BE49-F238E27FC236}">
                <a16:creationId xmlns:a16="http://schemas.microsoft.com/office/drawing/2014/main" id="{18AA1B9E-F2EB-4A53-A99B-D0894CF35D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00" b="0">
                <a:solidFill>
                  <a:srgbClr val="FF4C00"/>
                </a:solidFill>
              </a:rPr>
              <a:t>© 2004 Pearson Addison-Wesley. All rights reserved</a:t>
            </a:r>
          </a:p>
        </p:txBody>
      </p:sp>
      <p:sp>
        <p:nvSpPr>
          <p:cNvPr id="58371" name="Slide Number Placeholder 4">
            <a:extLst>
              <a:ext uri="{FF2B5EF4-FFF2-40B4-BE49-F238E27FC236}">
                <a16:creationId xmlns:a16="http://schemas.microsoft.com/office/drawing/2014/main" id="{F1DAB27B-4CEC-4F60-8C2C-BF6C436398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00" b="0">
                <a:solidFill>
                  <a:srgbClr val="FF4C00"/>
                </a:solidFill>
              </a:rPr>
              <a:t>5-</a:t>
            </a:r>
            <a:fld id="{EB936EFC-A10C-4DD2-AEA5-49F1780039FA}" type="slidenum">
              <a:rPr lang="en-US" altLang="en-US" sz="1000" b="0" smtClean="0">
                <a:solidFill>
                  <a:srgbClr val="FF4C00"/>
                </a:solidFill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16</a:t>
            </a:fld>
            <a:endParaRPr lang="en-US" altLang="en-US" sz="1000" b="0">
              <a:solidFill>
                <a:srgbClr val="FF4C00"/>
              </a:solidFill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81C78028-D9AD-4EC9-B1F2-52480D2F61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Logic of a for loop</a:t>
            </a:r>
          </a:p>
        </p:txBody>
      </p:sp>
      <p:grpSp>
        <p:nvGrpSpPr>
          <p:cNvPr id="70688" name="Group 32">
            <a:extLst>
              <a:ext uri="{FF2B5EF4-FFF2-40B4-BE49-F238E27FC236}">
                <a16:creationId xmlns:a16="http://schemas.microsoft.com/office/drawing/2014/main" id="{D42556C3-D962-4295-BB26-A48FE0FEEF65}"/>
              </a:ext>
            </a:extLst>
          </p:cNvPr>
          <p:cNvGrpSpPr>
            <a:grpSpLocks/>
          </p:cNvGrpSpPr>
          <p:nvPr/>
        </p:nvGrpSpPr>
        <p:grpSpPr bwMode="auto">
          <a:xfrm>
            <a:off x="3848100" y="3505200"/>
            <a:ext cx="1600200" cy="1066800"/>
            <a:chOff x="2424" y="2208"/>
            <a:chExt cx="1008" cy="672"/>
          </a:xfrm>
        </p:grpSpPr>
        <p:sp>
          <p:nvSpPr>
            <p:cNvPr id="58392" name="Rectangle 5">
              <a:extLst>
                <a:ext uri="{FF2B5EF4-FFF2-40B4-BE49-F238E27FC236}">
                  <a16:creationId xmlns:a16="http://schemas.microsoft.com/office/drawing/2014/main" id="{E99330D0-89FD-45B5-B5AC-461764799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2640"/>
              <a:ext cx="1008" cy="24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>
                <a:spcBef>
                  <a:spcPct val="0"/>
                </a:spcBef>
                <a:buFontTx/>
                <a:buNone/>
              </a:pPr>
              <a:endParaRPr lang="en-US" altLang="en-US" b="0">
                <a:solidFill>
                  <a:srgbClr val="000000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58393" name="Text Box 6">
              <a:extLst>
                <a:ext uri="{FF2B5EF4-FFF2-40B4-BE49-F238E27FC236}">
                  <a16:creationId xmlns:a16="http://schemas.microsoft.com/office/drawing/2014/main" id="{82D94453-3804-4D95-88A5-6E7AB5DC96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5" y="2640"/>
              <a:ext cx="8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00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 Unicode MS"/>
                </a:rPr>
                <a:t>statement</a:t>
              </a:r>
              <a:endParaRPr lang="en-US" altLang="en-US" b="0">
                <a:solidFill>
                  <a:srgbClr val="000000"/>
                </a:solidFill>
                <a:latin typeface="Arial Unicode MS"/>
              </a:endParaRPr>
            </a:p>
          </p:txBody>
        </p:sp>
        <p:cxnSp>
          <p:nvCxnSpPr>
            <p:cNvPr id="58394" name="AutoShape 7">
              <a:extLst>
                <a:ext uri="{FF2B5EF4-FFF2-40B4-BE49-F238E27FC236}">
                  <a16:creationId xmlns:a16="http://schemas.microsoft.com/office/drawing/2014/main" id="{9AF1BDE4-D8BF-478D-B339-71B4DA1230A3}"/>
                </a:ext>
              </a:extLst>
            </p:cNvPr>
            <p:cNvCxnSpPr>
              <a:cxnSpLocks noChangeShapeType="1"/>
              <a:stCxn id="58390" idx="2"/>
              <a:endCxn id="58392" idx="0"/>
            </p:cNvCxnSpPr>
            <p:nvPr/>
          </p:nvCxnSpPr>
          <p:spPr bwMode="auto">
            <a:xfrm>
              <a:off x="2928" y="2208"/>
              <a:ext cx="0" cy="43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395" name="Text Box 8">
              <a:extLst>
                <a:ext uri="{FF2B5EF4-FFF2-40B4-BE49-F238E27FC236}">
                  <a16:creationId xmlns:a16="http://schemas.microsoft.com/office/drawing/2014/main" id="{B6693002-7340-4FA5-90A3-547EC76574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256"/>
              <a:ext cx="4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00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9999"/>
                  </a:solidFill>
                  <a:latin typeface="Arial Unicode MS"/>
                </a:rPr>
                <a:t>true</a:t>
              </a:r>
              <a:endParaRPr lang="en-US" altLang="en-US" b="0">
                <a:solidFill>
                  <a:srgbClr val="009999"/>
                </a:solidFill>
                <a:latin typeface="Arial Unicode MS"/>
              </a:endParaRPr>
            </a:p>
          </p:txBody>
        </p:sp>
      </p:grpSp>
      <p:cxnSp>
        <p:nvCxnSpPr>
          <p:cNvPr id="70665" name="AutoShape 9">
            <a:extLst>
              <a:ext uri="{FF2B5EF4-FFF2-40B4-BE49-F238E27FC236}">
                <a16:creationId xmlns:a16="http://schemas.microsoft.com/office/drawing/2014/main" id="{B0E8AB63-8145-4194-8A08-B83290AEF1D6}"/>
              </a:ext>
            </a:extLst>
          </p:cNvPr>
          <p:cNvCxnSpPr>
            <a:cxnSpLocks noChangeShapeType="1"/>
            <a:stCxn id="58383" idx="1"/>
            <a:endCxn id="58390" idx="1"/>
          </p:cNvCxnSpPr>
          <p:nvPr/>
        </p:nvCxnSpPr>
        <p:spPr bwMode="auto">
          <a:xfrm rot="10800000">
            <a:off x="3657600" y="3009900"/>
            <a:ext cx="190500" cy="2057400"/>
          </a:xfrm>
          <a:prstGeom prst="bentConnector3">
            <a:avLst>
              <a:gd name="adj1" fmla="val 327500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0687" name="Group 31">
            <a:extLst>
              <a:ext uri="{FF2B5EF4-FFF2-40B4-BE49-F238E27FC236}">
                <a16:creationId xmlns:a16="http://schemas.microsoft.com/office/drawing/2014/main" id="{B51E99BC-1D57-4D96-9C0D-E19B899480FC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2195513"/>
            <a:ext cx="1981200" cy="1309687"/>
            <a:chOff x="2304" y="1383"/>
            <a:chExt cx="1248" cy="825"/>
          </a:xfrm>
        </p:grpSpPr>
        <p:grpSp>
          <p:nvGrpSpPr>
            <p:cNvPr id="58388" name="Group 28">
              <a:extLst>
                <a:ext uri="{FF2B5EF4-FFF2-40B4-BE49-F238E27FC236}">
                  <a16:creationId xmlns:a16="http://schemas.microsoft.com/office/drawing/2014/main" id="{367F060E-57A3-4AAF-9E94-CC96011D5F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584"/>
              <a:ext cx="1248" cy="624"/>
              <a:chOff x="1968" y="1632"/>
              <a:chExt cx="1248" cy="624"/>
            </a:xfrm>
          </p:grpSpPr>
          <p:sp>
            <p:nvSpPr>
              <p:cNvPr id="58390" name="AutoShape 12">
                <a:extLst>
                  <a:ext uri="{FF2B5EF4-FFF2-40B4-BE49-F238E27FC236}">
                    <a16:creationId xmlns:a16="http://schemas.microsoft.com/office/drawing/2014/main" id="{ECCD2891-A168-49B6-A187-BE17D2FB74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248" cy="624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>
                  <a:spcBef>
                    <a:spcPct val="0"/>
                  </a:spcBef>
                  <a:buFontTx/>
                  <a:buNone/>
                </a:pPr>
                <a:endParaRPr lang="en-US" altLang="en-US" b="0">
                  <a:solidFill>
                    <a:srgbClr val="000000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58391" name="Text Box 13">
                <a:extLst>
                  <a:ext uri="{FF2B5EF4-FFF2-40B4-BE49-F238E27FC236}">
                    <a16:creationId xmlns:a16="http://schemas.microsoft.com/office/drawing/2014/main" id="{31FE2A1A-4C22-4CDB-B718-9D5B957F97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3" y="1742"/>
                <a:ext cx="799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defTabSz="914400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Arial Unicode MS"/>
                  </a:rPr>
                  <a:t>condition</a:t>
                </a:r>
              </a:p>
              <a:p>
                <a:pPr algn="ctr" defTabSz="914400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Arial Unicode MS"/>
                  </a:rPr>
                  <a:t>evaluated</a:t>
                </a:r>
                <a:endParaRPr lang="en-US" altLang="en-US" b="0">
                  <a:solidFill>
                    <a:srgbClr val="000000"/>
                  </a:solidFill>
                  <a:latin typeface="Arial Unicode MS"/>
                </a:endParaRPr>
              </a:p>
            </p:txBody>
          </p:sp>
        </p:grpSp>
        <p:cxnSp>
          <p:nvCxnSpPr>
            <p:cNvPr id="58389" name="AutoShape 14">
              <a:extLst>
                <a:ext uri="{FF2B5EF4-FFF2-40B4-BE49-F238E27FC236}">
                  <a16:creationId xmlns:a16="http://schemas.microsoft.com/office/drawing/2014/main" id="{D0BF52DB-72B1-4C65-A867-65CDF250A8BF}"/>
                </a:ext>
              </a:extLst>
            </p:cNvPr>
            <p:cNvCxnSpPr>
              <a:cxnSpLocks noChangeShapeType="1"/>
              <a:stCxn id="58382" idx="2"/>
              <a:endCxn id="58390" idx="0"/>
            </p:cNvCxnSpPr>
            <p:nvPr/>
          </p:nvCxnSpPr>
          <p:spPr bwMode="auto">
            <a:xfrm>
              <a:off x="2928" y="1383"/>
              <a:ext cx="0" cy="201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0690" name="Group 34">
            <a:extLst>
              <a:ext uri="{FF2B5EF4-FFF2-40B4-BE49-F238E27FC236}">
                <a16:creationId xmlns:a16="http://schemas.microsoft.com/office/drawing/2014/main" id="{029D006F-3158-4DD0-B521-89762CF69DF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009900"/>
            <a:ext cx="1946275" cy="2895600"/>
            <a:chOff x="2928" y="1896"/>
            <a:chExt cx="1226" cy="1824"/>
          </a:xfrm>
        </p:grpSpPr>
        <p:cxnSp>
          <p:nvCxnSpPr>
            <p:cNvPr id="58386" name="AutoShape 16">
              <a:extLst>
                <a:ext uri="{FF2B5EF4-FFF2-40B4-BE49-F238E27FC236}">
                  <a16:creationId xmlns:a16="http://schemas.microsoft.com/office/drawing/2014/main" id="{4BD1EEE1-D968-4724-AC34-62197CA4071E}"/>
                </a:ext>
              </a:extLst>
            </p:cNvPr>
            <p:cNvCxnSpPr>
              <a:cxnSpLocks noChangeShapeType="1"/>
              <a:stCxn id="58390" idx="3"/>
            </p:cNvCxnSpPr>
            <p:nvPr/>
          </p:nvCxnSpPr>
          <p:spPr bwMode="auto">
            <a:xfrm flipH="1">
              <a:off x="2928" y="1896"/>
              <a:ext cx="624" cy="1824"/>
            </a:xfrm>
            <a:prstGeom prst="bentConnector4">
              <a:avLst>
                <a:gd name="adj1" fmla="val -23079"/>
                <a:gd name="adj2" fmla="val 87444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387" name="Text Box 17">
              <a:extLst>
                <a:ext uri="{FF2B5EF4-FFF2-40B4-BE49-F238E27FC236}">
                  <a16:creationId xmlns:a16="http://schemas.microsoft.com/office/drawing/2014/main" id="{50F14DCF-D35D-4B88-BD6F-F42D4E908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7" y="2256"/>
              <a:ext cx="4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00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9999"/>
                  </a:solidFill>
                  <a:latin typeface="Arial Unicode MS"/>
                </a:rPr>
                <a:t>false</a:t>
              </a:r>
              <a:endParaRPr lang="en-US" altLang="en-US" b="0">
                <a:solidFill>
                  <a:srgbClr val="009999"/>
                </a:solidFill>
                <a:latin typeface="Arial Unicode MS"/>
              </a:endParaRPr>
            </a:p>
          </p:txBody>
        </p:sp>
      </p:grpSp>
      <p:grpSp>
        <p:nvGrpSpPr>
          <p:cNvPr id="70689" name="Group 33">
            <a:extLst>
              <a:ext uri="{FF2B5EF4-FFF2-40B4-BE49-F238E27FC236}">
                <a16:creationId xmlns:a16="http://schemas.microsoft.com/office/drawing/2014/main" id="{EFC3D65E-C4C5-4B25-8E1D-9152A2DDFB13}"/>
              </a:ext>
            </a:extLst>
          </p:cNvPr>
          <p:cNvGrpSpPr>
            <a:grpSpLocks/>
          </p:cNvGrpSpPr>
          <p:nvPr/>
        </p:nvGrpSpPr>
        <p:grpSpPr bwMode="auto">
          <a:xfrm>
            <a:off x="3848100" y="4572000"/>
            <a:ext cx="1600200" cy="685800"/>
            <a:chOff x="2424" y="2880"/>
            <a:chExt cx="1008" cy="432"/>
          </a:xfrm>
        </p:grpSpPr>
        <p:sp>
          <p:nvSpPr>
            <p:cNvPr id="58383" name="Rectangle 20">
              <a:extLst>
                <a:ext uri="{FF2B5EF4-FFF2-40B4-BE49-F238E27FC236}">
                  <a16:creationId xmlns:a16="http://schemas.microsoft.com/office/drawing/2014/main" id="{456A4950-EF12-486B-9F67-C22C3F31C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3072"/>
              <a:ext cx="1008" cy="24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>
                <a:spcBef>
                  <a:spcPct val="0"/>
                </a:spcBef>
                <a:buFontTx/>
                <a:buNone/>
              </a:pPr>
              <a:endParaRPr lang="en-US" altLang="en-US" b="0">
                <a:solidFill>
                  <a:srgbClr val="000000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58384" name="Text Box 21">
              <a:extLst>
                <a:ext uri="{FF2B5EF4-FFF2-40B4-BE49-F238E27FC236}">
                  <a16:creationId xmlns:a16="http://schemas.microsoft.com/office/drawing/2014/main" id="{4FD662F9-3662-4E9E-AEE9-BF4305EE8C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9" y="3072"/>
              <a:ext cx="81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00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 Unicode MS"/>
                </a:rPr>
                <a:t>increment</a:t>
              </a:r>
              <a:endParaRPr lang="en-US" altLang="en-US" b="0">
                <a:solidFill>
                  <a:srgbClr val="000000"/>
                </a:solidFill>
                <a:latin typeface="Arial Unicode MS"/>
              </a:endParaRPr>
            </a:p>
          </p:txBody>
        </p:sp>
        <p:cxnSp>
          <p:nvCxnSpPr>
            <p:cNvPr id="58385" name="AutoShape 22">
              <a:extLst>
                <a:ext uri="{FF2B5EF4-FFF2-40B4-BE49-F238E27FC236}">
                  <a16:creationId xmlns:a16="http://schemas.microsoft.com/office/drawing/2014/main" id="{FB48588E-6F64-433C-BF34-09B4FDE4814B}"/>
                </a:ext>
              </a:extLst>
            </p:cNvPr>
            <p:cNvCxnSpPr>
              <a:cxnSpLocks noChangeShapeType="1"/>
              <a:stCxn id="58392" idx="2"/>
              <a:endCxn id="58384" idx="0"/>
            </p:cNvCxnSpPr>
            <p:nvPr/>
          </p:nvCxnSpPr>
          <p:spPr bwMode="auto">
            <a:xfrm>
              <a:off x="2928" y="2880"/>
              <a:ext cx="1" cy="19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0686" name="Group 30">
            <a:extLst>
              <a:ext uri="{FF2B5EF4-FFF2-40B4-BE49-F238E27FC236}">
                <a16:creationId xmlns:a16="http://schemas.microsoft.com/office/drawing/2014/main" id="{E8FA181E-7A98-489F-8531-5C79C30EB5CE}"/>
              </a:ext>
            </a:extLst>
          </p:cNvPr>
          <p:cNvGrpSpPr>
            <a:grpSpLocks/>
          </p:cNvGrpSpPr>
          <p:nvPr/>
        </p:nvGrpSpPr>
        <p:grpSpPr bwMode="auto">
          <a:xfrm>
            <a:off x="3848100" y="1295400"/>
            <a:ext cx="1600200" cy="914400"/>
            <a:chOff x="2424" y="816"/>
            <a:chExt cx="1008" cy="576"/>
          </a:xfrm>
        </p:grpSpPr>
        <p:grpSp>
          <p:nvGrpSpPr>
            <p:cNvPr id="58379" name="Group 29">
              <a:extLst>
                <a:ext uri="{FF2B5EF4-FFF2-40B4-BE49-F238E27FC236}">
                  <a16:creationId xmlns:a16="http://schemas.microsoft.com/office/drawing/2014/main" id="{15B311D7-C5F1-4C78-B555-B96AB47711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4" y="1152"/>
              <a:ext cx="1008" cy="240"/>
              <a:chOff x="2112" y="1200"/>
              <a:chExt cx="1008" cy="240"/>
            </a:xfrm>
          </p:grpSpPr>
          <p:sp>
            <p:nvSpPr>
              <p:cNvPr id="58381" name="Rectangle 25">
                <a:extLst>
                  <a:ext uri="{FF2B5EF4-FFF2-40B4-BE49-F238E27FC236}">
                    <a16:creationId xmlns:a16="http://schemas.microsoft.com/office/drawing/2014/main" id="{48BA43E5-B446-4FED-89EB-4AA471F35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200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>
                  <a:spcBef>
                    <a:spcPct val="0"/>
                  </a:spcBef>
                  <a:buFontTx/>
                  <a:buNone/>
                </a:pPr>
                <a:endParaRPr lang="en-US" altLang="en-US" b="0">
                  <a:solidFill>
                    <a:srgbClr val="000000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58382" name="Text Box 26">
                <a:extLst>
                  <a:ext uri="{FF2B5EF4-FFF2-40B4-BE49-F238E27FC236}">
                    <a16:creationId xmlns:a16="http://schemas.microsoft.com/office/drawing/2014/main" id="{E12F572D-F150-496D-BF87-0C76204A75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9" y="1200"/>
                <a:ext cx="9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defTabSz="914400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Arial Unicode MS"/>
                  </a:rPr>
                  <a:t>initialization</a:t>
                </a:r>
                <a:endParaRPr lang="en-US" altLang="en-US" b="0">
                  <a:solidFill>
                    <a:srgbClr val="000000"/>
                  </a:solidFill>
                  <a:latin typeface="Arial Unicode MS"/>
                </a:endParaRPr>
              </a:p>
            </p:txBody>
          </p:sp>
        </p:grpSp>
        <p:cxnSp>
          <p:nvCxnSpPr>
            <p:cNvPr id="58380" name="AutoShape 27">
              <a:extLst>
                <a:ext uri="{FF2B5EF4-FFF2-40B4-BE49-F238E27FC236}">
                  <a16:creationId xmlns:a16="http://schemas.microsoft.com/office/drawing/2014/main" id="{BF791FAD-6A6D-41E3-8AA3-941600990742}"/>
                </a:ext>
              </a:extLst>
            </p:cNvPr>
            <p:cNvCxnSpPr>
              <a:cxnSpLocks noChangeShapeType="1"/>
              <a:endCxn id="58382" idx="0"/>
            </p:cNvCxnSpPr>
            <p:nvPr/>
          </p:nvCxnSpPr>
          <p:spPr bwMode="auto">
            <a:xfrm>
              <a:off x="2928" y="816"/>
              <a:ext cx="0" cy="336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DA72F07B-C789-48B8-82D5-B4D4C7F4DC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307"/>
            <a:ext cx="7162800" cy="1320800"/>
          </a:xfrm>
        </p:spPr>
        <p:txBody>
          <a:bodyPr/>
          <a:lstStyle/>
          <a:p>
            <a:pPr eaLnBrk="1" hangingPunct="1"/>
            <a:r>
              <a:rPr lang="en-US" altLang="en-US" sz="3500" dirty="0" err="1"/>
              <a:t>Algo</a:t>
            </a:r>
            <a:r>
              <a:rPr lang="en-US" altLang="en-US" sz="3500" dirty="0"/>
              <a:t>- display numbers from 1 to 5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A702B468-A7BA-491F-B19B-DB2C346D7B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1" y="1489075"/>
            <a:ext cx="3886200" cy="3879850"/>
          </a:xfrm>
        </p:spPr>
        <p:txBody>
          <a:bodyPr/>
          <a:lstStyle/>
          <a:p>
            <a:pPr marL="0" indent="0" eaLnBrk="1" hangingPunct="1">
              <a:buFont typeface="Wingdings 3" panose="05040102010807070707" pitchFamily="18" charset="2"/>
              <a:buNone/>
            </a:pPr>
            <a:r>
              <a:rPr lang="en-US" altLang="en-US" sz="2200" dirty="0"/>
              <a:t>Step 1: Accept number n</a:t>
            </a:r>
          </a:p>
          <a:p>
            <a:pPr marL="0" indent="0" eaLnBrk="1" hangingPunct="1">
              <a:buFont typeface="Wingdings 3" panose="05040102010807070707" pitchFamily="18" charset="2"/>
              <a:buNone/>
            </a:pPr>
            <a:r>
              <a:rPr lang="en-US" altLang="en-US" sz="2200" dirty="0"/>
              <a:t>Sep 2: Set </a:t>
            </a:r>
            <a:r>
              <a:rPr lang="en-US" altLang="en-US" sz="2200" dirty="0" err="1"/>
              <a:t>i</a:t>
            </a:r>
            <a:r>
              <a:rPr lang="en-US" altLang="en-US" sz="2200" dirty="0"/>
              <a:t> to 1</a:t>
            </a:r>
          </a:p>
          <a:p>
            <a:pPr marL="0" indent="0" eaLnBrk="1" hangingPunct="1">
              <a:buFont typeface="Wingdings 3" panose="05040102010807070707" pitchFamily="18" charset="2"/>
              <a:buNone/>
            </a:pPr>
            <a:endParaRPr lang="en-US" altLang="en-US" sz="2200" dirty="0"/>
          </a:p>
          <a:p>
            <a:pPr marL="0" indent="0" eaLnBrk="1" hangingPunct="1">
              <a:buFont typeface="Wingdings 3" panose="05040102010807070707" pitchFamily="18" charset="2"/>
              <a:buNone/>
            </a:pPr>
            <a:r>
              <a:rPr lang="en-US" altLang="en-US" sz="2200" dirty="0"/>
              <a:t>Step 3: if  </a:t>
            </a:r>
            <a:r>
              <a:rPr lang="en-US" altLang="en-US" sz="22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i</a:t>
            </a:r>
            <a:r>
              <a:rPr lang="en-US" altLang="en-US" sz="2200" dirty="0"/>
              <a:t> &lt; =n</a:t>
            </a:r>
          </a:p>
          <a:p>
            <a:pPr marL="0" indent="0" eaLnBrk="1" hangingPunct="1">
              <a:buFont typeface="Wingdings 3" panose="05040102010807070707" pitchFamily="18" charset="2"/>
              <a:buNone/>
            </a:pPr>
            <a:r>
              <a:rPr lang="en-US" altLang="en-US" sz="2200" dirty="0"/>
              <a:t>Step 4: then Display </a:t>
            </a:r>
            <a:r>
              <a:rPr lang="en-US" altLang="en-US" sz="2200" dirty="0" err="1"/>
              <a:t>i</a:t>
            </a:r>
            <a:endParaRPr lang="en-US" altLang="en-US" sz="2200" dirty="0"/>
          </a:p>
          <a:p>
            <a:pPr marL="0" indent="0" eaLnBrk="1" hangingPunct="1">
              <a:buFont typeface="Wingdings 3" panose="05040102010807070707" pitchFamily="18" charset="2"/>
              <a:buNone/>
            </a:pPr>
            <a:r>
              <a:rPr lang="en-US" altLang="en-US" sz="2200" dirty="0"/>
              <a:t>Step 5: 	   Increment </a:t>
            </a:r>
            <a:r>
              <a:rPr lang="en-US" altLang="en-US" sz="22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i</a:t>
            </a:r>
            <a:r>
              <a:rPr lang="en-US" altLang="en-US" sz="2200" dirty="0"/>
              <a:t> by 1</a:t>
            </a:r>
          </a:p>
          <a:p>
            <a:pPr marL="0" indent="0" eaLnBrk="1" hangingPunct="1">
              <a:buFont typeface="Wingdings 3" panose="05040102010807070707" pitchFamily="18" charset="2"/>
              <a:buNone/>
            </a:pPr>
            <a:r>
              <a:rPr lang="en-US" altLang="en-US" sz="2200" dirty="0"/>
              <a:t>Step 6: </a:t>
            </a:r>
            <a:r>
              <a:rPr lang="en-US" altLang="en-US" sz="2200" dirty="0" err="1">
                <a:highlight>
                  <a:srgbClr val="FFFF00"/>
                </a:highlight>
              </a:rPr>
              <a:t>Goto</a:t>
            </a:r>
            <a:r>
              <a:rPr lang="en-US" altLang="en-US" sz="2200" dirty="0">
                <a:highlight>
                  <a:srgbClr val="FFFF00"/>
                </a:highlight>
              </a:rPr>
              <a:t> step 3</a:t>
            </a:r>
          </a:p>
          <a:p>
            <a:pPr marL="914400" lvl="2" indent="0" eaLnBrk="1" hangingPunct="1">
              <a:buFont typeface="Wingdings 3" panose="05040102010807070707" pitchFamily="18" charset="2"/>
              <a:buNone/>
            </a:pPr>
            <a:r>
              <a:rPr lang="en-US" altLang="en-US" sz="2200" dirty="0"/>
              <a:t>Endif</a:t>
            </a:r>
          </a:p>
          <a:p>
            <a:pPr marL="0" indent="0" eaLnBrk="1" hangingPunct="1">
              <a:buFont typeface="Wingdings 3" panose="05040102010807070707" pitchFamily="18" charset="2"/>
              <a:buNone/>
            </a:pPr>
            <a:r>
              <a:rPr lang="en-US" altLang="en-US" sz="2200" dirty="0"/>
              <a:t>Step 7: End</a:t>
            </a:r>
          </a:p>
          <a:p>
            <a:pPr marL="0" indent="0" eaLnBrk="1" hangingPunct="1">
              <a:buFont typeface="Wingdings 3" panose="05040102010807070707" pitchFamily="18" charset="2"/>
              <a:buNone/>
            </a:pPr>
            <a:endParaRPr lang="en-US" altLang="en-US" sz="2200" dirty="0"/>
          </a:p>
          <a:p>
            <a:pPr marL="0" indent="0" eaLnBrk="1" hangingPunct="1">
              <a:buFont typeface="Wingdings 3" panose="05040102010807070707" pitchFamily="18" charset="2"/>
              <a:buNone/>
            </a:pPr>
            <a:endParaRPr lang="en-US" altLang="en-US" sz="2200" dirty="0"/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40F255D6-42B1-4D2C-A291-C97B393429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82A9FE9-A0CC-4842-8D28-C4152B05037E}" type="slidenum">
              <a:rPr lang="en-US" altLang="en-US" smtClean="0">
                <a:solidFill>
                  <a:schemeClr val="accent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17</a:t>
            </a:fld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AD74EC-31F6-4C98-9CD3-30678BF3E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1" y="1524000"/>
            <a:ext cx="5181599" cy="3879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Wingdings 3" panose="05040102010807070707" pitchFamily="18" charset="2"/>
              <a:buNone/>
            </a:pPr>
            <a:endParaRPr lang="en-US" altLang="en-US" sz="2200" dirty="0"/>
          </a:p>
          <a:p>
            <a:pPr marL="0" indent="0" eaLnBrk="1" hangingPunct="1">
              <a:buFont typeface="Wingdings 3" panose="05040102010807070707" pitchFamily="18" charset="2"/>
              <a:buNone/>
            </a:pPr>
            <a:r>
              <a:rPr lang="en-US" altLang="en-US" sz="2200" dirty="0"/>
              <a:t>//initialization</a:t>
            </a:r>
          </a:p>
          <a:p>
            <a:pPr marL="0" indent="0" eaLnBrk="1" hangingPunct="1">
              <a:buFont typeface="Wingdings 3" panose="05040102010807070707" pitchFamily="18" charset="2"/>
              <a:buNone/>
            </a:pPr>
            <a:endParaRPr lang="en-US" altLang="en-US" sz="2200" dirty="0"/>
          </a:p>
          <a:p>
            <a:pPr marL="0" indent="0" eaLnBrk="1" hangingPunct="1">
              <a:buFont typeface="Wingdings 3" panose="05040102010807070707" pitchFamily="18" charset="2"/>
              <a:buNone/>
            </a:pPr>
            <a:r>
              <a:rPr lang="en-US" altLang="en-US" sz="2200" dirty="0"/>
              <a:t>//Test Condition with Control Variable </a:t>
            </a:r>
          </a:p>
          <a:p>
            <a:pPr marL="0" indent="0" eaLnBrk="1" hangingPunct="1">
              <a:buFont typeface="Wingdings 3" panose="05040102010807070707" pitchFamily="18" charset="2"/>
              <a:buNone/>
            </a:pPr>
            <a:r>
              <a:rPr lang="en-US" altLang="en-US" sz="2200" dirty="0"/>
              <a:t>// Body of Loop </a:t>
            </a:r>
          </a:p>
          <a:p>
            <a:pPr marL="0" indent="0" eaLnBrk="1" hangingPunct="1">
              <a:buFont typeface="Wingdings 3" panose="05040102010807070707" pitchFamily="18" charset="2"/>
              <a:buNone/>
            </a:pPr>
            <a:r>
              <a:rPr lang="en-US" altLang="en-US" sz="2200"/>
              <a:t>//Increment </a:t>
            </a:r>
            <a:endParaRPr lang="en-US" altLang="en-US" sz="2200" dirty="0"/>
          </a:p>
          <a:p>
            <a:pPr marL="0" indent="0" eaLnBrk="1" hangingPunct="1">
              <a:buFont typeface="Wingdings 3" panose="05040102010807070707" pitchFamily="18" charset="2"/>
              <a:buNone/>
            </a:pPr>
            <a:r>
              <a:rPr lang="en-US" altLang="en-US" sz="2200" dirty="0"/>
              <a:t>Loop Back</a:t>
            </a:r>
          </a:p>
          <a:p>
            <a:pPr marL="0" indent="0" eaLnBrk="1" hangingPunct="1">
              <a:buFont typeface="Wingdings 3" panose="05040102010807070707" pitchFamily="18" charset="2"/>
              <a:buNone/>
            </a:pPr>
            <a:r>
              <a:rPr lang="en-US" altLang="en-US" sz="2200" dirty="0"/>
              <a:t>Out of Loop</a:t>
            </a:r>
          </a:p>
          <a:p>
            <a:pPr marL="0" indent="0" eaLnBrk="1" hangingPunct="1">
              <a:buFont typeface="Wingdings 3" panose="05040102010807070707" pitchFamily="18" charset="2"/>
              <a:buNone/>
            </a:pPr>
            <a:endParaRPr lang="en-US" altLang="en-US" sz="2200" dirty="0"/>
          </a:p>
          <a:p>
            <a:pPr marL="0" indent="0" eaLnBrk="1" hangingPunct="1">
              <a:buFont typeface="Wingdings 3" panose="05040102010807070707" pitchFamily="18" charset="2"/>
              <a:buNone/>
            </a:pPr>
            <a:endParaRPr lang="en-US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  <p:bldP spid="5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DDB2BA95-6745-482D-8C62-E38CE01DF8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2C4D4F11-A55B-4811-BBA2-488A6DE89A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419EEE0F-E8F3-47E9-85CE-F4F9244B02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759812-4226-482D-8050-27F685E31B59}" type="slidenum">
              <a:rPr lang="en-US" altLang="en-US" smtClean="0">
                <a:solidFill>
                  <a:schemeClr val="accent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18</a:t>
            </a:fld>
            <a:endParaRPr lang="en-US" altLang="en-US">
              <a:solidFill>
                <a:schemeClr val="accent1"/>
              </a:solidFill>
            </a:endParaRPr>
          </a:p>
        </p:txBody>
      </p:sp>
      <p:grpSp>
        <p:nvGrpSpPr>
          <p:cNvPr id="5" name="Group 32">
            <a:extLst>
              <a:ext uri="{FF2B5EF4-FFF2-40B4-BE49-F238E27FC236}">
                <a16:creationId xmlns:a16="http://schemas.microsoft.com/office/drawing/2014/main" id="{D9F680D8-0737-4603-B288-1DCFF0A178FB}"/>
              </a:ext>
            </a:extLst>
          </p:cNvPr>
          <p:cNvGrpSpPr>
            <a:grpSpLocks/>
          </p:cNvGrpSpPr>
          <p:nvPr/>
        </p:nvGrpSpPr>
        <p:grpSpPr bwMode="auto">
          <a:xfrm>
            <a:off x="3848100" y="3505200"/>
            <a:ext cx="1600200" cy="1066800"/>
            <a:chOff x="2424" y="2208"/>
            <a:chExt cx="1008" cy="672"/>
          </a:xfrm>
        </p:grpSpPr>
        <p:sp>
          <p:nvSpPr>
            <p:cNvPr id="61464" name="Rectangle 5">
              <a:extLst>
                <a:ext uri="{FF2B5EF4-FFF2-40B4-BE49-F238E27FC236}">
                  <a16:creationId xmlns:a16="http://schemas.microsoft.com/office/drawing/2014/main" id="{99CDC05C-1C40-43E0-A9DB-538410BAD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2640"/>
              <a:ext cx="1008" cy="24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defTabSz="91440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61465" name="Text Box 6">
              <a:extLst>
                <a:ext uri="{FF2B5EF4-FFF2-40B4-BE49-F238E27FC236}">
                  <a16:creationId xmlns:a16="http://schemas.microsoft.com/office/drawing/2014/main" id="{71E9E9A8-47E4-4E92-A4B2-E474D538AE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4" y="2639"/>
              <a:ext cx="7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defTabSz="91440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rgbClr val="000000"/>
                  </a:solidFill>
                  <a:latin typeface="Arial Unicode MS"/>
                </a:rPr>
                <a:t>Display i</a:t>
              </a:r>
              <a:endParaRPr lang="en-US" altLang="en-US" sz="2400">
                <a:solidFill>
                  <a:srgbClr val="000000"/>
                </a:solidFill>
                <a:latin typeface="Arial Unicode MS"/>
              </a:endParaRPr>
            </a:p>
          </p:txBody>
        </p:sp>
        <p:cxnSp>
          <p:nvCxnSpPr>
            <p:cNvPr id="61466" name="AutoShape 7">
              <a:extLst>
                <a:ext uri="{FF2B5EF4-FFF2-40B4-BE49-F238E27FC236}">
                  <a16:creationId xmlns:a16="http://schemas.microsoft.com/office/drawing/2014/main" id="{02FE93E2-9E2E-4818-BFD6-C5AF242082E1}"/>
                </a:ext>
              </a:extLst>
            </p:cNvPr>
            <p:cNvCxnSpPr>
              <a:cxnSpLocks noChangeShapeType="1"/>
              <a:stCxn id="61462" idx="2"/>
              <a:endCxn id="61464" idx="0"/>
            </p:cNvCxnSpPr>
            <p:nvPr/>
          </p:nvCxnSpPr>
          <p:spPr bwMode="auto">
            <a:xfrm>
              <a:off x="2928" y="2208"/>
              <a:ext cx="0" cy="43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467" name="Text Box 8">
              <a:extLst>
                <a:ext uri="{FF2B5EF4-FFF2-40B4-BE49-F238E27FC236}">
                  <a16:creationId xmlns:a16="http://schemas.microsoft.com/office/drawing/2014/main" id="{D392AB57-34CB-4255-958E-DF89C420C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256"/>
              <a:ext cx="4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defTabSz="91440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rgbClr val="009999"/>
                  </a:solidFill>
                  <a:latin typeface="Arial Unicode MS"/>
                </a:rPr>
                <a:t>true</a:t>
              </a:r>
              <a:endParaRPr lang="en-US" altLang="en-US" sz="2400">
                <a:solidFill>
                  <a:srgbClr val="009999"/>
                </a:solidFill>
                <a:latin typeface="Arial Unicode MS"/>
              </a:endParaRPr>
            </a:p>
          </p:txBody>
        </p:sp>
      </p:grpSp>
      <p:cxnSp>
        <p:nvCxnSpPr>
          <p:cNvPr id="10" name="AutoShape 9">
            <a:extLst>
              <a:ext uri="{FF2B5EF4-FFF2-40B4-BE49-F238E27FC236}">
                <a16:creationId xmlns:a16="http://schemas.microsoft.com/office/drawing/2014/main" id="{62E59916-245A-4790-AD04-15EBD8EEFAFB}"/>
              </a:ext>
            </a:extLst>
          </p:cNvPr>
          <p:cNvCxnSpPr>
            <a:cxnSpLocks noChangeShapeType="1"/>
            <a:stCxn id="61455" idx="1"/>
            <a:endCxn id="61462" idx="1"/>
          </p:cNvCxnSpPr>
          <p:nvPr/>
        </p:nvCxnSpPr>
        <p:spPr bwMode="auto">
          <a:xfrm rot="10800000">
            <a:off x="3657600" y="3009900"/>
            <a:ext cx="214313" cy="2138363"/>
          </a:xfrm>
          <a:prstGeom prst="bentConnector3">
            <a:avLst>
              <a:gd name="adj1" fmla="val 206972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" name="Group 31">
            <a:extLst>
              <a:ext uri="{FF2B5EF4-FFF2-40B4-BE49-F238E27FC236}">
                <a16:creationId xmlns:a16="http://schemas.microsoft.com/office/drawing/2014/main" id="{A0F1D6B2-29CA-442B-A6E1-363A62D00766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2197100"/>
            <a:ext cx="1981200" cy="1308100"/>
            <a:chOff x="2304" y="1384"/>
            <a:chExt cx="1248" cy="824"/>
          </a:xfrm>
        </p:grpSpPr>
        <p:grpSp>
          <p:nvGrpSpPr>
            <p:cNvPr id="61460" name="Group 28">
              <a:extLst>
                <a:ext uri="{FF2B5EF4-FFF2-40B4-BE49-F238E27FC236}">
                  <a16:creationId xmlns:a16="http://schemas.microsoft.com/office/drawing/2014/main" id="{A9F5974D-016D-4F05-91C1-1EFE134964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584"/>
              <a:ext cx="1248" cy="624"/>
              <a:chOff x="1968" y="1632"/>
              <a:chExt cx="1248" cy="624"/>
            </a:xfrm>
          </p:grpSpPr>
          <p:sp>
            <p:nvSpPr>
              <p:cNvPr id="61462" name="AutoShape 12">
                <a:extLst>
                  <a:ext uri="{FF2B5EF4-FFF2-40B4-BE49-F238E27FC236}">
                    <a16:creationId xmlns:a16="http://schemas.microsoft.com/office/drawing/2014/main" id="{B517201D-2B6D-4323-B787-360680C0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248" cy="624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defTabSz="91440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61463" name="Text Box 13">
                <a:extLst>
                  <a:ext uri="{FF2B5EF4-FFF2-40B4-BE49-F238E27FC236}">
                    <a16:creationId xmlns:a16="http://schemas.microsoft.com/office/drawing/2014/main" id="{D2BCF2E6-E0CA-4FAC-B93A-4A8C199C03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5" y="1828"/>
                <a:ext cx="49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algn="ctr" defTabSz="91440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1">
                    <a:solidFill>
                      <a:srgbClr val="000000"/>
                    </a:solidFill>
                    <a:latin typeface="Arial Unicode MS"/>
                  </a:rPr>
                  <a:t>i&lt;=5?</a:t>
                </a:r>
                <a:endParaRPr lang="en-US" altLang="en-US" sz="2400">
                  <a:solidFill>
                    <a:srgbClr val="000000"/>
                  </a:solidFill>
                  <a:latin typeface="Arial Unicode MS"/>
                </a:endParaRPr>
              </a:p>
            </p:txBody>
          </p:sp>
        </p:grpSp>
        <p:cxnSp>
          <p:nvCxnSpPr>
            <p:cNvPr id="61461" name="AutoShape 14">
              <a:extLst>
                <a:ext uri="{FF2B5EF4-FFF2-40B4-BE49-F238E27FC236}">
                  <a16:creationId xmlns:a16="http://schemas.microsoft.com/office/drawing/2014/main" id="{727BD38C-75DA-40AE-BFF9-EEFE82D3EB3D}"/>
                </a:ext>
              </a:extLst>
            </p:cNvPr>
            <p:cNvCxnSpPr>
              <a:cxnSpLocks noChangeShapeType="1"/>
              <a:stCxn id="61454" idx="2"/>
              <a:endCxn id="61462" idx="0"/>
            </p:cNvCxnSpPr>
            <p:nvPr/>
          </p:nvCxnSpPr>
          <p:spPr bwMode="auto">
            <a:xfrm flipH="1">
              <a:off x="2928" y="1384"/>
              <a:ext cx="2" cy="200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Group 34">
            <a:extLst>
              <a:ext uri="{FF2B5EF4-FFF2-40B4-BE49-F238E27FC236}">
                <a16:creationId xmlns:a16="http://schemas.microsoft.com/office/drawing/2014/main" id="{3296E017-BA44-4573-9109-054B05FEC33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009900"/>
            <a:ext cx="1946275" cy="2895600"/>
            <a:chOff x="2928" y="1896"/>
            <a:chExt cx="1226" cy="1824"/>
          </a:xfrm>
        </p:grpSpPr>
        <p:cxnSp>
          <p:nvCxnSpPr>
            <p:cNvPr id="61458" name="AutoShape 16">
              <a:extLst>
                <a:ext uri="{FF2B5EF4-FFF2-40B4-BE49-F238E27FC236}">
                  <a16:creationId xmlns:a16="http://schemas.microsoft.com/office/drawing/2014/main" id="{34A9C1BC-F750-4512-942A-124BAB9AB641}"/>
                </a:ext>
              </a:extLst>
            </p:cNvPr>
            <p:cNvCxnSpPr>
              <a:cxnSpLocks noChangeShapeType="1"/>
              <a:stCxn id="61462" idx="3"/>
            </p:cNvCxnSpPr>
            <p:nvPr/>
          </p:nvCxnSpPr>
          <p:spPr bwMode="auto">
            <a:xfrm flipH="1">
              <a:off x="2928" y="1896"/>
              <a:ext cx="624" cy="1824"/>
            </a:xfrm>
            <a:prstGeom prst="bentConnector4">
              <a:avLst>
                <a:gd name="adj1" fmla="val -23079"/>
                <a:gd name="adj2" fmla="val 87444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459" name="Text Box 17">
              <a:extLst>
                <a:ext uri="{FF2B5EF4-FFF2-40B4-BE49-F238E27FC236}">
                  <a16:creationId xmlns:a16="http://schemas.microsoft.com/office/drawing/2014/main" id="{11631BD1-5840-46BC-8606-1DA14778D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7" y="2256"/>
              <a:ext cx="4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defTabSz="91440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rgbClr val="009999"/>
                  </a:solidFill>
                  <a:latin typeface="Arial Unicode MS"/>
                </a:rPr>
                <a:t>false</a:t>
              </a:r>
              <a:endParaRPr lang="en-US" altLang="en-US" sz="2400">
                <a:solidFill>
                  <a:srgbClr val="009999"/>
                </a:solidFill>
                <a:latin typeface="Arial Unicode MS"/>
              </a:endParaRPr>
            </a:p>
          </p:txBody>
        </p:sp>
      </p:grpSp>
      <p:grpSp>
        <p:nvGrpSpPr>
          <p:cNvPr id="19" name="Group 33">
            <a:extLst>
              <a:ext uri="{FF2B5EF4-FFF2-40B4-BE49-F238E27FC236}">
                <a16:creationId xmlns:a16="http://schemas.microsoft.com/office/drawing/2014/main" id="{ACAD09E6-8919-4A63-A3CD-4F97F7E31C8D}"/>
              </a:ext>
            </a:extLst>
          </p:cNvPr>
          <p:cNvGrpSpPr>
            <a:grpSpLocks/>
          </p:cNvGrpSpPr>
          <p:nvPr/>
        </p:nvGrpSpPr>
        <p:grpSpPr bwMode="auto">
          <a:xfrm>
            <a:off x="3678238" y="4572000"/>
            <a:ext cx="2206625" cy="796925"/>
            <a:chOff x="2317" y="2880"/>
            <a:chExt cx="1223" cy="432"/>
          </a:xfrm>
        </p:grpSpPr>
        <p:sp>
          <p:nvSpPr>
            <p:cNvPr id="61455" name="Rectangle 20">
              <a:extLst>
                <a:ext uri="{FF2B5EF4-FFF2-40B4-BE49-F238E27FC236}">
                  <a16:creationId xmlns:a16="http://schemas.microsoft.com/office/drawing/2014/main" id="{4EC11CD0-7BCD-4F8E-B301-2BBAEACF7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3072"/>
              <a:ext cx="1008" cy="24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defTabSz="91440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61456" name="Text Box 21">
              <a:extLst>
                <a:ext uri="{FF2B5EF4-FFF2-40B4-BE49-F238E27FC236}">
                  <a16:creationId xmlns:a16="http://schemas.microsoft.com/office/drawing/2014/main" id="{DFEDA771-B0DC-4227-8964-1F1CE6DE1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7" y="3071"/>
              <a:ext cx="12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defTabSz="91440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rgbClr val="000000"/>
                  </a:solidFill>
                  <a:latin typeface="Arial Unicode MS"/>
                </a:rPr>
                <a:t>Increment i by 1</a:t>
              </a:r>
              <a:endParaRPr lang="en-US" altLang="en-US" sz="2400">
                <a:solidFill>
                  <a:srgbClr val="000000"/>
                </a:solidFill>
                <a:latin typeface="Arial Unicode MS"/>
              </a:endParaRPr>
            </a:p>
          </p:txBody>
        </p:sp>
        <p:cxnSp>
          <p:nvCxnSpPr>
            <p:cNvPr id="61457" name="AutoShape 22">
              <a:extLst>
                <a:ext uri="{FF2B5EF4-FFF2-40B4-BE49-F238E27FC236}">
                  <a16:creationId xmlns:a16="http://schemas.microsoft.com/office/drawing/2014/main" id="{10203834-1529-4702-B400-57520D9BA164}"/>
                </a:ext>
              </a:extLst>
            </p:cNvPr>
            <p:cNvCxnSpPr>
              <a:cxnSpLocks noChangeShapeType="1"/>
              <a:stCxn id="61464" idx="2"/>
              <a:endCxn id="61456" idx="0"/>
            </p:cNvCxnSpPr>
            <p:nvPr/>
          </p:nvCxnSpPr>
          <p:spPr bwMode="auto">
            <a:xfrm>
              <a:off x="2928" y="2880"/>
              <a:ext cx="1" cy="191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" name="Group 30">
            <a:extLst>
              <a:ext uri="{FF2B5EF4-FFF2-40B4-BE49-F238E27FC236}">
                <a16:creationId xmlns:a16="http://schemas.microsoft.com/office/drawing/2014/main" id="{6799F129-0ECF-4383-8FEE-167F11292E97}"/>
              </a:ext>
            </a:extLst>
          </p:cNvPr>
          <p:cNvGrpSpPr>
            <a:grpSpLocks/>
          </p:cNvGrpSpPr>
          <p:nvPr/>
        </p:nvGrpSpPr>
        <p:grpSpPr bwMode="auto">
          <a:xfrm>
            <a:off x="3848100" y="1295400"/>
            <a:ext cx="1600200" cy="914400"/>
            <a:chOff x="2424" y="816"/>
            <a:chExt cx="1008" cy="576"/>
          </a:xfrm>
        </p:grpSpPr>
        <p:grpSp>
          <p:nvGrpSpPr>
            <p:cNvPr id="61451" name="Group 29">
              <a:extLst>
                <a:ext uri="{FF2B5EF4-FFF2-40B4-BE49-F238E27FC236}">
                  <a16:creationId xmlns:a16="http://schemas.microsoft.com/office/drawing/2014/main" id="{C31837F1-6518-4F72-B7F8-A13C11A582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4" y="1151"/>
              <a:ext cx="1008" cy="241"/>
              <a:chOff x="2112" y="1199"/>
              <a:chExt cx="1008" cy="241"/>
            </a:xfrm>
          </p:grpSpPr>
          <p:sp>
            <p:nvSpPr>
              <p:cNvPr id="61453" name="Rectangle 25">
                <a:extLst>
                  <a:ext uri="{FF2B5EF4-FFF2-40B4-BE49-F238E27FC236}">
                    <a16:creationId xmlns:a16="http://schemas.microsoft.com/office/drawing/2014/main" id="{8E67AFD4-42C8-43F8-AABD-3CFE79205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200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defTabSz="91440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61454" name="Text Box 26">
                <a:extLst>
                  <a:ext uri="{FF2B5EF4-FFF2-40B4-BE49-F238E27FC236}">
                    <a16:creationId xmlns:a16="http://schemas.microsoft.com/office/drawing/2014/main" id="{3D54A2B3-FB24-4B87-9E30-3F4AE2C088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9" y="1199"/>
                <a:ext cx="61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algn="ctr" defTabSz="91440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1">
                    <a:solidFill>
                      <a:srgbClr val="000000"/>
                    </a:solidFill>
                    <a:latin typeface="Arial Unicode MS"/>
                  </a:rPr>
                  <a:t>i=1,n=5</a:t>
                </a:r>
                <a:endParaRPr lang="en-US" altLang="en-US" sz="2400">
                  <a:solidFill>
                    <a:srgbClr val="000000"/>
                  </a:solidFill>
                  <a:latin typeface="Arial Unicode MS"/>
                </a:endParaRPr>
              </a:p>
            </p:txBody>
          </p:sp>
        </p:grpSp>
        <p:cxnSp>
          <p:nvCxnSpPr>
            <p:cNvPr id="61452" name="AutoShape 27">
              <a:extLst>
                <a:ext uri="{FF2B5EF4-FFF2-40B4-BE49-F238E27FC236}">
                  <a16:creationId xmlns:a16="http://schemas.microsoft.com/office/drawing/2014/main" id="{A0E1811E-60F5-445F-94B4-D170B1DB9FDD}"/>
                </a:ext>
              </a:extLst>
            </p:cNvPr>
            <p:cNvCxnSpPr>
              <a:cxnSpLocks noChangeShapeType="1"/>
              <a:endCxn id="61454" idx="0"/>
            </p:cNvCxnSpPr>
            <p:nvPr/>
          </p:nvCxnSpPr>
          <p:spPr bwMode="auto">
            <a:xfrm>
              <a:off x="2928" y="816"/>
              <a:ext cx="2" cy="335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44697-537D-4E9A-A140-4BE36A54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D6131-D4E0-47FC-8D7C-6A1B44993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45C20-EAD1-4929-A09E-033CE7AE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F88F7B-F0EC-4217-81B0-FCAB32EAA160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03B4-8D4D-4CDC-83E5-CA8E7D146E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000" b="35910"/>
          <a:stretch/>
        </p:blipFill>
        <p:spPr>
          <a:xfrm>
            <a:off x="0" y="152400"/>
            <a:ext cx="90678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7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D430D61D-963C-40C4-B5A3-7B81C03BFD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CONTENTS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874A276D-BE8C-465A-A8A7-D191025384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500" dirty="0"/>
              <a:t>ITERATION</a:t>
            </a:r>
          </a:p>
          <a:p>
            <a:r>
              <a:rPr lang="en-US" altLang="en-US" sz="2500" dirty="0"/>
              <a:t>LOOPS</a:t>
            </a:r>
          </a:p>
          <a:p>
            <a:pPr lvl="1"/>
            <a:r>
              <a:rPr lang="en-US" altLang="en-US" sz="2300" dirty="0"/>
              <a:t>FOR</a:t>
            </a:r>
          </a:p>
          <a:p>
            <a:pPr lvl="1"/>
            <a:r>
              <a:rPr lang="en-US" altLang="en-US" sz="2300" dirty="0"/>
              <a:t>WHILE</a:t>
            </a:r>
          </a:p>
          <a:p>
            <a:pPr lvl="1"/>
            <a:r>
              <a:rPr lang="en-US" altLang="en-US" sz="2300" dirty="0"/>
              <a:t>DO-WHILE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79736-A7CB-4E34-AE79-9E615BC7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588F53-10BF-4865-9F46-D17207AC1E67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F6118835-ECB1-4FCE-9E49-58A7431993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latin typeface="Arial Black" panose="020B0A04020102020204" pitchFamily="34" charset="0"/>
              </a:rPr>
              <a:t>Example :for LOOP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835BBC98-F8A2-4513-9E01-4DCDBE9B71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2160590"/>
            <a:ext cx="6804913" cy="3880773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400" b="1" dirty="0" err="1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Initilization</a:t>
            </a:r>
            <a:r>
              <a:rPr lang="en-US" altLang="en-US" sz="2400" b="1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 exp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altLang="en-US" sz="2400" b="1" dirty="0">
                <a:solidFill>
                  <a:schemeClr val="tx1"/>
                </a:solidFill>
                <a:highlight>
                  <a:srgbClr val="00FF00"/>
                </a:highlight>
                <a:latin typeface="Arial" panose="020B0604020202020204" pitchFamily="34" charset="0"/>
              </a:rPr>
              <a:t>Test Exp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		</a:t>
            </a:r>
            <a:r>
              <a:rPr lang="en-US" altLang="en-US" sz="2400" b="1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</a:rPr>
              <a:t>Update Exp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nn-N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(</a:t>
            </a:r>
            <a:r>
              <a:rPr lang="nn-NO" sz="2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i = 1 </a:t>
            </a:r>
            <a:r>
              <a:rPr lang="nn-NO" sz="2400" b="1" dirty="0">
                <a:solidFill>
                  <a:srgbClr val="FF0000"/>
                </a:solidFill>
              </a:rPr>
              <a:t>;</a:t>
            </a:r>
            <a:r>
              <a:rPr lang="nn-N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n-NO" sz="2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00FF00"/>
                </a:highlight>
              </a:rPr>
              <a:t>i &lt;= n</a:t>
            </a:r>
            <a:r>
              <a:rPr lang="nn-NO" sz="2400" b="1" dirty="0">
                <a:solidFill>
                  <a:srgbClr val="FF0000"/>
                </a:solidFill>
              </a:rPr>
              <a:t>;</a:t>
            </a:r>
            <a:r>
              <a:rPr lang="nn-N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n-NO" sz="2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00FFFF"/>
                </a:highlight>
              </a:rPr>
              <a:t>i++</a:t>
            </a:r>
            <a:r>
              <a:rPr lang="nn-N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listBox1.Items.Add(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); //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Body of the loop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791F-466C-46CB-A477-3F286AACA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84FC1-D2E0-431B-A856-AAFDA437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72AF5-C028-4691-8B1C-E7D06B0B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F88F7B-F0EC-4217-81B0-FCAB32EAA160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319BD-DF26-41CF-83C3-5243062D1A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66" t="30741" r="28333" b="17407"/>
          <a:stretch/>
        </p:blipFill>
        <p:spPr>
          <a:xfrm>
            <a:off x="0" y="381000"/>
            <a:ext cx="8939213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07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8853-C830-4D7E-8820-D9388AE3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E4DBF-A09A-4599-BC1C-1DBA69FF5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Write a Program to display Fibonacci series of a given Input number</a:t>
            </a:r>
          </a:p>
          <a:p>
            <a:endParaRPr lang="en-US" sz="2400" dirty="0"/>
          </a:p>
          <a:p>
            <a:r>
              <a:rPr lang="en-US" sz="2400" dirty="0"/>
              <a:t>Write </a:t>
            </a:r>
            <a:r>
              <a:rPr lang="en-US" sz="2400" dirty="0" err="1"/>
              <a:t>Algo</a:t>
            </a:r>
            <a:r>
              <a:rPr lang="en-US" sz="2400" dirty="0"/>
              <a:t> and Flowchart for same.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D9287-24C1-441E-AB79-F75DE6E4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F88F7B-F0EC-4217-81B0-FCAB32EAA160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036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BCC5-689F-4FD8-8D5E-EC1E2223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A745F-42C0-40D1-9911-FC9264E6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6423A-506F-4EA3-959A-8BD822DA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F88F7B-F0EC-4217-81B0-FCAB32EAA160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02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DC439DD-E1ED-4C6E-B5A3-0430F52CE4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6207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chemeClr val="tx1"/>
                </a:solidFill>
                <a:latin typeface="Arial Black" panose="020B0A04020102020204" pitchFamily="34" charset="0"/>
              </a:rPr>
              <a:t>FLOW CONTROL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9C856D69-1C85-4441-83E4-499C647A32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489075"/>
            <a:ext cx="6348413" cy="387985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In a program, statements may be executed 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Sequentially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Selectively or 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Iteratively.</a:t>
            </a:r>
          </a:p>
          <a:p>
            <a:pPr algn="just"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>
            <a:extLst>
              <a:ext uri="{FF2B5EF4-FFF2-40B4-BE49-F238E27FC236}">
                <a16:creationId xmlns:a16="http://schemas.microsoft.com/office/drawing/2014/main" id="{0D4F8F92-43B5-4D05-8857-E53BD3B29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" y="0"/>
            <a:ext cx="1082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solidFill>
                  <a:srgbClr val="000000"/>
                </a:solidFill>
                <a:ea typeface="新細明體" panose="02020500000000000000" pitchFamily="18" charset="-120"/>
              </a:rPr>
              <a:t>Figure 8-7</a:t>
            </a:r>
          </a:p>
        </p:txBody>
      </p:sp>
      <p:sp>
        <p:nvSpPr>
          <p:cNvPr id="34819" name="Text Box 5">
            <a:extLst>
              <a:ext uri="{FF2B5EF4-FFF2-40B4-BE49-F238E27FC236}">
                <a16:creationId xmlns:a16="http://schemas.microsoft.com/office/drawing/2014/main" id="{868DF9F5-CF7C-402D-9D50-4141D7A28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3188" y="639763"/>
            <a:ext cx="56372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>
                <a:solidFill>
                  <a:srgbClr val="9999CC"/>
                </a:solidFill>
                <a:ea typeface="新細明體" panose="02020500000000000000" pitchFamily="18" charset="-120"/>
              </a:rPr>
              <a:t>Flowcharts for three constructs</a:t>
            </a:r>
          </a:p>
        </p:txBody>
      </p:sp>
      <p:pic>
        <p:nvPicPr>
          <p:cNvPr id="34820" name="Picture 8">
            <a:extLst>
              <a:ext uri="{FF2B5EF4-FFF2-40B4-BE49-F238E27FC236}">
                <a16:creationId xmlns:a16="http://schemas.microsoft.com/office/drawing/2014/main" id="{98A63297-604E-42A7-82DA-94B36E423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430338"/>
            <a:ext cx="8281987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21" name="Slide Number Placeholder 1">
            <a:extLst>
              <a:ext uri="{FF2B5EF4-FFF2-40B4-BE49-F238E27FC236}">
                <a16:creationId xmlns:a16="http://schemas.microsoft.com/office/drawing/2014/main" id="{9CEF95B8-3EDB-4293-97C9-0D9DC823F8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B576B58-90DC-4643-AD8F-08D44F53C9CE}" type="slidenum">
              <a:rPr lang="en-US" altLang="en-US" sz="1200" smtClean="0">
                <a:solidFill>
                  <a:srgbClr val="000000"/>
                </a:solidFill>
                <a:latin typeface="Arial Black" panose="020B0A04020102020204" pitchFamily="34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</a:t>
            </a:fld>
            <a:endParaRPr lang="en-US" altLang="en-US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A1AB63-24A9-4D5F-AE0A-68805EB68831}"/>
              </a:ext>
            </a:extLst>
          </p:cNvPr>
          <p:cNvSpPr/>
          <p:nvPr/>
        </p:nvSpPr>
        <p:spPr bwMode="auto">
          <a:xfrm>
            <a:off x="6629400" y="1600200"/>
            <a:ext cx="1676400" cy="990600"/>
          </a:xfrm>
          <a:prstGeom prst="roundRect">
            <a:avLst/>
          </a:prstGeom>
          <a:solidFill>
            <a:schemeClr val="accent3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823" name="Diamond 2">
            <a:extLst>
              <a:ext uri="{FF2B5EF4-FFF2-40B4-BE49-F238E27FC236}">
                <a16:creationId xmlns:a16="http://schemas.microsoft.com/office/drawing/2014/main" id="{B1A490E1-E1FD-4062-98C3-C5A429420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676400"/>
            <a:ext cx="1752600" cy="914400"/>
          </a:xfrm>
          <a:prstGeom prst="diamond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Test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B0985152-014B-41D5-8B28-B146946FBC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8013" y="873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  <a:latin typeface="Arial Black" panose="020B0A04020102020204" pitchFamily="34" charset="0"/>
              </a:rPr>
              <a:t>C. ITERATION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EED9D22A-2077-4179-B110-77144ACBCF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838200"/>
            <a:ext cx="7772400" cy="4114800"/>
          </a:xfrm>
        </p:spPr>
        <p:txBody>
          <a:bodyPr rtlCol="0">
            <a:noAutofit/>
          </a:bodyPr>
          <a:lstStyle/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200" b="1" dirty="0">
                <a:solidFill>
                  <a:srgbClr val="FF0000"/>
                </a:solidFill>
                <a:highlight>
                  <a:srgbClr val="FFFF00"/>
                </a:highlight>
              </a:rPr>
              <a:t>repetition of set of statements 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200" dirty="0">
                <a:solidFill>
                  <a:schemeClr val="tx1"/>
                </a:solidFill>
              </a:rPr>
              <a:t>depending upon a </a:t>
            </a:r>
            <a:r>
              <a:rPr lang="en-US" altLang="en-US" sz="2200" b="1" dirty="0">
                <a:solidFill>
                  <a:srgbClr val="FF0000"/>
                </a:solidFill>
              </a:rPr>
              <a:t>condition test. 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en-US" sz="2200" dirty="0">
              <a:solidFill>
                <a:schemeClr val="tx1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200" dirty="0">
                <a:solidFill>
                  <a:schemeClr val="tx1"/>
                </a:solidFill>
              </a:rPr>
              <a:t>A set of statements are </a:t>
            </a:r>
            <a:r>
              <a:rPr lang="en-US" altLang="en-US" sz="2200" b="1" dirty="0">
                <a:solidFill>
                  <a:srgbClr val="0070C0"/>
                </a:solidFill>
              </a:rPr>
              <a:t>repeated</a:t>
            </a:r>
            <a:r>
              <a:rPr lang="en-US" altLang="en-US" sz="2200" dirty="0">
                <a:solidFill>
                  <a:schemeClr val="tx1"/>
                </a:solidFill>
              </a:rPr>
              <a:t> again and again. 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en-US" sz="2200" dirty="0">
              <a:solidFill>
                <a:schemeClr val="tx1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200" dirty="0">
                <a:solidFill>
                  <a:schemeClr val="tx1"/>
                </a:solidFill>
              </a:rPr>
              <a:t>Till the condition is </a:t>
            </a:r>
            <a:r>
              <a:rPr lang="en-US" altLang="en-US" sz="2200" b="1" dirty="0">
                <a:solidFill>
                  <a:srgbClr val="0070C0"/>
                </a:solidFill>
              </a:rPr>
              <a:t>true</a:t>
            </a:r>
            <a:r>
              <a:rPr lang="en-US" altLang="en-US" sz="2200" dirty="0">
                <a:solidFill>
                  <a:schemeClr val="tx1"/>
                </a:solidFill>
              </a:rPr>
              <a:t>. 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en-US" sz="2200" dirty="0">
              <a:solidFill>
                <a:schemeClr val="tx1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200" dirty="0">
                <a:solidFill>
                  <a:schemeClr val="tx1"/>
                </a:solidFill>
              </a:rPr>
              <a:t>When condition become </a:t>
            </a:r>
            <a:r>
              <a:rPr lang="en-US" altLang="en-US" sz="2200" b="1" dirty="0">
                <a:solidFill>
                  <a:srgbClr val="FF0000"/>
                </a:solidFill>
              </a:rPr>
              <a:t>false</a:t>
            </a:r>
            <a:r>
              <a:rPr lang="en-US" altLang="en-US" sz="2200" dirty="0">
                <a:solidFill>
                  <a:schemeClr val="tx1"/>
                </a:solidFill>
              </a:rPr>
              <a:t>, 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200" dirty="0">
                <a:solidFill>
                  <a:schemeClr val="tx1"/>
                </a:solidFill>
              </a:rPr>
              <a:t>the </a:t>
            </a:r>
            <a:r>
              <a:rPr lang="en-US" altLang="en-US" sz="2200" b="1" dirty="0">
                <a:solidFill>
                  <a:srgbClr val="FF0000"/>
                </a:solidFill>
              </a:rPr>
              <a:t>repetition stops</a:t>
            </a:r>
            <a:r>
              <a:rPr lang="en-US" altLang="en-US" sz="2200" dirty="0">
                <a:solidFill>
                  <a:schemeClr val="tx1"/>
                </a:solidFill>
              </a:rPr>
              <a:t>. 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en-US" sz="2200" dirty="0">
              <a:solidFill>
                <a:schemeClr val="tx1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200" dirty="0">
                <a:solidFill>
                  <a:schemeClr val="tx1"/>
                </a:solidFill>
              </a:rPr>
              <a:t>Also called </a:t>
            </a:r>
            <a:r>
              <a:rPr lang="en-US" altLang="en-US" sz="2200" b="1" dirty="0">
                <a:solidFill>
                  <a:schemeClr val="tx1"/>
                </a:solidFill>
              </a:rPr>
              <a:t>”</a:t>
            </a:r>
            <a:r>
              <a:rPr lang="en-US" altLang="en-US" sz="2200" b="1" dirty="0">
                <a:solidFill>
                  <a:schemeClr val="tx1"/>
                </a:solidFill>
                <a:highlight>
                  <a:srgbClr val="FFFF00"/>
                </a:highlight>
              </a:rPr>
              <a:t>Looping</a:t>
            </a:r>
            <a:r>
              <a:rPr lang="en-US" altLang="en-US" sz="2200" b="1" dirty="0">
                <a:solidFill>
                  <a:schemeClr val="tx1"/>
                </a:solidFill>
              </a:rPr>
              <a:t> Construct”</a:t>
            </a:r>
            <a:r>
              <a:rPr lang="en-US" altLang="en-US" sz="22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8133" name="Picture 5" descr="Image result for LOOP FLOWCHART">
            <a:extLst>
              <a:ext uri="{FF2B5EF4-FFF2-40B4-BE49-F238E27FC236}">
                <a16:creationId xmlns:a16="http://schemas.microsoft.com/office/drawing/2014/main" id="{B9C29EAD-7D11-4EAE-B851-07F09BDFF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-21772"/>
            <a:ext cx="2190750" cy="5486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BB43FA-68A2-499F-AA5C-8ADFDF32CC29}"/>
              </a:ext>
            </a:extLst>
          </p:cNvPr>
          <p:cNvSpPr txBox="1"/>
          <p:nvPr/>
        </p:nvSpPr>
        <p:spPr>
          <a:xfrm>
            <a:off x="7286625" y="1981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D05B4-39E3-4634-A9B4-AC53D200F000}"/>
              </a:ext>
            </a:extLst>
          </p:cNvPr>
          <p:cNvSpPr txBox="1"/>
          <p:nvPr/>
        </p:nvSpPr>
        <p:spPr>
          <a:xfrm>
            <a:off x="8305800" y="53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5429E34-D92F-4ACD-8497-5711F36A0D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THE ITERATION CONSTRUCT</a:t>
            </a:r>
          </a:p>
        </p:txBody>
      </p:sp>
      <p:sp>
        <p:nvSpPr>
          <p:cNvPr id="49155" name="AutoShape 4">
            <a:extLst>
              <a:ext uri="{FF2B5EF4-FFF2-40B4-BE49-F238E27FC236}">
                <a16:creationId xmlns:a16="http://schemas.microsoft.com/office/drawing/2014/main" id="{31921B0F-F6D6-4141-9F44-CF22AA007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0" y="1962150"/>
            <a:ext cx="1600200" cy="1752600"/>
          </a:xfrm>
          <a:prstGeom prst="diamond">
            <a:avLst/>
          </a:prstGeom>
          <a:solidFill>
            <a:srgbClr val="FF0000"/>
          </a:solidFill>
          <a:ln w="5715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Arial Unicode MS"/>
              </a:rPr>
              <a:t>Condition ?</a:t>
            </a:r>
          </a:p>
        </p:txBody>
      </p:sp>
      <p:sp>
        <p:nvSpPr>
          <p:cNvPr id="49156" name="AutoShape 7">
            <a:extLst>
              <a:ext uri="{FF2B5EF4-FFF2-40B4-BE49-F238E27FC236}">
                <a16:creationId xmlns:a16="http://schemas.microsoft.com/office/drawing/2014/main" id="{D58048CC-CE15-49B4-A4BB-804DA0B3F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019550"/>
            <a:ext cx="1447800" cy="6096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57150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Arial" panose="020B0604020202020204" pitchFamily="34" charset="0"/>
              </a:rPr>
              <a:t>Statement 1</a:t>
            </a:r>
          </a:p>
        </p:txBody>
      </p:sp>
      <p:sp>
        <p:nvSpPr>
          <p:cNvPr id="49157" name="AutoShape 8">
            <a:extLst>
              <a:ext uri="{FF2B5EF4-FFF2-40B4-BE49-F238E27FC236}">
                <a16:creationId xmlns:a16="http://schemas.microsoft.com/office/drawing/2014/main" id="{2EAF0DB3-C034-4C54-869F-513F1804B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5010150"/>
            <a:ext cx="1447800" cy="6096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57150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Arial" panose="020B0604020202020204" pitchFamily="34" charset="0"/>
              </a:rPr>
              <a:t>Statement 2</a:t>
            </a:r>
          </a:p>
        </p:txBody>
      </p:sp>
      <p:sp>
        <p:nvSpPr>
          <p:cNvPr id="49158" name="Line 11">
            <a:extLst>
              <a:ext uri="{FF2B5EF4-FFF2-40B4-BE49-F238E27FC236}">
                <a16:creationId xmlns:a16="http://schemas.microsoft.com/office/drawing/2014/main" id="{632B6AB3-AC5D-419F-A713-CC2A6DDCC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9550" y="371475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9" name="Line 12">
            <a:extLst>
              <a:ext uri="{FF2B5EF4-FFF2-40B4-BE49-F238E27FC236}">
                <a16:creationId xmlns:a16="http://schemas.microsoft.com/office/drawing/2014/main" id="{1EBDEB1E-CCED-49F6-8FE7-1A2B8A14A4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6700" y="462915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0" name="Line 13">
            <a:extLst>
              <a:ext uri="{FF2B5EF4-FFF2-40B4-BE49-F238E27FC236}">
                <a16:creationId xmlns:a16="http://schemas.microsoft.com/office/drawing/2014/main" id="{8706F429-6EC6-4DFC-8169-A8D14F034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2879725"/>
            <a:ext cx="1066800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triangle" w="med" len="med"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9401" name="Line 14">
            <a:extLst>
              <a:ext uri="{FF2B5EF4-FFF2-40B4-BE49-F238E27FC236}">
                <a16:creationId xmlns:a16="http://schemas.microsoft.com/office/drawing/2014/main" id="{F08A31CF-5EAE-47EA-B208-1967BD8AF2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60588" y="2838450"/>
            <a:ext cx="0" cy="327660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triangle" w="med" len="med"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9166" name="Line 15">
            <a:extLst>
              <a:ext uri="{FF2B5EF4-FFF2-40B4-BE49-F238E27FC236}">
                <a16:creationId xmlns:a16="http://schemas.microsoft.com/office/drawing/2014/main" id="{5A77C1CC-1409-40C7-98A7-E21C52FC81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71700" y="6134100"/>
            <a:ext cx="1981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7" name="Line 16">
            <a:extLst>
              <a:ext uri="{FF2B5EF4-FFF2-40B4-BE49-F238E27FC236}">
                <a16:creationId xmlns:a16="http://schemas.microsoft.com/office/drawing/2014/main" id="{46BA67D2-5AA9-4695-A45B-D9F32681F6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2900" y="561975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8" name="Text Box 17">
            <a:extLst>
              <a:ext uri="{FF2B5EF4-FFF2-40B4-BE49-F238E27FC236}">
                <a16:creationId xmlns:a16="http://schemas.microsoft.com/office/drawing/2014/main" id="{B2766CB3-61A8-4966-8E61-85766823B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2111" y="3467040"/>
            <a:ext cx="957713" cy="400110"/>
          </a:xfrm>
          <a:prstGeom prst="rect">
            <a:avLst/>
          </a:prstGeom>
          <a:solidFill>
            <a:srgbClr val="FF0000"/>
          </a:solidFill>
          <a:ln w="57150">
            <a:solidFill>
              <a:srgbClr val="FF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Loop</a:t>
            </a:r>
          </a:p>
        </p:txBody>
      </p:sp>
      <p:sp>
        <p:nvSpPr>
          <p:cNvPr id="49169" name="Line 18">
            <a:extLst>
              <a:ext uri="{FF2B5EF4-FFF2-40B4-BE49-F238E27FC236}">
                <a16:creationId xmlns:a16="http://schemas.microsoft.com/office/drawing/2014/main" id="{B00ED5B8-8087-4199-B799-4CB6B925BB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524000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0" name="Line 19">
            <a:extLst>
              <a:ext uri="{FF2B5EF4-FFF2-40B4-BE49-F238E27FC236}">
                <a16:creationId xmlns:a16="http://schemas.microsoft.com/office/drawing/2014/main" id="{5FA19007-E2CF-44C9-A053-DA06FA3F65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2852738"/>
            <a:ext cx="1828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1" name="Text Box 20">
            <a:extLst>
              <a:ext uri="{FF2B5EF4-FFF2-40B4-BE49-F238E27FC236}">
                <a16:creationId xmlns:a16="http://schemas.microsoft.com/office/drawing/2014/main" id="{6F7A0060-C3FD-41C8-A4DF-ED5D1EA1B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0" y="3443288"/>
            <a:ext cx="1143000" cy="461962"/>
          </a:xfrm>
          <a:prstGeom prst="rect">
            <a:avLst/>
          </a:prstGeom>
          <a:solidFill>
            <a:srgbClr val="00CC00"/>
          </a:solidFill>
          <a:ln w="57150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True</a:t>
            </a:r>
          </a:p>
        </p:txBody>
      </p:sp>
      <p:sp>
        <p:nvSpPr>
          <p:cNvPr id="49172" name="Text Box 21">
            <a:extLst>
              <a:ext uri="{FF2B5EF4-FFF2-40B4-BE49-F238E27FC236}">
                <a16:creationId xmlns:a16="http://schemas.microsoft.com/office/drawing/2014/main" id="{950C4292-9DBD-4D2C-BC70-C9F691DFB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688" y="2060575"/>
            <a:ext cx="1143000" cy="461963"/>
          </a:xfrm>
          <a:prstGeom prst="rect">
            <a:avLst/>
          </a:prstGeom>
          <a:solidFill>
            <a:srgbClr val="FFC000"/>
          </a:solidFill>
          <a:ln w="57150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False</a:t>
            </a:r>
          </a:p>
        </p:txBody>
      </p:sp>
      <p:sp>
        <p:nvSpPr>
          <p:cNvPr id="49173" name="AutoShape 8">
            <a:extLst>
              <a:ext uri="{FF2B5EF4-FFF2-40B4-BE49-F238E27FC236}">
                <a16:creationId xmlns:a16="http://schemas.microsoft.com/office/drawing/2014/main" id="{23B2E64F-0570-47A6-A3F3-885C3FFF6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100" y="2533650"/>
            <a:ext cx="1447800" cy="6096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57150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Arial" panose="020B0604020202020204" pitchFamily="34" charset="0"/>
              </a:rPr>
              <a:t>Statement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nimBg="1"/>
      <p:bldP spid="49156" grpId="0" animBg="1"/>
      <p:bldP spid="49157" grpId="0" animBg="1"/>
      <p:bldP spid="49158" grpId="0" animBg="1"/>
      <p:bldP spid="49159" grpId="0" animBg="1"/>
      <p:bldP spid="59400" grpId="0" animBg="1"/>
      <p:bldP spid="59401" grpId="0" animBg="1"/>
      <p:bldP spid="49166" grpId="0" animBg="1"/>
      <p:bldP spid="49167" grpId="0" animBg="1"/>
      <p:bldP spid="49168" grpId="0" animBg="1"/>
      <p:bldP spid="49170" grpId="0" animBg="1"/>
      <p:bldP spid="49171" grpId="0" animBg="1"/>
      <p:bldP spid="49172" grpId="0" animBg="1"/>
      <p:bldP spid="4917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FF296B4C-C112-469A-8DD6-6F664B8816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6207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latin typeface="Arial Black" panose="020B0A04020102020204" pitchFamily="34" charset="0"/>
              </a:rPr>
              <a:t>ITERATION STATEMENT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3FD5A2EF-8BD7-46BB-A5CE-CE4AADF41F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7239000" cy="3881438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C# provides three kinds of loops</a:t>
            </a:r>
          </a:p>
          <a:p>
            <a:pPr lvl="1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600" dirty="0">
                <a:solidFill>
                  <a:schemeClr val="tx1"/>
                </a:solidFill>
                <a:latin typeface="Arial" panose="020B0604020202020204" pitchFamily="34" charset="0"/>
              </a:rPr>
              <a:t>for</a:t>
            </a:r>
          </a:p>
          <a:p>
            <a:pPr lvl="1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600" dirty="0">
                <a:solidFill>
                  <a:schemeClr val="tx1"/>
                </a:solidFill>
                <a:latin typeface="Arial" panose="020B0604020202020204" pitchFamily="34" charset="0"/>
              </a:rPr>
              <a:t>while</a:t>
            </a:r>
          </a:p>
          <a:p>
            <a:pPr lvl="1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600" dirty="0">
                <a:solidFill>
                  <a:schemeClr val="tx1"/>
                </a:solidFill>
                <a:latin typeface="Arial" panose="020B0604020202020204" pitchFamily="34" charset="0"/>
              </a:rPr>
              <a:t>do-while</a:t>
            </a: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8EEBBFA5-65CB-4102-83F8-C36DFDE889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6348413" cy="609600"/>
          </a:xfrm>
        </p:spPr>
        <p:txBody>
          <a:bodyPr/>
          <a:lstStyle/>
          <a:p>
            <a:pPr eaLnBrk="1" hangingPunct="1"/>
            <a:r>
              <a:rPr lang="en-US" altLang="en-US" sz="3000">
                <a:solidFill>
                  <a:schemeClr val="tx1"/>
                </a:solidFill>
                <a:latin typeface="Arial Black" panose="020B0A04020102020204" pitchFamily="34" charset="0"/>
              </a:rPr>
              <a:t>Elements that control a Loop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418BFBFD-D0C5-41BA-8F41-220F2AE617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489075"/>
            <a:ext cx="6348413" cy="3879850"/>
          </a:xfrm>
        </p:spPr>
        <p:txBody>
          <a:bodyPr/>
          <a:lstStyle/>
          <a:p>
            <a:pPr marL="609600" indent="-609600" algn="just" eaLnBrk="1" hangingPunct="1"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 loop has four elements:</a:t>
            </a:r>
          </a:p>
          <a:p>
            <a:pPr marL="609600" indent="-609600" algn="just" eaLnBrk="1" hangingPunct="1">
              <a:buFont typeface="Trebuchet MS" panose="020B0603020202020204" pitchFamily="34" charset="0"/>
              <a:buAutoNum type="arabicPeriod"/>
            </a:pPr>
            <a:r>
              <a:rPr lang="en-US" altLang="en-US" sz="22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INITILIZATION EXPRESSIONS</a:t>
            </a:r>
          </a:p>
          <a:p>
            <a:pPr marL="609600" indent="-609600" algn="just" eaLnBrk="1" hangingPunct="1">
              <a:buFont typeface="Trebuchet MS" panose="020B0603020202020204" pitchFamily="34" charset="0"/>
              <a:buAutoNum type="arabicPeriod"/>
            </a:pPr>
            <a:r>
              <a:rPr lang="en-US" altLang="en-US" sz="22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TEST EXPRESSION- Condition</a:t>
            </a:r>
          </a:p>
          <a:p>
            <a:pPr marL="609600" indent="-609600" algn="just" eaLnBrk="1" hangingPunct="1">
              <a:buFont typeface="Trebuchet MS" panose="020B0603020202020204" pitchFamily="34" charset="0"/>
              <a:buAutoNum type="arabicPeriod"/>
            </a:pPr>
            <a:r>
              <a:rPr lang="en-US" altLang="en-US" sz="22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UPDATE EXPRESSION- (</a:t>
            </a:r>
            <a:r>
              <a:rPr lang="en-US" altLang="en-US" sz="2200" dirty="0" err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incre</a:t>
            </a:r>
            <a:r>
              <a:rPr lang="en-US" altLang="en-US" sz="22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/ </a:t>
            </a:r>
            <a:r>
              <a:rPr lang="en-US" altLang="en-US" sz="2200" dirty="0" err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decre</a:t>
            </a:r>
            <a:r>
              <a:rPr lang="en-US" altLang="en-US" sz="22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altLang="en-US" sz="2200" dirty="0" err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ment</a:t>
            </a:r>
            <a:endParaRPr lang="en-US" altLang="en-US" sz="22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609600" indent="-609600" algn="just" eaLnBrk="1" hangingPunct="1">
              <a:buFont typeface="Trebuchet MS" panose="020B0603020202020204" pitchFamily="34" charset="0"/>
              <a:buAutoNum type="arabicPeriod"/>
            </a:pPr>
            <a:r>
              <a:rPr lang="en-US" altLang="en-US" sz="22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BODY OF THE LOOP</a:t>
            </a:r>
          </a:p>
          <a:p>
            <a:pPr marL="609600" indent="-609600" eaLnBrk="1" hangingPunct="1">
              <a:buFontTx/>
              <a:buNone/>
            </a:pPr>
            <a:endParaRPr lang="en-US" altLang="en-US" sz="22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>
            <a:extLst>
              <a:ext uri="{FF2B5EF4-FFF2-40B4-BE49-F238E27FC236}">
                <a16:creationId xmlns:a16="http://schemas.microsoft.com/office/drawing/2014/main" id="{18AA1B9E-F2EB-4A53-A99B-D0894CF35D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F4C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2004 Pearson Addison-Wesley. All rights reserved</a:t>
            </a:r>
          </a:p>
        </p:txBody>
      </p:sp>
      <p:sp>
        <p:nvSpPr>
          <p:cNvPr id="58371" name="Slide Number Placeholder 4">
            <a:extLst>
              <a:ext uri="{FF2B5EF4-FFF2-40B4-BE49-F238E27FC236}">
                <a16:creationId xmlns:a16="http://schemas.microsoft.com/office/drawing/2014/main" id="{F1DAB27B-4CEC-4F60-8C2C-BF6C436398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F4C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5-</a:t>
            </a:r>
            <a:fld id="{EB936EFC-A10C-4DD2-AEA5-49F1780039FA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4C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F4C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81C78028-D9AD-4EC9-B1F2-52480D2F61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249044"/>
            <a:ext cx="7924800" cy="6858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FLowchart</a:t>
            </a:r>
            <a:r>
              <a:rPr lang="en-US" altLang="en-US" dirty="0"/>
              <a:t> of a loop</a:t>
            </a:r>
          </a:p>
        </p:txBody>
      </p:sp>
      <p:grpSp>
        <p:nvGrpSpPr>
          <p:cNvPr id="70688" name="Group 32">
            <a:extLst>
              <a:ext uri="{FF2B5EF4-FFF2-40B4-BE49-F238E27FC236}">
                <a16:creationId xmlns:a16="http://schemas.microsoft.com/office/drawing/2014/main" id="{D42556C3-D962-4295-BB26-A48FE0FEEF65}"/>
              </a:ext>
            </a:extLst>
          </p:cNvPr>
          <p:cNvGrpSpPr>
            <a:grpSpLocks/>
          </p:cNvGrpSpPr>
          <p:nvPr/>
        </p:nvGrpSpPr>
        <p:grpSpPr bwMode="auto">
          <a:xfrm>
            <a:off x="3848100" y="3505200"/>
            <a:ext cx="1600200" cy="1066800"/>
            <a:chOff x="2424" y="2208"/>
            <a:chExt cx="1008" cy="672"/>
          </a:xfrm>
        </p:grpSpPr>
        <p:sp>
          <p:nvSpPr>
            <p:cNvPr id="58392" name="Rectangle 5">
              <a:extLst>
                <a:ext uri="{FF2B5EF4-FFF2-40B4-BE49-F238E27FC236}">
                  <a16:creationId xmlns:a16="http://schemas.microsoft.com/office/drawing/2014/main" id="{E99330D0-89FD-45B5-B5AC-461764799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2640"/>
              <a:ext cx="1008" cy="24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8393" name="Text Box 6">
              <a:extLst>
                <a:ext uri="{FF2B5EF4-FFF2-40B4-BE49-F238E27FC236}">
                  <a16:creationId xmlns:a16="http://schemas.microsoft.com/office/drawing/2014/main" id="{82D94453-3804-4D95-88A5-6E7AB5DC96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5" y="2640"/>
              <a:ext cx="8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Unicode MS"/>
                  <a:ea typeface="+mn-ea"/>
                  <a:cs typeface="+mn-cs"/>
                </a:rPr>
                <a:t>statement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endParaRPr>
            </a:p>
          </p:txBody>
        </p:sp>
        <p:cxnSp>
          <p:nvCxnSpPr>
            <p:cNvPr id="58394" name="AutoShape 7">
              <a:extLst>
                <a:ext uri="{FF2B5EF4-FFF2-40B4-BE49-F238E27FC236}">
                  <a16:creationId xmlns:a16="http://schemas.microsoft.com/office/drawing/2014/main" id="{9AF1BDE4-D8BF-478D-B339-71B4DA1230A3}"/>
                </a:ext>
              </a:extLst>
            </p:cNvPr>
            <p:cNvCxnSpPr>
              <a:cxnSpLocks noChangeShapeType="1"/>
              <a:stCxn id="58390" idx="2"/>
              <a:endCxn id="58392" idx="0"/>
            </p:cNvCxnSpPr>
            <p:nvPr/>
          </p:nvCxnSpPr>
          <p:spPr bwMode="auto">
            <a:xfrm>
              <a:off x="2928" y="2208"/>
              <a:ext cx="0" cy="43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395" name="Text Box 8">
              <a:extLst>
                <a:ext uri="{FF2B5EF4-FFF2-40B4-BE49-F238E27FC236}">
                  <a16:creationId xmlns:a16="http://schemas.microsoft.com/office/drawing/2014/main" id="{B6693002-7340-4FA5-90A3-547EC76574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256"/>
              <a:ext cx="4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 Unicode MS"/>
                  <a:ea typeface="+mn-ea"/>
                  <a:cs typeface="+mn-cs"/>
                </a:rPr>
                <a:t>true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Unicode MS"/>
                <a:ea typeface="+mn-ea"/>
                <a:cs typeface="+mn-cs"/>
              </a:endParaRPr>
            </a:p>
          </p:txBody>
        </p:sp>
      </p:grpSp>
      <p:cxnSp>
        <p:nvCxnSpPr>
          <p:cNvPr id="70665" name="AutoShape 9">
            <a:extLst>
              <a:ext uri="{FF2B5EF4-FFF2-40B4-BE49-F238E27FC236}">
                <a16:creationId xmlns:a16="http://schemas.microsoft.com/office/drawing/2014/main" id="{B0E8AB63-8145-4194-8A08-B83290AEF1D6}"/>
              </a:ext>
            </a:extLst>
          </p:cNvPr>
          <p:cNvCxnSpPr>
            <a:cxnSpLocks noChangeShapeType="1"/>
            <a:stCxn id="58383" idx="1"/>
            <a:endCxn id="58390" idx="1"/>
          </p:cNvCxnSpPr>
          <p:nvPr/>
        </p:nvCxnSpPr>
        <p:spPr bwMode="auto">
          <a:xfrm rot="10800000" flipH="1">
            <a:off x="3581399" y="3009898"/>
            <a:ext cx="76201" cy="2982572"/>
          </a:xfrm>
          <a:prstGeom prst="bentConnector3">
            <a:avLst>
              <a:gd name="adj1" fmla="val -299996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0687" name="Group 31">
            <a:extLst>
              <a:ext uri="{FF2B5EF4-FFF2-40B4-BE49-F238E27FC236}">
                <a16:creationId xmlns:a16="http://schemas.microsoft.com/office/drawing/2014/main" id="{B51E99BC-1D57-4D96-9C0D-E19B899480FC}"/>
              </a:ext>
            </a:extLst>
          </p:cNvPr>
          <p:cNvGrpSpPr>
            <a:grpSpLocks/>
          </p:cNvGrpSpPr>
          <p:nvPr/>
        </p:nvGrpSpPr>
        <p:grpSpPr bwMode="auto">
          <a:xfrm>
            <a:off x="3657601" y="2130424"/>
            <a:ext cx="1981200" cy="1374773"/>
            <a:chOff x="2304" y="1342"/>
            <a:chExt cx="1248" cy="866"/>
          </a:xfrm>
        </p:grpSpPr>
        <p:grpSp>
          <p:nvGrpSpPr>
            <p:cNvPr id="58388" name="Group 28">
              <a:extLst>
                <a:ext uri="{FF2B5EF4-FFF2-40B4-BE49-F238E27FC236}">
                  <a16:creationId xmlns:a16="http://schemas.microsoft.com/office/drawing/2014/main" id="{367F060E-57A3-4AAF-9E94-CC96011D5F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584"/>
              <a:ext cx="1248" cy="624"/>
              <a:chOff x="1968" y="1632"/>
              <a:chExt cx="1248" cy="624"/>
            </a:xfrm>
          </p:grpSpPr>
          <p:sp>
            <p:nvSpPr>
              <p:cNvPr id="58390" name="AutoShape 12">
                <a:extLst>
                  <a:ext uri="{FF2B5EF4-FFF2-40B4-BE49-F238E27FC236}">
                    <a16:creationId xmlns:a16="http://schemas.microsoft.com/office/drawing/2014/main" id="{ECCD2891-A168-49B6-A187-BE17D2FB74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248" cy="624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8391" name="Text Box 13">
                <a:extLst>
                  <a:ext uri="{FF2B5EF4-FFF2-40B4-BE49-F238E27FC236}">
                    <a16:creationId xmlns:a16="http://schemas.microsoft.com/office/drawing/2014/main" id="{31FE2A1A-4C22-4CDB-B718-9D5B957F97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6" y="1680"/>
                <a:ext cx="1232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Unicode MS"/>
                    <a:ea typeface="+mn-ea"/>
                    <a:cs typeface="+mn-cs"/>
                  </a:rPr>
                  <a:t>condition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Unicode MS"/>
                    <a:ea typeface="+mn-ea"/>
                    <a:cs typeface="+mn-cs"/>
                  </a:rPr>
                  <a:t>(control variable)</a:t>
                </a:r>
              </a:p>
            </p:txBody>
          </p:sp>
        </p:grpSp>
        <p:cxnSp>
          <p:nvCxnSpPr>
            <p:cNvPr id="58389" name="AutoShape 14">
              <a:extLst>
                <a:ext uri="{FF2B5EF4-FFF2-40B4-BE49-F238E27FC236}">
                  <a16:creationId xmlns:a16="http://schemas.microsoft.com/office/drawing/2014/main" id="{D0BF52DB-72B1-4C65-A867-65CDF250A8BF}"/>
                </a:ext>
              </a:extLst>
            </p:cNvPr>
            <p:cNvCxnSpPr>
              <a:cxnSpLocks noChangeShapeType="1"/>
              <a:stCxn id="58382" idx="2"/>
              <a:endCxn id="58390" idx="0"/>
            </p:cNvCxnSpPr>
            <p:nvPr/>
          </p:nvCxnSpPr>
          <p:spPr bwMode="auto">
            <a:xfrm>
              <a:off x="2928" y="1342"/>
              <a:ext cx="0" cy="24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0690" name="Group 34">
            <a:extLst>
              <a:ext uri="{FF2B5EF4-FFF2-40B4-BE49-F238E27FC236}">
                <a16:creationId xmlns:a16="http://schemas.microsoft.com/office/drawing/2014/main" id="{029D006F-3158-4DD0-B521-89762CF69DFA}"/>
              </a:ext>
            </a:extLst>
          </p:cNvPr>
          <p:cNvGrpSpPr>
            <a:grpSpLocks/>
          </p:cNvGrpSpPr>
          <p:nvPr/>
        </p:nvGrpSpPr>
        <p:grpSpPr bwMode="auto">
          <a:xfrm>
            <a:off x="6272572" y="2974972"/>
            <a:ext cx="1946275" cy="2895600"/>
            <a:chOff x="2928" y="1896"/>
            <a:chExt cx="1226" cy="1824"/>
          </a:xfrm>
        </p:grpSpPr>
        <p:cxnSp>
          <p:nvCxnSpPr>
            <p:cNvPr id="58386" name="AutoShape 16">
              <a:extLst>
                <a:ext uri="{FF2B5EF4-FFF2-40B4-BE49-F238E27FC236}">
                  <a16:creationId xmlns:a16="http://schemas.microsoft.com/office/drawing/2014/main" id="{4BD1EEE1-D968-4724-AC34-62197CA4071E}"/>
                </a:ext>
              </a:extLst>
            </p:cNvPr>
            <p:cNvCxnSpPr>
              <a:cxnSpLocks noChangeShapeType="1"/>
              <a:stCxn id="58390" idx="3"/>
            </p:cNvCxnSpPr>
            <p:nvPr/>
          </p:nvCxnSpPr>
          <p:spPr bwMode="auto">
            <a:xfrm flipH="1">
              <a:off x="2928" y="1896"/>
              <a:ext cx="624" cy="1824"/>
            </a:xfrm>
            <a:prstGeom prst="bentConnector4">
              <a:avLst>
                <a:gd name="adj1" fmla="val -23079"/>
                <a:gd name="adj2" fmla="val 87444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387" name="Text Box 17">
              <a:extLst>
                <a:ext uri="{FF2B5EF4-FFF2-40B4-BE49-F238E27FC236}">
                  <a16:creationId xmlns:a16="http://schemas.microsoft.com/office/drawing/2014/main" id="{50F14DCF-D35D-4B88-BD6F-F42D4E908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7" y="2256"/>
              <a:ext cx="4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 Unicode MS"/>
                  <a:ea typeface="+mn-ea"/>
                  <a:cs typeface="+mn-cs"/>
                </a:rPr>
                <a:t>false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Unicode MS"/>
                <a:ea typeface="+mn-ea"/>
                <a:cs typeface="+mn-cs"/>
              </a:endParaRPr>
            </a:p>
          </p:txBody>
        </p:sp>
      </p:grpSp>
      <p:sp>
        <p:nvSpPr>
          <p:cNvPr id="58383" name="Rectangle 20">
            <a:extLst>
              <a:ext uri="{FF2B5EF4-FFF2-40B4-BE49-F238E27FC236}">
                <a16:creationId xmlns:a16="http://schemas.microsoft.com/office/drawing/2014/main" id="{456A4950-EF12-486B-9F67-C22C3F31C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554778"/>
            <a:ext cx="1981200" cy="875383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+mn-cs"/>
            </a:endParaRPr>
          </a:p>
        </p:txBody>
      </p:sp>
      <p:sp>
        <p:nvSpPr>
          <p:cNvPr id="58384" name="Text Box 21">
            <a:extLst>
              <a:ext uri="{FF2B5EF4-FFF2-40B4-BE49-F238E27FC236}">
                <a16:creationId xmlns:a16="http://schemas.microsoft.com/office/drawing/2014/main" id="{4FD662F9-3662-4E9E-AEE9-BF4305EE8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2343" y="5556647"/>
            <a:ext cx="1811714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Increment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control variable</a:t>
            </a:r>
            <a:endParaRPr kumimoji="0" lang="en-US" altLang="en-US" sz="1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</p:txBody>
      </p:sp>
      <p:cxnSp>
        <p:nvCxnSpPr>
          <p:cNvPr id="58385" name="AutoShape 22">
            <a:extLst>
              <a:ext uri="{FF2B5EF4-FFF2-40B4-BE49-F238E27FC236}">
                <a16:creationId xmlns:a16="http://schemas.microsoft.com/office/drawing/2014/main" id="{FB48588E-6F64-433C-BF34-09B4FDE4814B}"/>
              </a:ext>
            </a:extLst>
          </p:cNvPr>
          <p:cNvCxnSpPr>
            <a:cxnSpLocks noChangeShapeType="1"/>
            <a:stCxn id="58392" idx="2"/>
            <a:endCxn id="58384" idx="0"/>
          </p:cNvCxnSpPr>
          <p:nvPr/>
        </p:nvCxnSpPr>
        <p:spPr bwMode="auto">
          <a:xfrm>
            <a:off x="4648200" y="4572000"/>
            <a:ext cx="0" cy="984647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8379" name="Group 29">
            <a:extLst>
              <a:ext uri="{FF2B5EF4-FFF2-40B4-BE49-F238E27FC236}">
                <a16:creationId xmlns:a16="http://schemas.microsoft.com/office/drawing/2014/main" id="{15B311D7-C5F1-4C78-B555-B96AB4771113}"/>
              </a:ext>
            </a:extLst>
          </p:cNvPr>
          <p:cNvGrpSpPr>
            <a:grpSpLocks/>
          </p:cNvGrpSpPr>
          <p:nvPr/>
        </p:nvGrpSpPr>
        <p:grpSpPr bwMode="auto">
          <a:xfrm>
            <a:off x="3848100" y="1254461"/>
            <a:ext cx="1600200" cy="899583"/>
            <a:chOff x="2112" y="1168"/>
            <a:chExt cx="1008" cy="272"/>
          </a:xfrm>
        </p:grpSpPr>
        <p:sp>
          <p:nvSpPr>
            <p:cNvPr id="58381" name="Rectangle 25">
              <a:extLst>
                <a:ext uri="{FF2B5EF4-FFF2-40B4-BE49-F238E27FC236}">
                  <a16:creationId xmlns:a16="http://schemas.microsoft.com/office/drawing/2014/main" id="{48BA43E5-B446-4FED-89EB-4AA471F35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200"/>
              <a:ext cx="1008" cy="24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8382" name="Text Box 26">
              <a:extLst>
                <a:ext uri="{FF2B5EF4-FFF2-40B4-BE49-F238E27FC236}">
                  <a16:creationId xmlns:a16="http://schemas.microsoft.com/office/drawing/2014/main" id="{E12F572D-F150-496D-BF87-0C76204A7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168"/>
              <a:ext cx="1008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Unicode MS"/>
                  <a:ea typeface="+mn-ea"/>
                  <a:cs typeface="+mn-cs"/>
                </a:rPr>
                <a:t>Initialization of Control variable</a:t>
              </a:r>
              <a:endPara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endParaRPr>
            </a:p>
          </p:txBody>
        </p:sp>
      </p:grpSp>
      <p:cxnSp>
        <p:nvCxnSpPr>
          <p:cNvPr id="58380" name="AutoShape 27">
            <a:extLst>
              <a:ext uri="{FF2B5EF4-FFF2-40B4-BE49-F238E27FC236}">
                <a16:creationId xmlns:a16="http://schemas.microsoft.com/office/drawing/2014/main" id="{BF791FAD-6A6D-41E3-8AA3-941600990742}"/>
              </a:ext>
            </a:extLst>
          </p:cNvPr>
          <p:cNvCxnSpPr>
            <a:cxnSpLocks noChangeShapeType="1"/>
            <a:endCxn id="58382" idx="0"/>
          </p:cNvCxnSpPr>
          <p:nvPr/>
        </p:nvCxnSpPr>
        <p:spPr bwMode="auto">
          <a:xfrm>
            <a:off x="4648200" y="952495"/>
            <a:ext cx="0" cy="301966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99F9369-A981-48E0-9680-98DB0E6C8E69}"/>
              </a:ext>
            </a:extLst>
          </p:cNvPr>
          <p:cNvCxnSpPr/>
          <p:nvPr/>
        </p:nvCxnSpPr>
        <p:spPr bwMode="auto">
          <a:xfrm>
            <a:off x="5744557" y="2971800"/>
            <a:ext cx="1723043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8199470"/>
      </p:ext>
    </p:extLst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utoUpdateAnimBg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515</Words>
  <Application>Microsoft Office PowerPoint</Application>
  <PresentationFormat>On-screen Show (4:3)</PresentationFormat>
  <Paragraphs>166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</vt:lpstr>
      <vt:lpstr>Arial Black</vt:lpstr>
      <vt:lpstr>Arial Unicode MS</vt:lpstr>
      <vt:lpstr>Courier New</vt:lpstr>
      <vt:lpstr>Tahoma</vt:lpstr>
      <vt:lpstr>Times</vt:lpstr>
      <vt:lpstr>Times New Roman</vt:lpstr>
      <vt:lpstr>Trebuchet MS</vt:lpstr>
      <vt:lpstr>Wingdings</vt:lpstr>
      <vt:lpstr>Wingdings 3</vt:lpstr>
      <vt:lpstr>Facet</vt:lpstr>
      <vt:lpstr>Blank</vt:lpstr>
      <vt:lpstr>Pixel</vt:lpstr>
      <vt:lpstr>Programming Constructs</vt:lpstr>
      <vt:lpstr>CONTENTS</vt:lpstr>
      <vt:lpstr>FLOW CONTROL</vt:lpstr>
      <vt:lpstr>PowerPoint Presentation</vt:lpstr>
      <vt:lpstr>C. ITERATION</vt:lpstr>
      <vt:lpstr>THE ITERATION CONSTRUCT</vt:lpstr>
      <vt:lpstr>ITERATION STATEMENT</vt:lpstr>
      <vt:lpstr>Elements that control a Loop</vt:lpstr>
      <vt:lpstr>FLowchart of a loop</vt:lpstr>
      <vt:lpstr>1. INITILIZATION EXPRESSIONS</vt:lpstr>
      <vt:lpstr>2. TEST EXPRESSION</vt:lpstr>
      <vt:lpstr>3. UPDATE EXPRESSION</vt:lpstr>
      <vt:lpstr>4. THE BODY OF THE LOOP</vt:lpstr>
      <vt:lpstr>for LOOP</vt:lpstr>
      <vt:lpstr>The for Statement</vt:lpstr>
      <vt:lpstr>Logic of a for loop</vt:lpstr>
      <vt:lpstr>Algo- display numbers from 1 to 5</vt:lpstr>
      <vt:lpstr>PowerPoint Presentation</vt:lpstr>
      <vt:lpstr>PowerPoint Presentation</vt:lpstr>
      <vt:lpstr>Example :for LOOP</vt:lpstr>
      <vt:lpstr>PowerPoint Presentation</vt:lpstr>
      <vt:lpstr>Task</vt:lpstr>
      <vt:lpstr>Any Q???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Constructs</dc:title>
  <dc:creator>AAA</dc:creator>
  <cp:lastModifiedBy>AAA</cp:lastModifiedBy>
  <cp:revision>43</cp:revision>
  <dcterms:created xsi:type="dcterms:W3CDTF">2019-10-04T19:16:05Z</dcterms:created>
  <dcterms:modified xsi:type="dcterms:W3CDTF">2019-10-05T09:37:26Z</dcterms:modified>
</cp:coreProperties>
</file>