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4104" r:id="rId2"/>
  </p:sldMasterIdLst>
  <p:notesMasterIdLst>
    <p:notesMasterId r:id="rId40"/>
  </p:notesMasterIdLst>
  <p:handoutMasterIdLst>
    <p:handoutMasterId r:id="rId41"/>
  </p:handoutMasterIdLst>
  <p:sldIdLst>
    <p:sldId id="256" r:id="rId3"/>
    <p:sldId id="432" r:id="rId4"/>
    <p:sldId id="439" r:id="rId5"/>
    <p:sldId id="441" r:id="rId6"/>
    <p:sldId id="265" r:id="rId7"/>
    <p:sldId id="442" r:id="rId8"/>
    <p:sldId id="466" r:id="rId9"/>
    <p:sldId id="420" r:id="rId10"/>
    <p:sldId id="443" r:id="rId11"/>
    <p:sldId id="307" r:id="rId12"/>
    <p:sldId id="461" r:id="rId13"/>
    <p:sldId id="444" r:id="rId14"/>
    <p:sldId id="463" r:id="rId15"/>
    <p:sldId id="464" r:id="rId16"/>
    <p:sldId id="261" r:id="rId17"/>
    <p:sldId id="465" r:id="rId18"/>
    <p:sldId id="460" r:id="rId19"/>
    <p:sldId id="468" r:id="rId20"/>
    <p:sldId id="469" r:id="rId21"/>
    <p:sldId id="470" r:id="rId22"/>
    <p:sldId id="471" r:id="rId23"/>
    <p:sldId id="472" r:id="rId24"/>
    <p:sldId id="462" r:id="rId25"/>
    <p:sldId id="288" r:id="rId26"/>
    <p:sldId id="289" r:id="rId27"/>
    <p:sldId id="377" r:id="rId28"/>
    <p:sldId id="448" r:id="rId29"/>
    <p:sldId id="381" r:id="rId30"/>
    <p:sldId id="310" r:id="rId31"/>
    <p:sldId id="467" r:id="rId32"/>
    <p:sldId id="458" r:id="rId33"/>
    <p:sldId id="452" r:id="rId34"/>
    <p:sldId id="459" r:id="rId35"/>
    <p:sldId id="451" r:id="rId36"/>
    <p:sldId id="453" r:id="rId37"/>
    <p:sldId id="454" r:id="rId38"/>
    <p:sldId id="455" r:id="rId3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6436" autoAdjust="0"/>
  </p:normalViewPr>
  <p:slideViewPr>
    <p:cSldViewPr>
      <p:cViewPr varScale="1">
        <p:scale>
          <a:sx n="42" d="100"/>
          <a:sy n="42" d="100"/>
        </p:scale>
        <p:origin x="1450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43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0" d="100"/>
          <a:sy n="30" d="100"/>
        </p:scale>
        <p:origin x="-126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44AE979D-CB55-4808-A6C4-3BC2D736423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C70680DC-1518-4BBC-8A94-056FA6C7294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D530F2CA-1874-48ED-AB04-6D2E5B21B4F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4786D089-653B-4303-ACA0-A476C4DCA19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6693D5E-7F3F-46C7-9DEE-85B169FEF5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073C7190-0BE7-489F-BC97-2936055193C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B45DCFF4-1297-4BCF-8201-B47F3298ABA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3BA97FE8-DA96-4B09-83F1-B8FE7F498FF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>
            <a:extLst>
              <a:ext uri="{FF2B5EF4-FFF2-40B4-BE49-F238E27FC236}">
                <a16:creationId xmlns:a16="http://schemas.microsoft.com/office/drawing/2014/main" id="{82C280D1-9E4A-40F3-ACC2-BAD75CE27CF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80902" name="Rectangle 6">
            <a:extLst>
              <a:ext uri="{FF2B5EF4-FFF2-40B4-BE49-F238E27FC236}">
                <a16:creationId xmlns:a16="http://schemas.microsoft.com/office/drawing/2014/main" id="{00CFBBD9-FD4E-4009-BAE8-8EB809E3964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0903" name="Rectangle 7">
            <a:extLst>
              <a:ext uri="{FF2B5EF4-FFF2-40B4-BE49-F238E27FC236}">
                <a16:creationId xmlns:a16="http://schemas.microsoft.com/office/drawing/2014/main" id="{0DF42EDF-F374-4996-8682-940E8E582A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A0D1B5C-A787-4A5C-9BAA-4A0DC749F9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1F92D410-897C-488E-ADC3-23EC53BFE5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A7BF2F3E-7A68-4D60-B1A8-D04CF83C25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dirty="0"/>
              <a:t>https://www.programiz.com/java-programming/switch-statement</a:t>
            </a: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2A944174-7424-4B37-93CD-41AD8E2700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2C4629B-F724-43F3-9144-3354CBEC4AB5}" type="slidenum">
              <a:rPr lang="en-US" altLang="en-US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https://www.programiz.com/java-programming/switch-statement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0D1B5C-A787-4A5C-9BAA-4A0DC749F93C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5114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89CD3519-686E-48BE-88F0-63B41DCB4E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2AF63738-C9D2-4922-84F6-6A0DAAF23D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https://www.programiz.com/java-programming/switch-statement</a:t>
            </a: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DA2FC68A-1847-48D6-9206-B44B9B9A17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7145651-2F1E-4FFE-A342-2D63BF5744D4}" type="slidenum">
              <a:rPr lang="en-US" altLang="en-US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EC70961-C7A6-4495-B1E8-25D6FC18A0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416FA0FC-8619-4F56-9661-F98304B12A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CF96E883-FE30-41C2-AF63-96CBEDD170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43B6D71-D68A-4684-AC9A-60D26DA58D8F}" type="slidenum">
              <a:rPr lang="en-US" altLang="en-US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197A481D-98E3-49A7-A22C-2BC25CB3D3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F1530576-BF5F-434B-A785-14DFA3B921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https://docs.microsoft.com/en-us/dotnet/api/microsoft.visualbasic.interaction.inputbox?view=netframework-4.7.2</a:t>
            </a:r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8C213B70-D3BF-4F63-83D5-50EA7C0437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14F68EA-E918-41A5-ACCC-5653C0FBC9E9}" type="slidenum">
              <a:rPr lang="en-US" altLang="en-US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C5EB106D-BF1E-40A9-918C-41E40BAC1A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F007572A-317E-4382-BB41-20CE9AE763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https://docs.microsoft.com/en-us/dotnet/api/microsoft.visualbasic.interaction.inputbox?view=netframework-4.7.2</a:t>
            </a:r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2428A260-2F7D-4128-B4F0-A098731137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279CB1-ECAC-4A1A-B47F-F726A0F42EFD}" type="slidenum">
              <a:rPr lang="en-US" altLang="en-US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34788771-CE2D-4472-A134-EDAA54019B1B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6" y="-8468"/>
            <a:chExt cx="9169804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658E643-FF90-4095-ADAE-B5CE38203C6F}"/>
                </a:ext>
              </a:extLst>
            </p:cNvPr>
            <p:cNvCxnSpPr/>
            <p:nvPr/>
          </p:nvCxnSpPr>
          <p:spPr>
            <a:xfrm flipV="1">
              <a:off x="5130498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F4E4F1F-90A3-44B3-B4D3-D498F560F2C5}"/>
                </a:ext>
              </a:extLst>
            </p:cNvPr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E4BDC1CA-F216-4A7C-A749-993709D05FAB}"/>
                </a:ext>
              </a:extLst>
            </p:cNvPr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1069C792-2ED2-4DF3-A060-2E8E7AEB5DCD}"/>
                </a:ext>
              </a:extLst>
            </p:cNvPr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20">
              <a:extLst>
                <a:ext uri="{FF2B5EF4-FFF2-40B4-BE49-F238E27FC236}">
                  <a16:creationId xmlns:a16="http://schemas.microsoft.com/office/drawing/2014/main" id="{AF604B61-81AA-46B8-A4AA-BB6402969E7A}"/>
                </a:ext>
              </a:extLst>
            </p:cNvPr>
            <p:cNvSpPr/>
            <p:nvPr/>
          </p:nvSpPr>
          <p:spPr>
            <a:xfrm>
              <a:off x="6638689" y="3919613"/>
              <a:ext cx="2513123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21">
              <a:extLst>
                <a:ext uri="{FF2B5EF4-FFF2-40B4-BE49-F238E27FC236}">
                  <a16:creationId xmlns:a16="http://schemas.microsoft.com/office/drawing/2014/main" id="{CD3016C0-D83D-4BA0-A2E7-1FA5DD47345A}"/>
                </a:ext>
              </a:extLst>
            </p:cNvPr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22">
              <a:extLst>
                <a:ext uri="{FF2B5EF4-FFF2-40B4-BE49-F238E27FC236}">
                  <a16:creationId xmlns:a16="http://schemas.microsoft.com/office/drawing/2014/main" id="{10CDB4BD-9F2D-4259-88C5-E0E4BB25AE15}"/>
                </a:ext>
              </a:extLst>
            </p:cNvPr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9A85E33F-667F-4456-877A-A9263DECCB6A}"/>
                </a:ext>
              </a:extLst>
            </p:cNvPr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5052A810-91F2-4531-A1C7-E6AB8BEFC9E4}"/>
                </a:ext>
              </a:extLst>
            </p:cNvPr>
            <p:cNvSpPr/>
            <p:nvPr/>
          </p:nvSpPr>
          <p:spPr>
            <a:xfrm>
              <a:off x="8059565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89A3C31A-2025-4B2B-9505-22151056BD2D}"/>
                </a:ext>
              </a:extLst>
            </p:cNvPr>
            <p:cNvSpPr/>
            <p:nvPr/>
          </p:nvSpPr>
          <p:spPr>
            <a:xfrm>
              <a:off x="-8466" y="-8468"/>
              <a:ext cx="863639" cy="5698416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8D5B6515-51F7-4E3D-A9A1-0F5C53E1D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4A73A34-E95A-4B05-BC05-8274D7CA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BC5928F-3D2A-4B7D-B888-DA0FFA22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66D5F-1BDB-4851-BE68-CCDB802478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868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D9F10-4641-478E-9897-182AAD2F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9F9FF-139E-4AC6-8DEB-9DC8E53F4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8A52C-E765-4166-9B2A-ED89F04D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C24D4-C2C8-442E-A085-A93B936BD0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68435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18C2A5-330D-4FE0-AC9A-17637651E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0">
                <a:solidFill>
                  <a:srgbClr val="C0E474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784E82-3637-4121-B12A-1FB8C83E8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0">
                <a:solidFill>
                  <a:srgbClr val="C0E474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32CF784-0281-4305-8C3B-B5D9FC5304A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2E0F922-E5B4-4BAF-904C-BB51A8A7AEF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769CE8-79EA-498F-8098-EDAD75F8F8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E2520-8BEC-4052-A1C3-B0CC40B49D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496985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CF59B-51D6-4F1F-9688-E0587595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8C9DF-2E02-443F-8A27-EAD6D401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F407D-BF67-42D0-A136-C346DAF2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DDA75-0A5B-40CC-991D-C28E60D635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034116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47DC55-3F26-40F5-BFD1-3F3349F19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0">
                <a:solidFill>
                  <a:srgbClr val="C0E474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F521E-6334-4245-BB59-471B87BB3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0">
                <a:solidFill>
                  <a:srgbClr val="C0E474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241E232-B254-49AC-A1F3-C9BDC81EA80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40D461B-28FA-4D99-8924-63027816EC4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8F04F84-FDC0-4345-9B88-07489BA0D8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3819A-A5F6-49BF-8515-77C2A62578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15918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301D2B8-AD4F-401B-8DC1-7AB7D3562E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5D38CB3-03BF-4C5F-8B45-53690205BD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944FC8F-4D49-442B-BCCB-CF90A46024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63652-4727-40C9-8A3F-6EEA0208F4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459541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7753C-85A6-482C-9942-B14122B5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E8717-487D-4B9F-9DF8-49BBE305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A4F01-BBEF-45B8-A268-F4BD07F0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C37DD-D607-4554-9742-D4511F688C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6527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AC36C-1A9B-48E5-9A88-32B83F52B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71573-96A7-4F66-9FA8-208FC683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6DD5C-DCF8-4B33-83EA-2CBD41D1D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81D2A-3DEF-48AB-ADFE-ED15D32C1B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2999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DB723-E2EE-4070-BA6C-525732448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32783-E285-4A38-B28D-D81FC69C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2F2D2-E026-44FD-A336-26C02C58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FB5C2-D3FA-495A-9C54-7F522F2CB1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804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0CE15-A97F-442A-853C-8AB7A62AA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C1DEE-3CEE-4806-856A-586D3B09D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9196F-D7FA-4366-9220-2975D33F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1C671-2D5A-42D7-A92A-1F3346D917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17356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9E62E-C37D-4BD2-AF9B-75C23F62B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0B62E-8634-4EC8-9F02-64B5AD9CC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E0536-FD28-4C14-B28C-4D1871F91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FA3E2-3E77-47B3-817B-8340309E1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6384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ADEC0-ADDB-403E-A788-FABB341AB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F8E43-51A3-470A-AFE6-FA6F22CF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1B2C7-90B2-4C51-8836-720590C0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D1DDB-8124-476A-986A-2F092573AA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7964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7B553D-EB10-4C70-B0CC-01D8A97A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921DF80-EEE7-48E8-814E-BF4FA992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2D581B2-6775-4A10-B604-26594990E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95C93-71BB-4C0F-B0D7-1888E2E291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94188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32BE3C3-54BB-49F3-B7D1-CDC747603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9E1687C-8360-40F3-AFF9-9A0E97A7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7D0A8D7-A3B0-44C5-8B43-2E2BB0EC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3FCF6-24F8-4F41-8B14-B0E100CCAF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25584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A2341ED-E11A-4326-87AC-A3A70FE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EDD5A5F-20F0-4D07-AA39-BD8293676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3D84E7-CF17-4571-B7C6-F2B8C1C7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49087-8697-4219-B9D7-40487326BC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62017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452A868-FC94-4D49-AFFB-5E9CD028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FCA335D-2C13-4D71-B133-34D329C5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4F2F497-D534-46AD-8A0B-C75C232A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68A6D-9FC9-450C-B87D-76FE9AB575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0768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3A30265-3601-4C00-BB98-D3E303D3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460331C-E718-4AEF-81FC-024E770E7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AB6776-0511-4EAA-B56C-64E6FDCF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6284B-032C-490E-8482-D3E972319D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9345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213CCF2-0C22-43CE-B238-790E664A0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05D6496-8587-4613-BFDD-E4E440597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0A7EE47-0049-45D3-B321-75849A9C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DAA38-8CFC-4183-9DDF-DC2071A7F7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50471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A4D27-8CCC-43A3-B900-0662781DD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3EC00-6E3B-4E1D-ADDC-E60E7FD4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5A9CA-022D-44C0-A75B-096CDA2F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B6EDE-4134-46E2-9D79-D6E2282053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13849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F4C4E-152B-432E-97A3-BB3D68DC7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F8B2E-D3B7-4DC4-96AC-548A6924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220C2-213F-4F82-8DBD-1CE079501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4AAC7-C195-4721-9611-BE85153598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71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13B30-19AE-491F-A9F8-62884156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4005F-10A3-4F04-B02A-10796DF5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100CB-6263-4B16-ABEA-3D4D25007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169442-556A-43DA-9C4F-CB27629D40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153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B5297D1-233D-41B2-95C6-F257C8B9F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C289D7D-6C14-42D4-91A2-523C72FE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C6697AD-8C90-4C5E-B2EB-FFB538C35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7B975B-86F0-4F6D-B2E6-642342889C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095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CDA0B10-9AD0-4824-9F2A-13139C45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2B9D50E-3070-4A9C-B312-9DA4401B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53C124F-3653-4F78-8A0F-5310D4F9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8E01D-81CE-4A06-AF34-8C60DFCFA1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40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6DCF0FF-2B59-4B9D-B526-22359524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7C5384F-F555-4A89-AD5E-D79E2E5E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E0E684E-1E24-4872-B75E-CDB9AECA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645EA-999C-4F9A-AE4F-33CC27BF5B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964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9E294FE-9B98-4B3C-A601-ADA154C94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F5866E0-6581-4966-BF16-3DE69B818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73A165A-2FCD-40A3-AC8F-E9D7190E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3F715-1D18-43E4-A777-061752E226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041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5DFD6C2-318C-477D-AACB-53E8B07D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E1CB1E5-84FD-4544-AC08-A2CD5E98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6954D99-7356-4469-A734-B6C30FDD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D703F-7FFA-4A48-AAEF-E8F7D2FCFD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594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710342C-C3C5-4F4F-AAF4-552EF4732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FE88F-1F55-40E7-BF2E-54F8AF43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CF7599E-6359-480B-B8EC-C9D5151A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F8AA0-BDF6-4292-B216-E78B73FD48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015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D25A1F18-82A5-4049-9EA2-B041898ECF79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7" y="-8468"/>
            <a:chExt cx="9169805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7A6D8747-00C7-4A3E-B61A-10951AA9A75D}"/>
                </a:ext>
              </a:extLst>
            </p:cNvPr>
            <p:cNvSpPr/>
            <p:nvPr/>
          </p:nvSpPr>
          <p:spPr>
            <a:xfrm>
              <a:off x="-8467" y="4013290"/>
              <a:ext cx="457221" cy="285317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082D4E4-F9D0-4AAE-B90E-33629E5C5679}"/>
                </a:ext>
              </a:extLst>
            </p:cNvPr>
            <p:cNvCxnSpPr/>
            <p:nvPr/>
          </p:nvCxnSpPr>
          <p:spPr>
            <a:xfrm flipV="1">
              <a:off x="5130497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2BD2A1B-CF34-4C19-B78F-FEC2F8E11475}"/>
                </a:ext>
              </a:extLst>
            </p:cNvPr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F84A4E8-7237-4CA0-8044-98AEC3FC8EF0}"/>
                </a:ext>
              </a:extLst>
            </p:cNvPr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0B5D6B33-7A7F-4026-9557-808B4D6B35A0}"/>
                </a:ext>
              </a:extLst>
            </p:cNvPr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14A9AF5-E070-477C-81E8-3989C5E1B8F4}"/>
                </a:ext>
              </a:extLst>
            </p:cNvPr>
            <p:cNvSpPr/>
            <p:nvPr/>
          </p:nvSpPr>
          <p:spPr>
            <a:xfrm>
              <a:off x="6638689" y="3919613"/>
              <a:ext cx="2513124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E2A1F04-CC0A-44EE-B3D3-4B094AA62D25}"/>
                </a:ext>
              </a:extLst>
            </p:cNvPr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3CA1B67-8D94-4F12-82FB-FB68D10EA3AA}"/>
                </a:ext>
              </a:extLst>
            </p:cNvPr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2A69FCE-F66C-45B7-8C33-23923BFA6EEE}"/>
                </a:ext>
              </a:extLst>
            </p:cNvPr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8A4CA7B7-9A00-4200-9583-5C3F7213FD17}"/>
                </a:ext>
              </a:extLst>
            </p:cNvPr>
            <p:cNvSpPr/>
            <p:nvPr/>
          </p:nvSpPr>
          <p:spPr>
            <a:xfrm>
              <a:off x="8059564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B64678BE-62B8-4DE0-B22E-CAC7A7622B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63484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1C58654A-6678-4FAD-97C8-DC01095264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160588"/>
            <a:ext cx="6348413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5E102-2D33-4F6D-A6C9-59F5713DB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1B5CC-092D-4702-8CF7-E10043A5D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833D2-357B-4709-81BB-09DADC133F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87F6F228-6D65-4BFC-8FDC-9574DE0298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4" r:id="rId1"/>
    <p:sldLayoutId id="2147484220" r:id="rId2"/>
    <p:sldLayoutId id="2147484221" r:id="rId3"/>
    <p:sldLayoutId id="2147484222" r:id="rId4"/>
    <p:sldLayoutId id="2147484223" r:id="rId5"/>
    <p:sldLayoutId id="2147484224" r:id="rId6"/>
    <p:sldLayoutId id="2147484225" r:id="rId7"/>
    <p:sldLayoutId id="2147484226" r:id="rId8"/>
    <p:sldLayoutId id="2147484227" r:id="rId9"/>
    <p:sldLayoutId id="2147484228" r:id="rId10"/>
    <p:sldLayoutId id="2147484245" r:id="rId11"/>
    <p:sldLayoutId id="2147484229" r:id="rId12"/>
    <p:sldLayoutId id="2147484246" r:id="rId13"/>
    <p:sldLayoutId id="2147484230" r:id="rId14"/>
    <p:sldLayoutId id="2147484231" r:id="rId15"/>
    <p:sldLayoutId id="2147484232" r:id="rId16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0735A138-9B5E-4217-9043-CEECBF979A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F3511968-02E3-46AF-B7CE-2492B731CE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67D8A-73A1-4668-901A-81FC79656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EAF9B-3E66-4223-9161-1C954A04D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9E39C-463B-4B35-A154-BC341E72D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58DE9F5-A30F-4093-99B1-8E749E09E0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3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DC478DB-7D34-48BD-AE84-626864ABC4D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-788988" y="1828800"/>
            <a:ext cx="7772401" cy="1470025"/>
          </a:xfrm>
        </p:spPr>
        <p:txBody>
          <a:bodyPr anchor="ctr"/>
          <a:lstStyle/>
          <a:p>
            <a:pPr eaLnBrk="1" hangingPunct="1"/>
            <a:r>
              <a:rPr lang="en-US" altLang="en-US">
                <a:solidFill>
                  <a:srgbClr val="0070C0"/>
                </a:solidFill>
              </a:rPr>
              <a:t>5-Programming Constructs</a:t>
            </a:r>
            <a:br>
              <a:rPr lang="en-US" altLang="en-US">
                <a:solidFill>
                  <a:srgbClr val="0070C0"/>
                </a:solidFill>
              </a:rPr>
            </a:br>
            <a:r>
              <a:rPr lang="en-US" altLang="en-US">
                <a:solidFill>
                  <a:srgbClr val="0070C0"/>
                </a:solidFill>
              </a:rPr>
              <a:t>Switch Statement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D346D045-D352-4DB2-A239-4CF8D06A85D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en-US" sz="4400" i="1" dirty="0"/>
              <a:t>Ibtisam Mogul</a:t>
            </a:r>
          </a:p>
        </p:txBody>
      </p:sp>
      <p:sp>
        <p:nvSpPr>
          <p:cNvPr id="8196" name="Slide Number Placeholder 5">
            <a:extLst>
              <a:ext uri="{FF2B5EF4-FFF2-40B4-BE49-F238E27FC236}">
                <a16:creationId xmlns:a16="http://schemas.microsoft.com/office/drawing/2014/main" id="{01513E05-9CDB-47C4-82CD-19C4423C55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4C36063-D58E-41F8-A3E9-7E23BE7FE418}" type="slidenum">
              <a:rPr lang="en-US" altLang="en-US" smtClean="0">
                <a:solidFill>
                  <a:schemeClr val="accent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</a:t>
            </a:fld>
            <a:endParaRPr lang="en-US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1DE71F2-BFF2-4FB1-96F2-0CF02EF941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457200"/>
            <a:ext cx="6348413" cy="1320800"/>
          </a:xfrm>
        </p:spPr>
        <p:txBody>
          <a:bodyPr/>
          <a:lstStyle/>
          <a:p>
            <a:pPr eaLnBrk="1" hangingPunct="1"/>
            <a:r>
              <a:rPr lang="en-US" altLang="en-US" sz="2500">
                <a:latin typeface="Arial Black" panose="020B0A04020102020204" pitchFamily="34" charset="0"/>
              </a:rPr>
              <a:t>Switch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C5FFC87-B79F-472B-B507-8E752725A8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673100"/>
            <a:ext cx="6348413" cy="38814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200">
                <a:latin typeface="Arial" panose="020B0604020202020204" pitchFamily="34" charset="0"/>
              </a:rPr>
              <a:t>switch(option)</a:t>
            </a:r>
          </a:p>
          <a:p>
            <a:pPr eaLnBrk="1" hangingPunct="1">
              <a:buFontTx/>
              <a:buNone/>
            </a:pPr>
            <a:r>
              <a:rPr lang="en-US" altLang="en-US" sz="2200">
                <a:latin typeface="Arial" panose="020B0604020202020204" pitchFamily="34" charset="0"/>
              </a:rPr>
              <a:t>{		case  ‘a’:    	……</a:t>
            </a:r>
          </a:p>
          <a:p>
            <a:pPr eaLnBrk="1" hangingPunct="1">
              <a:buFontTx/>
              <a:buNone/>
            </a:pPr>
            <a:r>
              <a:rPr lang="en-US" altLang="en-US" sz="2200">
                <a:latin typeface="Arial" panose="020B0604020202020204" pitchFamily="34" charset="0"/>
              </a:rPr>
              <a:t>				..….</a:t>
            </a:r>
          </a:p>
          <a:p>
            <a:pPr eaLnBrk="1" hangingPunct="1">
              <a:buFontTx/>
              <a:buNone/>
            </a:pPr>
            <a:r>
              <a:rPr lang="en-US" altLang="en-US" sz="2200">
                <a:latin typeface="Arial" panose="020B0604020202020204" pitchFamily="34" charset="0"/>
              </a:rPr>
              <a:t>				break;</a:t>
            </a:r>
          </a:p>
          <a:p>
            <a:pPr eaLnBrk="1" hangingPunct="1">
              <a:buFontTx/>
              <a:buNone/>
            </a:pPr>
            <a:r>
              <a:rPr lang="en-US" altLang="en-US" sz="2200">
                <a:latin typeface="Arial" panose="020B0604020202020204" pitchFamily="34" charset="0"/>
              </a:rPr>
              <a:t>		case   ‘b’ :	 ……</a:t>
            </a:r>
          </a:p>
          <a:p>
            <a:pPr eaLnBrk="1" hangingPunct="1">
              <a:buFontTx/>
              <a:buNone/>
            </a:pPr>
            <a:r>
              <a:rPr lang="en-US" altLang="en-US" sz="2200">
                <a:latin typeface="Arial" panose="020B0604020202020204" pitchFamily="34" charset="0"/>
              </a:rPr>
              <a:t>				 ..….</a:t>
            </a:r>
          </a:p>
          <a:p>
            <a:pPr eaLnBrk="1" hangingPunct="1">
              <a:buFontTx/>
              <a:buNone/>
            </a:pPr>
            <a:r>
              <a:rPr lang="en-US" altLang="en-US" sz="2200">
                <a:latin typeface="Arial" panose="020B0604020202020204" pitchFamily="34" charset="0"/>
              </a:rPr>
              <a:t>				break;</a:t>
            </a:r>
          </a:p>
          <a:p>
            <a:pPr eaLnBrk="1" hangingPunct="1">
              <a:buFontTx/>
              <a:buNone/>
            </a:pPr>
            <a:r>
              <a:rPr lang="en-US" altLang="en-US" sz="2200">
                <a:latin typeface="Arial" panose="020B0604020202020204" pitchFamily="34" charset="0"/>
              </a:rPr>
              <a:t>		case   ‘c’:    	……</a:t>
            </a:r>
          </a:p>
          <a:p>
            <a:pPr eaLnBrk="1" hangingPunct="1">
              <a:buFontTx/>
              <a:buNone/>
            </a:pPr>
            <a:r>
              <a:rPr lang="en-US" altLang="en-US" sz="2200">
                <a:latin typeface="Arial" panose="020B0604020202020204" pitchFamily="34" charset="0"/>
              </a:rPr>
              <a:t>				 ..….</a:t>
            </a:r>
          </a:p>
          <a:p>
            <a:pPr eaLnBrk="1" hangingPunct="1">
              <a:buFontTx/>
              <a:buNone/>
            </a:pPr>
            <a:r>
              <a:rPr lang="en-US" altLang="en-US" sz="2200">
                <a:latin typeface="Arial" panose="020B0604020202020204" pitchFamily="34" charset="0"/>
              </a:rPr>
              <a:t>				break;</a:t>
            </a:r>
          </a:p>
          <a:p>
            <a:pPr eaLnBrk="1" hangingPunct="1">
              <a:buFontTx/>
              <a:buNone/>
            </a:pPr>
            <a:r>
              <a:rPr lang="en-US" altLang="en-US" sz="2200">
                <a:latin typeface="Arial" panose="020B0604020202020204" pitchFamily="34" charset="0"/>
              </a:rPr>
              <a:t>		default :	 ……</a:t>
            </a:r>
          </a:p>
          <a:p>
            <a:pPr eaLnBrk="1" hangingPunct="1">
              <a:buFontTx/>
              <a:buNone/>
            </a:pPr>
            <a:r>
              <a:rPr lang="en-US" altLang="en-US" sz="2200">
                <a:latin typeface="Arial" panose="020B0604020202020204" pitchFamily="34" charset="0"/>
              </a:rPr>
              <a:t>				 ..….</a:t>
            </a:r>
          </a:p>
          <a:p>
            <a:pPr eaLnBrk="1" hangingPunct="1">
              <a:buFontTx/>
              <a:buNone/>
            </a:pPr>
            <a:r>
              <a:rPr lang="en-US" altLang="en-US" sz="2200">
                <a:latin typeface="Arial" panose="020B0604020202020204" pitchFamily="34" charset="0"/>
              </a:rPr>
              <a:t>				break;</a:t>
            </a:r>
          </a:p>
          <a:p>
            <a:pPr eaLnBrk="1" hangingPunct="1">
              <a:buFontTx/>
              <a:buNone/>
            </a:pPr>
            <a:r>
              <a:rPr lang="en-US" altLang="en-US" sz="2200">
                <a:latin typeface="Arial" panose="020B0604020202020204" pitchFamily="34" charset="0"/>
              </a:rPr>
              <a:t>}  		//end of switch body</a:t>
            </a:r>
          </a:p>
          <a:p>
            <a:pPr eaLnBrk="1" hangingPunct="1">
              <a:buFontTx/>
              <a:buNone/>
            </a:pPr>
            <a:r>
              <a:rPr lang="en-US" altLang="en-US" sz="2200">
                <a:latin typeface="Arial" panose="020B0604020202020204" pitchFamily="34" charset="0"/>
              </a:rPr>
              <a:t>		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90ED1ED3-8C0E-4ED9-8FDE-24D46ECC57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5BE95-331F-4C53-A75A-922AA042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CADF0C-F07B-46D6-B11C-8714B4B1C11B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18436" name="Content Placeholder 6">
            <a:extLst>
              <a:ext uri="{FF2B5EF4-FFF2-40B4-BE49-F238E27FC236}">
                <a16:creationId xmlns:a16="http://schemas.microsoft.com/office/drawing/2014/main" id="{5E2E5C99-415F-4AEE-941B-9C6DC49D02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18437" name="Picture 7">
            <a:extLst>
              <a:ext uri="{FF2B5EF4-FFF2-40B4-BE49-F238E27FC236}">
                <a16:creationId xmlns:a16="http://schemas.microsoft.com/office/drawing/2014/main" id="{4F7A6418-29BF-438B-9436-83799D782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0" t="23334" r="39166" b="8517"/>
          <a:stretch>
            <a:fillRect/>
          </a:stretch>
        </p:blipFill>
        <p:spPr bwMode="auto">
          <a:xfrm>
            <a:off x="304800" y="-152400"/>
            <a:ext cx="5791200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0EF645B-F440-4372-8EDA-CD96914936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2500" y="-152400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/>
              <a:t>Switch Example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DB14F7E5-ED09-472D-BC58-A22DF8A3B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56083"/>
            <a:ext cx="3217547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int </a:t>
            </a:r>
            <a:r>
              <a:rPr lang="en-US" altLang="en-US" sz="1800" b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daynum</a:t>
            </a:r>
            <a:r>
              <a:rPr lang="en-US" alt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= 4;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day;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switch (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daynum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case 1: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day=“Sunday”;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break;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case 2: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day=“Monday”;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break;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case 3: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day=“Tuesday”;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break;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case 4: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      day=“Wednesday”;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      break;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MessageBox.Show</a:t>
            </a:r>
            <a:r>
              <a:rPr lang="en-US" alt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(day);</a:t>
            </a:r>
          </a:p>
        </p:txBody>
      </p:sp>
      <p:sp>
        <p:nvSpPr>
          <p:cNvPr id="20484" name="Freeform 5">
            <a:extLst>
              <a:ext uri="{FF2B5EF4-FFF2-40B4-BE49-F238E27FC236}">
                <a16:creationId xmlns:a16="http://schemas.microsoft.com/office/drawing/2014/main" id="{8E2CC51A-BB4E-4C6C-9A32-7BD7C0349395}"/>
              </a:ext>
            </a:extLst>
          </p:cNvPr>
          <p:cNvSpPr>
            <a:spLocks/>
          </p:cNvSpPr>
          <p:nvPr/>
        </p:nvSpPr>
        <p:spPr bwMode="auto">
          <a:xfrm>
            <a:off x="1651000" y="3810000"/>
            <a:ext cx="2540000" cy="2609850"/>
          </a:xfrm>
          <a:custGeom>
            <a:avLst/>
            <a:gdLst>
              <a:gd name="T0" fmla="*/ 2147483646 w 1600"/>
              <a:gd name="T1" fmla="*/ 0 h 1644"/>
              <a:gd name="T2" fmla="*/ 2147483646 w 1600"/>
              <a:gd name="T3" fmla="*/ 2147483646 h 1644"/>
              <a:gd name="T4" fmla="*/ 2147483646 w 1600"/>
              <a:gd name="T5" fmla="*/ 2147483646 h 1644"/>
              <a:gd name="T6" fmla="*/ 0 w 1600"/>
              <a:gd name="T7" fmla="*/ 2147483646 h 16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00" h="1644">
                <a:moveTo>
                  <a:pt x="1018" y="0"/>
                </a:moveTo>
                <a:lnTo>
                  <a:pt x="1600" y="271"/>
                </a:lnTo>
                <a:lnTo>
                  <a:pt x="1392" y="1097"/>
                </a:lnTo>
                <a:lnTo>
                  <a:pt x="0" y="1644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E505E69F-3C89-4EC9-9C75-F1DB6BFF6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419600"/>
            <a:ext cx="307968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case 5: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day=“Thursday”;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break;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case 7: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day=“Saturday”;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break;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EFE52F9-2FC3-4A08-B0A2-DB35C71A78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2500" y="-152400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/>
              <a:t>Switch Example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CAD7CEBB-A040-4452-8FA1-78A656387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38163"/>
            <a:ext cx="5561013" cy="701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option= 4;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switch (option){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  case 1: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day=“Sunday”;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break;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case 2: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	day=“Monday”;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break;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  case 3: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	day=“Tuesday”;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break;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case 4: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day=“Wednesday”;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break;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case 5: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day=“Thursday”;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break;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case 6: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day=“Friday”;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break;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case 7: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day=“Saturday”;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break;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MessageBox.Show(aCount, bCount,cCount);</a:t>
            </a:r>
          </a:p>
        </p:txBody>
      </p:sp>
      <p:sp>
        <p:nvSpPr>
          <p:cNvPr id="21508" name="Freeform 5">
            <a:extLst>
              <a:ext uri="{FF2B5EF4-FFF2-40B4-BE49-F238E27FC236}">
                <a16:creationId xmlns:a16="http://schemas.microsoft.com/office/drawing/2014/main" id="{D7692F8A-2577-4610-9619-4518921DFB44}"/>
              </a:ext>
            </a:extLst>
          </p:cNvPr>
          <p:cNvSpPr>
            <a:spLocks/>
          </p:cNvSpPr>
          <p:nvPr/>
        </p:nvSpPr>
        <p:spPr bwMode="auto">
          <a:xfrm>
            <a:off x="1295400" y="3657600"/>
            <a:ext cx="2540000" cy="2609850"/>
          </a:xfrm>
          <a:custGeom>
            <a:avLst/>
            <a:gdLst>
              <a:gd name="T0" fmla="*/ 2147483646 w 1600"/>
              <a:gd name="T1" fmla="*/ 0 h 1644"/>
              <a:gd name="T2" fmla="*/ 2147483646 w 1600"/>
              <a:gd name="T3" fmla="*/ 2147483646 h 1644"/>
              <a:gd name="T4" fmla="*/ 2147483646 w 1600"/>
              <a:gd name="T5" fmla="*/ 2147483646 h 1644"/>
              <a:gd name="T6" fmla="*/ 0 w 1600"/>
              <a:gd name="T7" fmla="*/ 2147483646 h 16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00" h="1644">
                <a:moveTo>
                  <a:pt x="1018" y="0"/>
                </a:moveTo>
                <a:lnTo>
                  <a:pt x="1600" y="271"/>
                </a:lnTo>
                <a:lnTo>
                  <a:pt x="1392" y="1097"/>
                </a:lnTo>
                <a:lnTo>
                  <a:pt x="0" y="1644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heel spokes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516C513-246D-4D64-B778-F3E53EE2E6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2500" y="-152400"/>
            <a:ext cx="7886700" cy="13255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Switch Example</a:t>
            </a:r>
            <a:br>
              <a:rPr lang="en-US" altLang="en-US" dirty="0"/>
            </a:br>
            <a:r>
              <a:rPr lang="en-US" altLang="en-US" dirty="0">
                <a:highlight>
                  <a:srgbClr val="FFFF00"/>
                </a:highlight>
              </a:rPr>
              <a:t>No breaks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AF843EEA-EA62-464C-B03A-072CBA100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7475"/>
            <a:ext cx="3217863" cy="674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option= 4;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switch (option){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  case 1: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day=“Sunday”;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break;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case 2: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	day=“Monday”;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break;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  case 3: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	day=“Tuesday”;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break;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case 4: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day=“Wednesday”;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break;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case 5: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day=“Thursday”;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break;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case 7: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day=“Saturday”;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break;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MessageBox.Show(day);</a:t>
            </a:r>
          </a:p>
        </p:txBody>
      </p:sp>
      <p:sp>
        <p:nvSpPr>
          <p:cNvPr id="22532" name="Freeform 5">
            <a:extLst>
              <a:ext uri="{FF2B5EF4-FFF2-40B4-BE49-F238E27FC236}">
                <a16:creationId xmlns:a16="http://schemas.microsoft.com/office/drawing/2014/main" id="{E32AB5E6-693B-41F8-AA43-ED77B42A46C4}"/>
              </a:ext>
            </a:extLst>
          </p:cNvPr>
          <p:cNvSpPr>
            <a:spLocks/>
          </p:cNvSpPr>
          <p:nvPr/>
        </p:nvSpPr>
        <p:spPr bwMode="auto">
          <a:xfrm>
            <a:off x="1651000" y="3810000"/>
            <a:ext cx="2540000" cy="2609850"/>
          </a:xfrm>
          <a:custGeom>
            <a:avLst/>
            <a:gdLst>
              <a:gd name="T0" fmla="*/ 2147483646 w 1600"/>
              <a:gd name="T1" fmla="*/ 0 h 1644"/>
              <a:gd name="T2" fmla="*/ 2147483646 w 1600"/>
              <a:gd name="T3" fmla="*/ 2147483646 h 1644"/>
              <a:gd name="T4" fmla="*/ 2147483646 w 1600"/>
              <a:gd name="T5" fmla="*/ 2147483646 h 1644"/>
              <a:gd name="T6" fmla="*/ 0 w 1600"/>
              <a:gd name="T7" fmla="*/ 2147483646 h 16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00" h="1644">
                <a:moveTo>
                  <a:pt x="1018" y="0"/>
                </a:moveTo>
                <a:lnTo>
                  <a:pt x="1600" y="271"/>
                </a:lnTo>
                <a:lnTo>
                  <a:pt x="1392" y="1097"/>
                </a:lnTo>
                <a:lnTo>
                  <a:pt x="0" y="1644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95F87BB-8D77-4B72-9824-7BB81A133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6938" y="1295400"/>
            <a:ext cx="3217862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option= 4;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switch (option){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case 1: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day=“Sunday”;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case 2: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	day=“Monday”;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case 3: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	day=“Tuesday”;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case 4: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day=“Wednesday”;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case 5: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day=“Thursday”;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case 7: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day=“Saturday”;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MessageBox.Show(day);</a:t>
            </a: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A8C5BDC7-6DA2-4789-B77D-DF45FD5BA2D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0200" y="3810000"/>
            <a:ext cx="0" cy="1371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F8B452C-86FB-4A10-8509-8630995689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666038" cy="884238"/>
          </a:xfrm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/>
              <a:t>Switch - default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37807BE-2079-40AE-94E9-444D1FF55C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75000"/>
              </a:spcBef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switch statement can have an optional </a:t>
            </a:r>
            <a:r>
              <a:rPr lang="en-US" altLang="en-US" sz="2400" b="1" i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case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75000"/>
              </a:spcBef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default case has no associated value</a:t>
            </a:r>
          </a:p>
          <a:p>
            <a:pPr eaLnBrk="1" hangingPunct="1">
              <a:spcBef>
                <a:spcPct val="75000"/>
              </a:spcBef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default statement gets executed </a:t>
            </a:r>
          </a:p>
          <a:p>
            <a:pPr algn="just" eaLnBrk="1" hangingPunct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there is </a:t>
            </a: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match found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 eaLnBrk="1" hangingPunct="1"/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default is optional, and if it is missing then no action takes place if all matches fail.</a:t>
            </a:r>
          </a:p>
        </p:txBody>
      </p:sp>
    </p:spTree>
  </p:cSld>
  <p:clrMapOvr>
    <a:masterClrMapping/>
  </p:clrMapOvr>
  <p:transition>
    <p:wheel spokes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B15B8C5-334D-409B-ACCE-F1ED6CB49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2500" y="-152400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/>
              <a:t>Switch Default</a:t>
            </a:r>
            <a:br>
              <a:rPr lang="en-US" altLang="en-US"/>
            </a:br>
            <a:r>
              <a:rPr lang="en-US" altLang="en-US"/>
              <a:t>Example</a:t>
            </a: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99849FB1-0A19-48D6-A531-4C1178F65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7696"/>
            <a:ext cx="3217547" cy="674030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defTabSz="914400">
              <a:defRPr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option= 10;</a:t>
            </a:r>
          </a:p>
          <a:p>
            <a:pPr defTabSz="914400">
              <a:defRPr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switch (option){</a:t>
            </a:r>
          </a:p>
          <a:p>
            <a:pPr defTabSz="914400">
              <a:defRPr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case 1:</a:t>
            </a:r>
          </a:p>
          <a:p>
            <a:pPr defTabSz="914400">
              <a:defRPr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day=“Sunday”;</a:t>
            </a:r>
          </a:p>
          <a:p>
            <a:pPr defTabSz="914400">
              <a:defRPr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break;</a:t>
            </a:r>
          </a:p>
          <a:p>
            <a:pPr defTabSz="914400">
              <a:defRPr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case 2:</a:t>
            </a:r>
          </a:p>
          <a:p>
            <a:pPr defTabSz="914400">
              <a:defRPr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day=“Monday”;</a:t>
            </a:r>
          </a:p>
          <a:p>
            <a:pPr defTabSz="914400">
              <a:defRPr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break;</a:t>
            </a:r>
          </a:p>
          <a:p>
            <a:pPr defTabSz="914400">
              <a:defRPr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case 4:</a:t>
            </a:r>
          </a:p>
          <a:p>
            <a:pPr defTabSz="914400">
              <a:defRPr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day=“Wednesday”;</a:t>
            </a:r>
          </a:p>
          <a:p>
            <a:pPr defTabSz="914400">
              <a:defRPr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break;</a:t>
            </a:r>
          </a:p>
          <a:p>
            <a:pPr defTabSz="914400">
              <a:defRPr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case 5:</a:t>
            </a:r>
          </a:p>
          <a:p>
            <a:pPr defTabSz="914400">
              <a:defRPr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day=“Thursday”;</a:t>
            </a:r>
          </a:p>
          <a:p>
            <a:pPr defTabSz="914400">
              <a:defRPr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break;</a:t>
            </a:r>
          </a:p>
          <a:p>
            <a:pPr defTabSz="914400">
              <a:defRPr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>
              <a:defRPr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case 7:</a:t>
            </a:r>
          </a:p>
          <a:p>
            <a:pPr defTabSz="914400">
              <a:defRPr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day=“Saturday”;</a:t>
            </a:r>
          </a:p>
          <a:p>
            <a:pPr defTabSz="914400">
              <a:defRPr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break;</a:t>
            </a:r>
          </a:p>
          <a:p>
            <a:pPr defTabSz="914400">
              <a:defRPr/>
            </a:pPr>
            <a:r>
              <a:rPr lang="en-US" altLang="en-US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default:</a:t>
            </a:r>
          </a:p>
          <a:p>
            <a:pPr defTabSz="914400">
              <a:defRPr/>
            </a:pPr>
            <a:r>
              <a:rPr lang="en-US" altLang="en-US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	day=“Invalid”;</a:t>
            </a:r>
          </a:p>
          <a:p>
            <a:pPr defTabSz="914400">
              <a:defRPr/>
            </a:pPr>
            <a:r>
              <a:rPr lang="en-US" altLang="en-US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     break;</a:t>
            </a:r>
          </a:p>
          <a:p>
            <a:pPr defTabSz="914400">
              <a:defRPr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defTabSz="914400">
              <a:defRPr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>
              <a:defRPr/>
            </a:pP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MessageBox.Show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(day);</a:t>
            </a:r>
          </a:p>
        </p:txBody>
      </p:sp>
    </p:spTree>
  </p:cSld>
  <p:clrMapOvr>
    <a:masterClrMapping/>
  </p:clrMapOvr>
  <p:transition>
    <p:wheel spokes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AD1B8850-9459-488D-8463-AFA72ECD51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-152400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/>
              <a:t>FLOWCHART OF SWITCH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A4D37A4F-8E40-4BE9-9E06-E486E816A5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B5090-49D2-433F-81E9-0F51620A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A244BF-56F1-4F2D-B6A3-7F44D0484FD3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25605" name="Picture 4">
            <a:extLst>
              <a:ext uri="{FF2B5EF4-FFF2-40B4-BE49-F238E27FC236}">
                <a16:creationId xmlns:a16="http://schemas.microsoft.com/office/drawing/2014/main" id="{38144F12-B2D2-4BA8-8377-91D0BD375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65" t="16203" r="35834" b="11481"/>
          <a:stretch>
            <a:fillRect/>
          </a:stretch>
        </p:blipFill>
        <p:spPr bwMode="auto">
          <a:xfrm>
            <a:off x="304800" y="790575"/>
            <a:ext cx="8382000" cy="599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905383B0-222C-4AD9-AFB4-7114EECBED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EB981991-FC23-407B-A46D-0EB1E3D98A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04D29-0E84-4A86-9762-95EC77F3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0BD58-B8D1-44E7-A692-6631E7286411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27653" name="Picture 2" descr="Image result for switch program">
            <a:extLst>
              <a:ext uri="{FF2B5EF4-FFF2-40B4-BE49-F238E27FC236}">
                <a16:creationId xmlns:a16="http://schemas.microsoft.com/office/drawing/2014/main" id="{E8BF3921-FD3F-4BDE-BDA7-D8FBA9700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0"/>
            <a:ext cx="56102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18086EB1-8381-4C47-90D3-1A1A6472D4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BEC6D248-A501-4955-9E53-8F048BB07A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C38CD-2440-4CB4-ACBC-0EE25112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3812DE-B734-4942-B8A2-48948D5BFF60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28677" name="Picture 2" descr="Image result for switch program">
            <a:extLst>
              <a:ext uri="{FF2B5EF4-FFF2-40B4-BE49-F238E27FC236}">
                <a16:creationId xmlns:a16="http://schemas.microsoft.com/office/drawing/2014/main" id="{DC4F7C99-E78F-44BE-A53F-D57CF332D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500063"/>
            <a:ext cx="5276850" cy="585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786DC5E7-445F-4A62-9DE7-5B1E4332F2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267A35E3-7A87-4A36-94E2-0E15E29B83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500"/>
              <a:t>Switch-case Statement</a:t>
            </a:r>
          </a:p>
          <a:p>
            <a:r>
              <a:rPr lang="en-US" altLang="en-US" sz="2500"/>
              <a:t>Break</a:t>
            </a:r>
          </a:p>
          <a:p>
            <a:r>
              <a:rPr lang="en-US" altLang="en-US" sz="2500"/>
              <a:t>default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18884-7CCB-4547-89EC-5D436E92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D127A1-305A-4D84-9E54-C4F9F2B4F48E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7548B64A-76FC-4C26-A991-A2C27F2CD6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11D883FF-D78B-471C-A593-3C1E4A5684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41E5A-E7EF-466D-9CFA-5B21DFD9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145EE4-5235-4263-9E8E-52EE04854D6D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29701" name="Picture 2" descr="Image result for switch program in C">
            <a:extLst>
              <a:ext uri="{FF2B5EF4-FFF2-40B4-BE49-F238E27FC236}">
                <a16:creationId xmlns:a16="http://schemas.microsoft.com/office/drawing/2014/main" id="{FDEF8FDA-8C82-41C8-8253-58EF2FE09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533400"/>
            <a:ext cx="86677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894AF60C-0CB7-47F9-9654-FE33B0D4B3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C5554A4E-41BB-4E3F-A228-A658389C5A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4D1AA-DB52-425C-9596-24547ED5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F5358E-2551-4AA6-B29D-6F651260E5B6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30725" name="Picture 2" descr="Image result for switch program flowchart">
            <a:extLst>
              <a:ext uri="{FF2B5EF4-FFF2-40B4-BE49-F238E27FC236}">
                <a16:creationId xmlns:a16="http://schemas.microsoft.com/office/drawing/2014/main" id="{DC161973-6C68-4CCE-A5FD-7854CCD10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A292CB53-ADDB-449E-BAD7-0EFE106FB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BFB2DA02-A4FF-4B3E-B28D-9FB0CAD41D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510E6-584C-439E-8D84-05AD4CD65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0F447-97D9-4E83-BDE1-DAC94BFC71AE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31749" name="Picture 2" descr="Image result for switch program flowchart">
            <a:extLst>
              <a:ext uri="{FF2B5EF4-FFF2-40B4-BE49-F238E27FC236}">
                <a16:creationId xmlns:a16="http://schemas.microsoft.com/office/drawing/2014/main" id="{86A23828-8861-4985-9FD4-28024F274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3400"/>
            <a:ext cx="767715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75717A0D-B771-44CD-A472-937CE795B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788A39AF-CED8-4C0C-B5C4-C1A3A3F22E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602C3-5FCB-42BA-930D-5D27C9F8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1E91E-0B38-4968-9D25-0D8A337BA938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32773" name="Picture 4">
            <a:extLst>
              <a:ext uri="{FF2B5EF4-FFF2-40B4-BE49-F238E27FC236}">
                <a16:creationId xmlns:a16="http://schemas.microsoft.com/office/drawing/2014/main" id="{6A71764B-939B-4A32-9F01-883EE3B56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33" t="18826" r="13333" b="10001"/>
          <a:stretch>
            <a:fillRect/>
          </a:stretch>
        </p:blipFill>
        <p:spPr bwMode="auto">
          <a:xfrm>
            <a:off x="38100" y="136525"/>
            <a:ext cx="7886700" cy="580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5">
            <a:extLst>
              <a:ext uri="{FF2B5EF4-FFF2-40B4-BE49-F238E27FC236}">
                <a16:creationId xmlns:a16="http://schemas.microsoft.com/office/drawing/2014/main" id="{0446D08C-5B95-4952-8C4D-658F36288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34" t="52962" r="13750" b="35185"/>
          <a:stretch>
            <a:fillRect/>
          </a:stretch>
        </p:blipFill>
        <p:spPr bwMode="auto">
          <a:xfrm>
            <a:off x="50800" y="5943600"/>
            <a:ext cx="788670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93BBFA1A-B9DA-4DC4-8A56-EBE6D8FC88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latin typeface="Arial Black" panose="020B0A04020102020204" pitchFamily="34" charset="0"/>
              </a:rPr>
              <a:t>THE switch STATEMENT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D1437BDF-1445-49F7-A491-0AD67650BC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1600200"/>
            <a:ext cx="7315200" cy="3881437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Multiple- branch selection statement 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endParaRPr lang="en-US" altLang="en-US" sz="2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successively </a:t>
            </a:r>
            <a:r>
              <a:rPr lang="en-US" altLang="en-US" sz="2200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tests the value 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of an expression </a:t>
            </a: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against </a:t>
            </a: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the list of integer or character constants. </a:t>
            </a: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endParaRPr lang="en-US" altLang="en-US" sz="2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When a match is found, </a:t>
            </a:r>
          </a:p>
          <a:p>
            <a:pPr lvl="1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the statements associated with that construct are executed.</a:t>
            </a:r>
            <a:endParaRPr lang="en-US" altLang="en-US" sz="22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D3544C57-2DFC-4B34-A842-53398EFC42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000">
                <a:solidFill>
                  <a:schemeClr val="tx1"/>
                </a:solidFill>
                <a:latin typeface="Arial Black" panose="020B0A04020102020204" pitchFamily="34" charset="0"/>
              </a:rPr>
              <a:t>switch Statement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BBA170B-E4DB-4722-8057-D8F8B4765E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457200"/>
            <a:ext cx="8382000" cy="4114800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Syntax: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switch( </a:t>
            </a:r>
            <a:r>
              <a:rPr lang="en-US" altLang="en-US" sz="21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expression</a:t>
            </a:r>
            <a:r>
              <a:rPr lang="en-US" altLang="en-US" sz="2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)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{	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altLang="en-US" sz="2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case </a:t>
            </a:r>
            <a:r>
              <a:rPr lang="en-US" altLang="en-US" sz="21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value1</a:t>
            </a:r>
            <a:r>
              <a:rPr lang="en-US" altLang="en-US" sz="2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altLang="en-US" sz="2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				  </a:t>
            </a:r>
            <a:r>
              <a:rPr lang="en-US" altLang="en-US" sz="2100" dirty="0">
                <a:solidFill>
                  <a:schemeClr val="tx1"/>
                </a:solidFill>
                <a:highlight>
                  <a:srgbClr val="00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statement sequence 1;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altLang="en-US" sz="2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		   		</a:t>
            </a:r>
            <a:r>
              <a:rPr lang="en-US" altLang="en-US" sz="2100" dirty="0">
                <a:solidFill>
                  <a:schemeClr val="tx1"/>
                </a:solidFill>
                <a:highlight>
                  <a:srgbClr val="00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   break;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altLang="en-US" sz="2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case </a:t>
            </a:r>
            <a:r>
              <a:rPr lang="en-US" altLang="en-US" sz="21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value2</a:t>
            </a:r>
            <a:r>
              <a:rPr lang="en-US" altLang="en-US" sz="2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altLang="en-US" sz="2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				</a:t>
            </a:r>
            <a:r>
              <a:rPr lang="en-US" altLang="en-US" sz="2100" dirty="0">
                <a:solidFill>
                  <a:schemeClr val="tx1"/>
                </a:solidFill>
                <a:highlight>
                  <a:srgbClr val="FF00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statement sequence 2;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altLang="en-US" sz="2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  			</a:t>
            </a:r>
            <a:r>
              <a:rPr lang="en-US" altLang="en-US" sz="2100" dirty="0">
                <a:solidFill>
                  <a:schemeClr val="tx1"/>
                </a:solidFill>
                <a:highlight>
                  <a:srgbClr val="FF00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       break;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altLang="en-US" sz="2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case </a:t>
            </a:r>
            <a:r>
              <a:rPr lang="en-US" altLang="en-US" sz="21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valuen</a:t>
            </a:r>
            <a:r>
              <a:rPr lang="en-US" altLang="en-US" sz="2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altLang="en-US" sz="2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				</a:t>
            </a:r>
            <a:r>
              <a:rPr lang="en-US" altLang="en-US" sz="2100" dirty="0">
                <a:solidFill>
                  <a:schemeClr val="tx1"/>
                </a:solidFill>
                <a:highlight>
                  <a:srgbClr val="80808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statement sequence n;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altLang="en-US" sz="2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		</a:t>
            </a:r>
            <a:r>
              <a:rPr lang="en-US" altLang="en-US" sz="2100" dirty="0">
                <a:solidFill>
                  <a:schemeClr val="tx1"/>
                </a:solidFill>
                <a:highlight>
                  <a:srgbClr val="80808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           break;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altLang="en-US" sz="2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default:	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altLang="en-US" sz="2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				</a:t>
            </a:r>
            <a:r>
              <a:rPr lang="en-US" altLang="en-US" sz="2100" dirty="0">
                <a:solidFill>
                  <a:schemeClr val="tx1"/>
                </a:solidFill>
                <a:highlight>
                  <a:srgbClr val="00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statement sequence n+1;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}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>
            <a:extLst>
              <a:ext uri="{FF2B5EF4-FFF2-40B4-BE49-F238E27FC236}">
                <a16:creationId xmlns:a16="http://schemas.microsoft.com/office/drawing/2014/main" id="{5244AF1B-0AF9-42EB-B7CB-EBBA70BD9B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685800"/>
            <a:ext cx="7772400" cy="4114800"/>
          </a:xfrm>
        </p:spPr>
        <p:txBody>
          <a:bodyPr/>
          <a:lstStyle/>
          <a:p>
            <a:pPr algn="just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200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Evaluate   </a:t>
            </a:r>
            <a:r>
              <a:rPr lang="en-US" altLang="en-US" sz="2200" dirty="0">
                <a:solidFill>
                  <a:srgbClr val="FF0000"/>
                </a:solidFill>
                <a:latin typeface="Arial" panose="020B0604020202020204" pitchFamily="34" charset="0"/>
              </a:rPr>
              <a:t>expression</a:t>
            </a:r>
            <a:endParaRPr lang="en-US" altLang="en-US" sz="2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endParaRPr lang="en-US" altLang="en-US" sz="2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200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Compare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its </a:t>
            </a:r>
            <a:r>
              <a:rPr lang="en-US" altLang="en-US" sz="2200" dirty="0">
                <a:solidFill>
                  <a:srgbClr val="FF0000"/>
                </a:solidFill>
                <a:latin typeface="Arial" panose="020B0604020202020204" pitchFamily="34" charset="0"/>
              </a:rPr>
              <a:t>value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with the </a:t>
            </a:r>
            <a:r>
              <a:rPr lang="en-US" altLang="en-US" sz="2200" dirty="0">
                <a:solidFill>
                  <a:srgbClr val="FF0000"/>
                </a:solidFill>
                <a:latin typeface="Arial" panose="020B0604020202020204" pitchFamily="34" charset="0"/>
              </a:rPr>
              <a:t>values(value1…</a:t>
            </a:r>
            <a:r>
              <a:rPr lang="en-US" altLang="en-US" sz="2200" dirty="0" err="1">
                <a:solidFill>
                  <a:srgbClr val="FF0000"/>
                </a:solidFill>
                <a:latin typeface="Arial" panose="020B0604020202020204" pitchFamily="34" charset="0"/>
              </a:rPr>
              <a:t>valuen</a:t>
            </a:r>
            <a:r>
              <a:rPr lang="en-US" altLang="en-US" sz="2200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marL="0" indent="0" algn="just" eaLnBrk="1" hangingPunct="1">
              <a:buClr>
                <a:schemeClr val="tx1"/>
              </a:buClr>
              <a:buFont typeface="Wingdings 3" panose="05040102010807070707" pitchFamily="18" charset="2"/>
              <a:buNone/>
              <a:defRPr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   of the constants specified in the case statements. </a:t>
            </a:r>
          </a:p>
          <a:p>
            <a:pPr algn="just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endParaRPr lang="en-US" altLang="en-US" sz="2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When the </a:t>
            </a:r>
            <a:r>
              <a:rPr lang="en-US" altLang="en-US" sz="2200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match is found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</a:p>
          <a:p>
            <a:pPr marL="0" indent="0" algn="just" eaLnBrk="1" hangingPunct="1">
              <a:buClr>
                <a:schemeClr val="tx1"/>
              </a:buClr>
              <a:buFont typeface="Wingdings 3" panose="05040102010807070707" pitchFamily="18" charset="2"/>
              <a:buNone/>
              <a:defRPr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    the </a:t>
            </a:r>
            <a:r>
              <a:rPr lang="en-US" altLang="en-US" sz="2200" dirty="0">
                <a:solidFill>
                  <a:srgbClr val="FF0000"/>
                </a:solidFill>
                <a:highlight>
                  <a:srgbClr val="00FFFF"/>
                </a:highlight>
                <a:latin typeface="Arial" panose="020B0604020202020204" pitchFamily="34" charset="0"/>
              </a:rPr>
              <a:t>statement sequence 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of that </a:t>
            </a:r>
            <a:r>
              <a:rPr lang="en-US" altLang="en-US" sz="2200" b="1" i="1" dirty="0">
                <a:solidFill>
                  <a:schemeClr val="tx1"/>
                </a:solidFill>
                <a:latin typeface="Arial" panose="020B0604020202020204" pitchFamily="34" charset="0"/>
              </a:rPr>
              <a:t>case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is </a:t>
            </a:r>
            <a:r>
              <a:rPr lang="en-US" altLang="en-US" sz="2200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executed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marL="0" indent="0" algn="just" eaLnBrk="1" hangingPunct="1">
              <a:buClr>
                <a:schemeClr val="tx1"/>
              </a:buClr>
              <a:buFont typeface="Wingdings 3" panose="05040102010807070707" pitchFamily="18" charset="2"/>
              <a:buNone/>
              <a:defRPr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    until the break statement.</a:t>
            </a:r>
          </a:p>
          <a:p>
            <a:pPr algn="just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endParaRPr lang="en-US" altLang="en-US" sz="2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algn="just" eaLnBrk="1" hangingPunct="1">
              <a:buClr>
                <a:schemeClr val="tx1"/>
              </a:buClr>
              <a:buFont typeface="Wingdings 3" panose="05040102010807070707" pitchFamily="18" charset="2"/>
              <a:buNone/>
              <a:defRPr/>
            </a:pPr>
            <a:endParaRPr lang="en-US" altLang="en-US" sz="22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30C7279-3FD3-4034-9161-881A0F548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>
                <a:solidFill>
                  <a:schemeClr val="tx1"/>
                </a:solidFill>
                <a:latin typeface="Arial Black" panose="020B0A04020102020204" pitchFamily="34" charset="0"/>
              </a:rPr>
              <a:t>switch Statement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>
            <a:extLst>
              <a:ext uri="{FF2B5EF4-FFF2-40B4-BE49-F238E27FC236}">
                <a16:creationId xmlns:a16="http://schemas.microsoft.com/office/drawing/2014/main" id="{857E3F94-51AA-47DD-9BF2-0BF58A731F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990600"/>
            <a:ext cx="7772400" cy="4114800"/>
          </a:xfrm>
        </p:spPr>
        <p:txBody>
          <a:bodyPr/>
          <a:lstStyle/>
          <a:p>
            <a:pPr algn="just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200">
                <a:solidFill>
                  <a:schemeClr val="tx1"/>
                </a:solidFill>
                <a:latin typeface="Arial" panose="020B0604020202020204" pitchFamily="34" charset="0"/>
              </a:rPr>
              <a:t>If a case statement does not include break statement </a:t>
            </a:r>
          </a:p>
          <a:p>
            <a:pPr algn="just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200">
                <a:solidFill>
                  <a:schemeClr val="tx1"/>
                </a:solidFill>
                <a:latin typeface="Arial" panose="020B0604020202020204" pitchFamily="34" charset="0"/>
              </a:rPr>
              <a:t>then </a:t>
            </a:r>
          </a:p>
          <a:p>
            <a:pPr algn="just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en-US" sz="22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200">
                <a:solidFill>
                  <a:schemeClr val="tx1"/>
                </a:solidFill>
                <a:latin typeface="Arial" panose="020B0604020202020204" pitchFamily="34" charset="0"/>
              </a:rPr>
              <a:t>the control continues on the </a:t>
            </a:r>
            <a:r>
              <a:rPr lang="en-US" altLang="en-US" sz="2200" b="1">
                <a:solidFill>
                  <a:srgbClr val="FF0000"/>
                </a:solidFill>
                <a:latin typeface="Arial" panose="020B0604020202020204" pitchFamily="34" charset="0"/>
              </a:rPr>
              <a:t>next case statement(s)</a:t>
            </a:r>
            <a:r>
              <a:rPr lang="en-US" altLang="en-US" sz="220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</a:p>
          <a:p>
            <a:pPr lvl="1" algn="just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200">
                <a:solidFill>
                  <a:schemeClr val="tx1"/>
                </a:solidFill>
                <a:latin typeface="Arial" panose="020B0604020202020204" pitchFamily="34" charset="0"/>
              </a:rPr>
              <a:t>until either a break is encountered or </a:t>
            </a:r>
          </a:p>
          <a:p>
            <a:pPr lvl="1" algn="just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200">
                <a:solidFill>
                  <a:schemeClr val="tx1"/>
                </a:solidFill>
                <a:latin typeface="Arial" panose="020B0604020202020204" pitchFamily="34" charset="0"/>
              </a:rPr>
              <a:t>end of switch is reached this situation.</a:t>
            </a:r>
            <a:endParaRPr lang="en-US" altLang="en-US" sz="22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96258929-402D-4260-AAF5-D7534DDD5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>
                <a:solidFill>
                  <a:schemeClr val="tx1"/>
                </a:solidFill>
                <a:latin typeface="Arial Black" panose="020B0A04020102020204" pitchFamily="34" charset="0"/>
              </a:rPr>
              <a:t>switch Statement- without break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0941E09E-A26E-4598-8208-4EB9836EC2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" y="155575"/>
            <a:ext cx="6348413" cy="13208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latin typeface="Arial Black" panose="020B0A04020102020204" pitchFamily="34" charset="0"/>
              </a:rPr>
              <a:t>Switch Rules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39E6BCF8-1697-4174-836F-29A115E68C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" y="1066800"/>
            <a:ext cx="7658100" cy="3881437"/>
          </a:xfrm>
        </p:spPr>
        <p:txBody>
          <a:bodyPr rtlCol="0">
            <a:normAutofit fontScale="92500" lnSpcReduction="10000"/>
          </a:bodyPr>
          <a:lstStyle/>
          <a:p>
            <a:pPr marL="533400" indent="-533400" algn="just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The switch statement selects its branches by testing the value of same variable (against the set of constants) </a:t>
            </a:r>
          </a:p>
          <a:p>
            <a:pPr marL="533400" indent="-533400" algn="just" eaLnBrk="1" fontAlgn="auto" hangingPunct="1">
              <a:spcAft>
                <a:spcPts val="0"/>
              </a:spcAft>
              <a:buFontTx/>
              <a:buAutoNum type="arabicPeriod"/>
              <a:defRPr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533400" indent="-533400" algn="just" eaLnBrk="1" fontAlgn="auto" hangingPunct="1">
              <a:spcAft>
                <a:spcPts val="0"/>
              </a:spcAft>
              <a:buFontTx/>
              <a:buAutoNum type="arabicPeriod"/>
              <a:defRPr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case labels of switch must be an </a:t>
            </a:r>
            <a:r>
              <a:rPr lang="en-US" altLang="en-US" sz="2400" b="1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integer or character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. </a:t>
            </a:r>
          </a:p>
          <a:p>
            <a:pPr marL="533400" indent="-533400" algn="just" eaLnBrk="1" fontAlgn="auto" hangingPunct="1">
              <a:spcAft>
                <a:spcPts val="0"/>
              </a:spcAft>
              <a:buFontTx/>
              <a:buAutoNum type="arabicPeriod"/>
              <a:defRPr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533400" indent="-533400" algn="just" eaLnBrk="1" fontAlgn="auto" hangingPunct="1">
              <a:spcAft>
                <a:spcPts val="0"/>
              </a:spcAft>
              <a:buFontTx/>
              <a:buAutoNum type="arabicPeriod"/>
              <a:defRPr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Each switch case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label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must be a </a:t>
            </a:r>
          </a:p>
          <a:p>
            <a:pPr marL="0" indent="0" algn="just" eaLnBrk="1" fontAlgn="auto" hangingPunct="1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lang="en-US" altLang="en-US" sz="2400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single value.</a:t>
            </a:r>
          </a:p>
          <a:p>
            <a:pPr marL="533400" indent="-533400" algn="just"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533400" indent="-533400" algn="just" eaLnBrk="1" fontAlgn="auto" hangingPunct="1">
              <a:spcAft>
                <a:spcPts val="0"/>
              </a:spcAft>
              <a:buFontTx/>
              <a:buAutoNum type="arabicPeriod" startAt="4"/>
              <a:defRPr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switch cannot handle floating point tests. </a:t>
            </a:r>
          </a:p>
          <a:p>
            <a:pPr marL="533400" indent="-533400" algn="just" eaLnBrk="1" fontAlgn="auto" hangingPunct="1">
              <a:spcAft>
                <a:spcPts val="0"/>
              </a:spcAft>
              <a:buFontTx/>
              <a:buAutoNum type="arabicPeriod" startAt="4"/>
              <a:defRPr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6BA69D74-76FB-4DD6-8E97-2359BD8028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8000" b="1">
                <a:solidFill>
                  <a:srgbClr val="FFFF00"/>
                </a:solidFill>
                <a:latin typeface="Arial Black" panose="020B0A04020102020204" pitchFamily="34" charset="0"/>
              </a:rPr>
              <a:t>NOTE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98C26C28-04C4-4990-94CC-168BB006EA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en-US" sz="30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altLang="en-US" sz="3000" b="1" dirty="0">
                <a:solidFill>
                  <a:schemeClr val="tx1"/>
                </a:solidFill>
                <a:latin typeface="Arial" panose="020B0604020202020204" pitchFamily="34" charset="0"/>
              </a:rPr>
              <a:t>	Always put break statement after the last statement of each case in switch.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FE63BEC9-5A75-42BF-809C-9F39FABF89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B77CE400-7F66-49B6-AABA-5FC77CD7EC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21D5A-A904-40E9-A970-D1121D986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C315A-A5C7-4B9D-BB2B-8B154D18998A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10245" name="Picture 4">
            <a:extLst>
              <a:ext uri="{FF2B5EF4-FFF2-40B4-BE49-F238E27FC236}">
                <a16:creationId xmlns:a16="http://schemas.microsoft.com/office/drawing/2014/main" id="{A7AE4AA8-102F-41E8-904A-9F66A1B85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5400" y="-685800"/>
            <a:ext cx="11582400" cy="769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3622B9C2-5CF6-42EF-84C7-947750544A4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30300" y="2405063"/>
            <a:ext cx="5827713" cy="1646237"/>
          </a:xfrm>
        </p:spPr>
        <p:txBody>
          <a:bodyPr/>
          <a:lstStyle/>
          <a:p>
            <a:pPr algn="l"/>
            <a:r>
              <a:rPr lang="en-US" altLang="en-US" sz="4000"/>
              <a:t>Select Shape and Calculate Area.</a:t>
            </a:r>
            <a:br>
              <a:rPr lang="en-US" altLang="en-US" sz="4000"/>
            </a:br>
            <a:r>
              <a:rPr lang="en-US" altLang="en-US" sz="4000"/>
              <a:t>(Circle, </a:t>
            </a:r>
            <a:br>
              <a:rPr lang="en-US" altLang="en-US" sz="4000"/>
            </a:br>
            <a:r>
              <a:rPr lang="en-US" altLang="en-US" sz="4000"/>
              <a:t>Square, </a:t>
            </a:r>
            <a:br>
              <a:rPr lang="en-US" altLang="en-US" sz="4000"/>
            </a:br>
            <a:r>
              <a:rPr lang="en-US" altLang="en-US" sz="4000"/>
              <a:t>Rectangle)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737C7-2D32-4645-9333-21F318F4B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051300"/>
            <a:ext cx="5827713" cy="1096963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4D455-DF74-4058-B9AA-826156159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0F9435-5695-48CD-B56B-38EB4184ADBD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D7572977-A65F-4FF3-AB1D-BA361B2FFD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66D038B6-2E5D-4874-AF3C-00A7F01992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6B4C7-CB3D-4135-80C7-19E11CD8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F38300-AA2F-4730-8456-4C1E16F90495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pic>
        <p:nvPicPr>
          <p:cNvPr id="41989" name="Picture 4">
            <a:extLst>
              <a:ext uri="{FF2B5EF4-FFF2-40B4-BE49-F238E27FC236}">
                <a16:creationId xmlns:a16="http://schemas.microsoft.com/office/drawing/2014/main" id="{77AE68EA-CDE5-4EAB-AD60-A1EB674A6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62" b="11574"/>
          <a:stretch>
            <a:fillRect/>
          </a:stretch>
        </p:blipFill>
        <p:spPr bwMode="auto">
          <a:xfrm>
            <a:off x="0" y="0"/>
            <a:ext cx="91440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E47D81A9-7F7D-401C-86E8-6C4C9A3890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-25400"/>
            <a:ext cx="6348413" cy="1320800"/>
          </a:xfrm>
        </p:spPr>
        <p:txBody>
          <a:bodyPr/>
          <a:lstStyle/>
          <a:p>
            <a:r>
              <a:rPr lang="en-US" altLang="en-US"/>
              <a:t>Area of Shapes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EBD2EB0A-B9DC-46DC-AA20-7FCD25769F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49252-4D5E-4E4A-8882-6A4F69DC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AEA955-48B7-4563-B5E9-191399F63B50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pic>
        <p:nvPicPr>
          <p:cNvPr id="43013" name="Picture 4">
            <a:extLst>
              <a:ext uri="{FF2B5EF4-FFF2-40B4-BE49-F238E27FC236}">
                <a16:creationId xmlns:a16="http://schemas.microsoft.com/office/drawing/2014/main" id="{D30809FA-2460-4B29-B4FC-47425ABED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6" b="34462"/>
          <a:stretch>
            <a:fillRect/>
          </a:stretch>
        </p:blipFill>
        <p:spPr bwMode="auto">
          <a:xfrm>
            <a:off x="0" y="815975"/>
            <a:ext cx="9144000" cy="604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6A86C5CA-CE37-44C9-93A2-15637480D0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1C4CCAC1-CF7E-4F11-9FCE-388901D878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E3D79-E638-4B7C-B250-76CA0B0A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7F253-9EFA-426B-B0BA-1DD282B5EB4B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pic>
        <p:nvPicPr>
          <p:cNvPr id="44037" name="Picture 4">
            <a:extLst>
              <a:ext uri="{FF2B5EF4-FFF2-40B4-BE49-F238E27FC236}">
                <a16:creationId xmlns:a16="http://schemas.microsoft.com/office/drawing/2014/main" id="{597A9BDA-6572-4634-8EBA-4E1F5957D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5" b="8517"/>
          <a:stretch>
            <a:fillRect/>
          </a:stretch>
        </p:blipFill>
        <p:spPr bwMode="auto">
          <a:xfrm>
            <a:off x="0" y="0"/>
            <a:ext cx="9144000" cy="693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AA793006-4013-4978-BBD5-EFAB599246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A3CDA362-DAFD-4DC5-83BA-8BA277A851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ED235-4D64-4E6E-A53A-2550E4006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A8503E-D0AF-48B0-9CDB-531459F0AAE7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pic>
        <p:nvPicPr>
          <p:cNvPr id="45061" name="Picture 4">
            <a:extLst>
              <a:ext uri="{FF2B5EF4-FFF2-40B4-BE49-F238E27FC236}">
                <a16:creationId xmlns:a16="http://schemas.microsoft.com/office/drawing/2014/main" id="{F55B478C-D2CB-44D5-985C-D2C6C0F4D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62" r="48334" b="27779"/>
          <a:stretch>
            <a:fillRect/>
          </a:stretch>
        </p:blipFill>
        <p:spPr bwMode="auto">
          <a:xfrm>
            <a:off x="0" y="0"/>
            <a:ext cx="89916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2034689F-9D3C-416F-8D65-25244B10C5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3338"/>
            <a:ext cx="6348413" cy="132080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D930ED88-758F-4D3E-90B9-0DB2ED1E2B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4613" y="233363"/>
            <a:ext cx="7545387" cy="3881437"/>
          </a:xfrm>
        </p:spPr>
        <p:txBody>
          <a:bodyPr/>
          <a:lstStyle/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private void btnarea_Click(object sender, EventArgs e)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int shape = 0;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string input, inputb;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alt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int length, breadth, side, radius;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alt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double area;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alt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if (radioButton1.Checked == true)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shape = 1;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else if (radioButton2.Checked == true)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shape = 2;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else if (radioButton3.Checked == true)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shape = 3;</a:t>
            </a:r>
            <a:endParaRPr lang="en-US" altLang="en-US" sz="20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54C00-2370-4154-B18B-F96CD60D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DB927-94F0-4E98-8FD8-4676DD50154B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E17B5-96FE-47BD-83C0-91A2F9A45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6525"/>
            <a:ext cx="8991600" cy="4351338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switch (shape)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	case 1: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            input =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Microsoft.VisualBasic.Interaction.InputBox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("Enter Radius",</a:t>
            </a:r>
          </a:p>
          <a:p>
            <a:pPr marL="3319463" indent="-45720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        "Area of Circle","0",0, 0);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radius = Convert.ToInt32(input);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area =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Convert.ToDouble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(3.14 * radius*radius);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MessageBox.Show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Convert.ToString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(area));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break;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          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          case 2: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 input =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Microsoft.VisualBasic.Interaction.InputBox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("Enter Side of a Square",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       			 "Area of Square","0",0,0);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 side = Convert.ToInt32(input);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 area =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Convert.ToDouble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(side*side);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MessageBox.Show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Convert.ToString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(area));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 break;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               case 3: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 input =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Microsoft.VisualBasic.Interaction.InputBox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("Enter Length",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        "Area of Square", "0", 0, 0);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inputb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Microsoft.VisualBasic.Interaction.InputBox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("Enter Breadth",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        "Area of Square", "0", 0, 0);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 length = Convert.ToInt32(input);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 breadth = Convert.ToInt32(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inputb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 area =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Convert.ToDouble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(length* breadth);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MessageBox.Show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Convert.ToString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(area));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 break;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               default: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MessageBox.Show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("Select Shape");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 break;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          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6B445-F8F9-4E46-92F0-BC8FC914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AA0E33-066F-493C-88E4-43E45EC77A1C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C1046738-BE5F-4EF6-AB65-818DC390B7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36525"/>
            <a:ext cx="9144000" cy="4351338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case 3: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input = Microsoft.VisualBasic.Interaction.InputBox("Enter Length",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      			 "Area of Rectangle", "0", 0, 0);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inputb = Microsoft.VisualBasic.Interaction.InputBox("Enter Breadth",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                           "Area of Rectangle", "0", 0, 0);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length = Convert.ToInt32(input);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breadth = Convert.ToInt32(inputb);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area = Convert.ToDouble(length* breadth);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MessageBox.Show(Convert.ToString(area));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break;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z="18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default: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MessageBox.Show("Select Shape");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break;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74D09-72A5-4B64-94BB-2D4B2F384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B83CC-E7C3-4BD4-B40F-A1DA5EDDD68D}" type="slidenum">
              <a:rPr lang="en-US" altLang="en-US"/>
              <a:pPr>
                <a:defRPr/>
              </a:pPr>
              <a:t>37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86626C8-B99D-48C7-8401-3A18C1509E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52363" dir="4557825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The Switch Statement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A1030D9-F9CC-4ED7-BD9D-FE8420B327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875" y="2514600"/>
            <a:ext cx="4556125" cy="4572000"/>
          </a:xfrm>
        </p:spPr>
        <p:txBody>
          <a:bodyPr lIns="92075" tIns="46038" rIns="92075" bIns="46038"/>
          <a:lstStyle/>
          <a:p>
            <a:pPr marL="0" indent="0" eaLnBrk="1" hangingPunct="1">
              <a:spcBef>
                <a:spcPct val="75000"/>
              </a:spcBef>
              <a:buFont typeface="Arial" panose="020B0604020202020204" pitchFamily="34" charset="0"/>
              <a:buNone/>
            </a:pPr>
            <a:r>
              <a:rPr lang="en-US" altLang="en-US" sz="2400" dirty="0">
                <a:latin typeface="Courier"/>
              </a:rPr>
              <a:t>switch</a:t>
            </a:r>
            <a:r>
              <a:rPr lang="en-US" altLang="en-US" sz="2400" dirty="0"/>
              <a:t> statement evaluates(checks) an expression then match the result to </a:t>
            </a:r>
          </a:p>
          <a:p>
            <a:pPr marL="0" indent="0" eaLnBrk="1" hangingPunct="1">
              <a:spcBef>
                <a:spcPct val="75000"/>
              </a:spcBef>
              <a:buFont typeface="Arial" panose="020B0604020202020204" pitchFamily="34" charset="0"/>
              <a:buNone/>
            </a:pPr>
            <a:r>
              <a:rPr lang="en-US" altLang="en-US" sz="2400" dirty="0"/>
              <a:t>one of several possible </a:t>
            </a:r>
            <a:r>
              <a:rPr lang="en-US" altLang="en-US" sz="2400" i="1" dirty="0"/>
              <a:t>cases</a:t>
            </a:r>
          </a:p>
          <a:p>
            <a:pPr marL="0" indent="0" eaLnBrk="1" hangingPunct="1">
              <a:spcBef>
                <a:spcPct val="75000"/>
              </a:spcBef>
              <a:buFont typeface="Arial" panose="020B0604020202020204" pitchFamily="34" charset="0"/>
              <a:buNone/>
            </a:pPr>
            <a:endParaRPr lang="en-US" altLang="en-US" sz="2400" i="1" dirty="0"/>
          </a:p>
          <a:p>
            <a:pPr marL="0" indent="0" eaLnBrk="1" hangingPunct="1">
              <a:spcBef>
                <a:spcPct val="75000"/>
              </a:spcBef>
              <a:buFont typeface="Arial" panose="020B0604020202020204" pitchFamily="34" charset="0"/>
              <a:buNone/>
            </a:pPr>
            <a:r>
              <a:rPr lang="en-US" altLang="en-US" sz="2400" i="1" dirty="0"/>
              <a:t>Expression-variable whose value is to be matched</a:t>
            </a:r>
          </a:p>
        </p:txBody>
      </p:sp>
      <p:sp>
        <p:nvSpPr>
          <p:cNvPr id="11268" name="Slide Number Placeholder 11">
            <a:extLst>
              <a:ext uri="{FF2B5EF4-FFF2-40B4-BE49-F238E27FC236}">
                <a16:creationId xmlns:a16="http://schemas.microsoft.com/office/drawing/2014/main" id="{84FE7F28-2182-4D49-B4B4-4D345D8288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65B7D6B9-8AC5-42D5-A699-E8503FA2412F}" type="slidenum">
              <a:rPr lang="en-US" altLang="en-US" sz="1400" smtClean="0">
                <a:solidFill>
                  <a:srgbClr val="5B87F2"/>
                </a:solidFill>
                <a:latin typeface="Arial" panose="020B0604020202020204" pitchFamily="34" charset="0"/>
              </a:rPr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solidFill>
                <a:srgbClr val="5B87F2"/>
              </a:solidFill>
              <a:latin typeface="Arial" panose="020B0604020202020204" pitchFamily="34" charset="0"/>
            </a:endParaRPr>
          </a:p>
        </p:txBody>
      </p:sp>
      <p:sp>
        <p:nvSpPr>
          <p:cNvPr id="11269" name="Text Box 4">
            <a:extLst>
              <a:ext uri="{FF2B5EF4-FFF2-40B4-BE49-F238E27FC236}">
                <a16:creationId xmlns:a16="http://schemas.microsoft.com/office/drawing/2014/main" id="{43E39A8B-7504-4B4B-A394-18A31198F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438400"/>
            <a:ext cx="353695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switch ( </a:t>
            </a:r>
            <a:r>
              <a:rPr lang="en-US" altLang="en-US" sz="2000" b="1" i="1" dirty="0">
                <a:solidFill>
                  <a:srgbClr val="5DA31E"/>
                </a:solidFill>
                <a:latin typeface="Courier New" panose="02070309020205020404" pitchFamily="49" charset="0"/>
              </a:rPr>
              <a:t>expression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){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case </a:t>
            </a:r>
            <a:r>
              <a:rPr lang="en-US" altLang="en-US" sz="2000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value1</a:t>
            </a:r>
            <a:r>
              <a:rPr lang="en-US" altLang="en-US" sz="2000" b="1" i="1" dirty="0">
                <a:solidFill>
                  <a:srgbClr val="FFFF9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2000" b="1" i="1" dirty="0">
                <a:solidFill>
                  <a:srgbClr val="5DA31E"/>
                </a:solidFill>
                <a:latin typeface="Courier New" panose="02070309020205020404" pitchFamily="49" charset="0"/>
              </a:rPr>
              <a:t>statement-list1</a:t>
            </a: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case </a:t>
            </a:r>
            <a:r>
              <a:rPr lang="en-US" altLang="en-US" sz="2000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value2</a:t>
            </a:r>
            <a:r>
              <a:rPr lang="en-US" altLang="en-US" sz="2000" b="1" i="1" dirty="0">
                <a:solidFill>
                  <a:srgbClr val="FFFF9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2000" b="1" i="1" dirty="0">
                <a:solidFill>
                  <a:srgbClr val="5DA31E"/>
                </a:solidFill>
                <a:latin typeface="Courier New" panose="02070309020205020404" pitchFamily="49" charset="0"/>
              </a:rPr>
              <a:t>statement-list2</a:t>
            </a: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case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value3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:</a:t>
            </a:r>
            <a:endParaRPr lang="en-US" altLang="en-US" sz="2000" b="1" dirty="0">
              <a:solidFill>
                <a:srgbClr val="FFFF99"/>
              </a:solidFill>
              <a:latin typeface="Courier New" panose="02070309020205020404" pitchFamily="49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FFFF99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2000" b="1" dirty="0">
                <a:solidFill>
                  <a:srgbClr val="5DA31E"/>
                </a:solidFill>
                <a:latin typeface="Courier New" panose="02070309020205020404" pitchFamily="49" charset="0"/>
              </a:rPr>
              <a:t>statement-list3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FFFF99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z="2000" b="1" dirty="0">
                <a:solidFill>
                  <a:srgbClr val="FFFF99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000" b="1" dirty="0">
                <a:solidFill>
                  <a:srgbClr val="5DA31E"/>
                </a:solidFill>
                <a:latin typeface="Courier New" panose="02070309020205020404" pitchFamily="49" charset="0"/>
              </a:rPr>
              <a:t>...</a:t>
            </a: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270" name="Line 5">
            <a:extLst>
              <a:ext uri="{FF2B5EF4-FFF2-40B4-BE49-F238E27FC236}">
                <a16:creationId xmlns:a16="http://schemas.microsoft.com/office/drawing/2014/main" id="{6C19CEED-E667-4BFD-9E79-790D391B3C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048000"/>
            <a:ext cx="3124200" cy="1676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Line 6">
            <a:extLst>
              <a:ext uri="{FF2B5EF4-FFF2-40B4-BE49-F238E27FC236}">
                <a16:creationId xmlns:a16="http://schemas.microsoft.com/office/drawing/2014/main" id="{4A625803-79BB-4406-B876-9291CAA87C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581400"/>
            <a:ext cx="2971800" cy="1143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7">
            <a:extLst>
              <a:ext uri="{FF2B5EF4-FFF2-40B4-BE49-F238E27FC236}">
                <a16:creationId xmlns:a16="http://schemas.microsoft.com/office/drawing/2014/main" id="{7ACAE480-FEBC-4C47-AD08-76B1B7E4AB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4191000"/>
            <a:ext cx="28956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8">
            <a:extLst>
              <a:ext uri="{FF2B5EF4-FFF2-40B4-BE49-F238E27FC236}">
                <a16:creationId xmlns:a16="http://schemas.microsoft.com/office/drawing/2014/main" id="{A2F64959-FBD3-43CD-8BC6-D9EBFEEEA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724400"/>
            <a:ext cx="2971800" cy="76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11F90FF-8B2E-4D8A-A745-B7B22050E3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52363" dir="4557825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The Switch Statement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F446CE3-77E1-46F2-8F05-640B4B21F9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3505200" cy="4343400"/>
          </a:xfrm>
        </p:spPr>
        <p:txBody>
          <a:bodyPr lIns="92075" tIns="46038" rIns="92075" bIns="46038"/>
          <a:lstStyle/>
          <a:p>
            <a:pPr eaLnBrk="1" hangingPunct="1">
              <a:spcBef>
                <a:spcPct val="75000"/>
              </a:spcBef>
            </a:pPr>
            <a:r>
              <a:rPr lang="en-US" altLang="en-US" sz="2400" dirty="0"/>
              <a:t>Each case contains: </a:t>
            </a:r>
          </a:p>
          <a:p>
            <a:pPr lvl="1" eaLnBrk="1" hangingPunct="1">
              <a:spcBef>
                <a:spcPct val="75000"/>
              </a:spcBef>
            </a:pPr>
            <a:r>
              <a:rPr lang="en-US" altLang="en-US" sz="2200" dirty="0"/>
              <a:t>value and </a:t>
            </a:r>
          </a:p>
          <a:p>
            <a:pPr lvl="1" eaLnBrk="1" hangingPunct="1">
              <a:spcBef>
                <a:spcPct val="75000"/>
              </a:spcBef>
            </a:pPr>
            <a:r>
              <a:rPr lang="en-US" altLang="en-US" sz="2200" dirty="0"/>
              <a:t>list of statements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en-US" sz="2400" dirty="0"/>
              <a:t>The flow of control transfers to statement associated with the first case value that matches</a:t>
            </a:r>
          </a:p>
        </p:txBody>
      </p:sp>
      <p:sp>
        <p:nvSpPr>
          <p:cNvPr id="12292" name="Slide Number Placeholder 12">
            <a:extLst>
              <a:ext uri="{FF2B5EF4-FFF2-40B4-BE49-F238E27FC236}">
                <a16:creationId xmlns:a16="http://schemas.microsoft.com/office/drawing/2014/main" id="{82584861-D0D1-4030-A9CC-44EA24DE16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4087C81F-5FA8-4C9F-A780-AE4F3354FF11}" type="slidenum">
              <a:rPr lang="en-US" altLang="en-US" sz="1400" smtClean="0">
                <a:solidFill>
                  <a:srgbClr val="5B87F2"/>
                </a:solidFill>
                <a:latin typeface="Arial" panose="020B0604020202020204" pitchFamily="34" charset="0"/>
              </a:rPr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solidFill>
                <a:srgbClr val="5B87F2"/>
              </a:solidFill>
              <a:latin typeface="Arial" panose="020B0604020202020204" pitchFamily="34" charset="0"/>
            </a:endParaRPr>
          </a:p>
        </p:txBody>
      </p:sp>
      <p:sp>
        <p:nvSpPr>
          <p:cNvPr id="12293" name="Text Box 4">
            <a:extLst>
              <a:ext uri="{FF2B5EF4-FFF2-40B4-BE49-F238E27FC236}">
                <a16:creationId xmlns:a16="http://schemas.microsoft.com/office/drawing/2014/main" id="{7377FA9D-74E7-41A4-9478-8B40EB238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438400"/>
            <a:ext cx="353695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switch ( </a:t>
            </a:r>
            <a:r>
              <a:rPr lang="en-US" altLang="en-US" sz="2000" b="1" i="1">
                <a:solidFill>
                  <a:srgbClr val="5DA31E"/>
                </a:solidFill>
                <a:latin typeface="Courier New" panose="02070309020205020404" pitchFamily="49" charset="0"/>
              </a:rPr>
              <a:t>expression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){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  case </a:t>
            </a:r>
            <a:r>
              <a:rPr lang="en-US" altLang="en-US" sz="2000" b="1" i="1">
                <a:solidFill>
                  <a:srgbClr val="5DA31E"/>
                </a:solidFill>
                <a:latin typeface="Courier New" panose="02070309020205020404" pitchFamily="49" charset="0"/>
              </a:rPr>
              <a:t>value1</a:t>
            </a:r>
            <a:r>
              <a:rPr lang="en-US" altLang="en-US" sz="2000" b="1" i="1">
                <a:solidFill>
                  <a:srgbClr val="FFFF9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2000" b="1" i="1">
                <a:solidFill>
                  <a:srgbClr val="5DA31E"/>
                </a:solidFill>
                <a:latin typeface="Courier New" panose="02070309020205020404" pitchFamily="49" charset="0"/>
              </a:rPr>
              <a:t>statement-list1</a:t>
            </a:r>
            <a:endParaRPr lang="en-US" altLang="en-US" sz="20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  case </a:t>
            </a:r>
            <a:r>
              <a:rPr lang="en-US" altLang="en-US" sz="2000" b="1" i="1">
                <a:solidFill>
                  <a:srgbClr val="5DA31E"/>
                </a:solidFill>
                <a:latin typeface="Courier New" panose="02070309020205020404" pitchFamily="49" charset="0"/>
              </a:rPr>
              <a:t>value2</a:t>
            </a:r>
            <a:r>
              <a:rPr lang="en-US" altLang="en-US" sz="2000" b="1" i="1">
                <a:solidFill>
                  <a:srgbClr val="FFFF9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2000" b="1" i="1">
                <a:solidFill>
                  <a:srgbClr val="5DA31E"/>
                </a:solidFill>
                <a:latin typeface="Courier New" panose="02070309020205020404" pitchFamily="49" charset="0"/>
              </a:rPr>
              <a:t>statement-list2</a:t>
            </a:r>
            <a:endParaRPr lang="en-US" altLang="en-US" sz="20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  case </a:t>
            </a:r>
            <a:r>
              <a:rPr lang="en-US" altLang="en-US" sz="2000" b="1">
                <a:solidFill>
                  <a:srgbClr val="5DA31E"/>
                </a:solidFill>
                <a:latin typeface="Courier New" panose="02070309020205020404" pitchFamily="49" charset="0"/>
              </a:rPr>
              <a:t>value3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:</a:t>
            </a:r>
            <a:endParaRPr lang="en-US" altLang="en-US" sz="2000" b="1">
              <a:solidFill>
                <a:srgbClr val="FFFF99"/>
              </a:solidFill>
              <a:latin typeface="Courier New" panose="02070309020205020404" pitchFamily="49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FF99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2000" b="1">
                <a:solidFill>
                  <a:srgbClr val="5DA31E"/>
                </a:solidFill>
                <a:latin typeface="Courier New" panose="02070309020205020404" pitchFamily="49" charset="0"/>
              </a:rPr>
              <a:t>statement-list3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FF99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z="2000" b="1">
                <a:solidFill>
                  <a:srgbClr val="FFFF99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solidFill>
                  <a:srgbClr val="5DA31E"/>
                </a:solidFill>
                <a:latin typeface="Courier New" panose="02070309020205020404" pitchFamily="49" charset="0"/>
              </a:rPr>
              <a:t>...</a:t>
            </a:r>
            <a:endParaRPr lang="en-US" altLang="en-US" sz="20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0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2294" name="Line 5">
            <a:extLst>
              <a:ext uri="{FF2B5EF4-FFF2-40B4-BE49-F238E27FC236}">
                <a16:creationId xmlns:a16="http://schemas.microsoft.com/office/drawing/2014/main" id="{814D1093-EFA9-4338-9603-648FAF8E9D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276600"/>
            <a:ext cx="3200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6">
            <a:extLst>
              <a:ext uri="{FF2B5EF4-FFF2-40B4-BE49-F238E27FC236}">
                <a16:creationId xmlns:a16="http://schemas.microsoft.com/office/drawing/2014/main" id="{709D3372-82EE-4ED6-BB42-4AFA63C71A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276600"/>
            <a:ext cx="32766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7">
            <a:extLst>
              <a:ext uri="{FF2B5EF4-FFF2-40B4-BE49-F238E27FC236}">
                <a16:creationId xmlns:a16="http://schemas.microsoft.com/office/drawing/2014/main" id="{8C3C4B74-B93A-4F04-A4A5-B9BCC14572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276600"/>
            <a:ext cx="320040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9">
            <a:extLst>
              <a:ext uri="{FF2B5EF4-FFF2-40B4-BE49-F238E27FC236}">
                <a16:creationId xmlns:a16="http://schemas.microsoft.com/office/drawing/2014/main" id="{BFCB9C1A-945B-4844-BD66-46F7188C3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3352800"/>
            <a:ext cx="685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Line 10">
            <a:extLst>
              <a:ext uri="{FF2B5EF4-FFF2-40B4-BE49-F238E27FC236}">
                <a16:creationId xmlns:a16="http://schemas.microsoft.com/office/drawing/2014/main" id="{4AAF7646-72E7-4055-95AB-CBE3B0FA0B1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3962400"/>
            <a:ext cx="685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Line 11">
            <a:extLst>
              <a:ext uri="{FF2B5EF4-FFF2-40B4-BE49-F238E27FC236}">
                <a16:creationId xmlns:a16="http://schemas.microsoft.com/office/drawing/2014/main" id="{57D3DD1E-96C1-4E34-BF0C-242516BE25F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4572000"/>
            <a:ext cx="685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E8809DF-EAAC-4A0B-82B9-BF6B29BF2C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Switch - syntax</a:t>
            </a:r>
          </a:p>
        </p:txBody>
      </p:sp>
      <p:sp>
        <p:nvSpPr>
          <p:cNvPr id="13315" name="Text Box 4">
            <a:extLst>
              <a:ext uri="{FF2B5EF4-FFF2-40B4-BE49-F238E27FC236}">
                <a16:creationId xmlns:a16="http://schemas.microsoft.com/office/drawing/2014/main" id="{1689B20B-33A6-4F72-A513-68C50D66A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850" y="2803525"/>
            <a:ext cx="353695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switch ( </a:t>
            </a:r>
            <a:r>
              <a:rPr lang="en-US" altLang="en-US" sz="2000" b="1" i="1">
                <a:solidFill>
                  <a:srgbClr val="5DA31E"/>
                </a:solidFill>
                <a:latin typeface="Courier New" panose="02070309020205020404" pitchFamily="49" charset="0"/>
              </a:rPr>
              <a:t>expression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){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  case </a:t>
            </a:r>
            <a:r>
              <a:rPr lang="en-US" altLang="en-US" sz="2000" b="1" i="1">
                <a:solidFill>
                  <a:srgbClr val="5DA31E"/>
                </a:solidFill>
                <a:latin typeface="Courier New" panose="02070309020205020404" pitchFamily="49" charset="0"/>
              </a:rPr>
              <a:t>value1</a:t>
            </a:r>
            <a:r>
              <a:rPr lang="en-US" altLang="en-US" sz="2000" b="1" i="1">
                <a:solidFill>
                  <a:srgbClr val="FFFF9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2000" b="1" i="1">
                <a:solidFill>
                  <a:srgbClr val="5DA31E"/>
                </a:solidFill>
                <a:latin typeface="Courier New" panose="02070309020205020404" pitchFamily="49" charset="0"/>
              </a:rPr>
              <a:t>statement-list1</a:t>
            </a:r>
            <a:endParaRPr lang="en-US" altLang="en-US" sz="20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  case </a:t>
            </a:r>
            <a:r>
              <a:rPr lang="en-US" altLang="en-US" sz="2000" b="1" i="1">
                <a:solidFill>
                  <a:srgbClr val="5DA31E"/>
                </a:solidFill>
                <a:latin typeface="Courier New" panose="02070309020205020404" pitchFamily="49" charset="0"/>
              </a:rPr>
              <a:t>value2</a:t>
            </a:r>
            <a:r>
              <a:rPr lang="en-US" altLang="en-US" sz="2000" b="1" i="1">
                <a:solidFill>
                  <a:srgbClr val="FFFF9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2000" b="1" i="1">
                <a:solidFill>
                  <a:srgbClr val="5DA31E"/>
                </a:solidFill>
                <a:latin typeface="Courier New" panose="02070309020205020404" pitchFamily="49" charset="0"/>
              </a:rPr>
              <a:t>statement-list2</a:t>
            </a:r>
            <a:endParaRPr lang="en-US" altLang="en-US" sz="20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  case </a:t>
            </a:r>
            <a:r>
              <a:rPr lang="en-US" altLang="en-US" sz="2000" b="1">
                <a:solidFill>
                  <a:srgbClr val="5DA31E"/>
                </a:solidFill>
                <a:latin typeface="Courier New" panose="02070309020205020404" pitchFamily="49" charset="0"/>
              </a:rPr>
              <a:t>value3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:</a:t>
            </a:r>
            <a:endParaRPr lang="en-US" altLang="en-US" sz="2000" b="1">
              <a:solidFill>
                <a:srgbClr val="FFFF99"/>
              </a:solidFill>
              <a:latin typeface="Courier New" panose="02070309020205020404" pitchFamily="49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FF99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2000" b="1">
                <a:solidFill>
                  <a:srgbClr val="5DA31E"/>
                </a:solidFill>
                <a:latin typeface="Courier New" panose="02070309020205020404" pitchFamily="49" charset="0"/>
              </a:rPr>
              <a:t>statement-list3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FF99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z="2000" b="1">
                <a:solidFill>
                  <a:srgbClr val="FFFF99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solidFill>
                  <a:srgbClr val="5DA31E"/>
                </a:solidFill>
                <a:latin typeface="Courier New" panose="02070309020205020404" pitchFamily="49" charset="0"/>
              </a:rPr>
              <a:t>...</a:t>
            </a:r>
            <a:endParaRPr lang="en-US" altLang="en-US" sz="20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0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3316" name="Group 5">
            <a:extLst>
              <a:ext uri="{FF2B5EF4-FFF2-40B4-BE49-F238E27FC236}">
                <a16:creationId xmlns:a16="http://schemas.microsoft.com/office/drawing/2014/main" id="{3303AFB8-EC63-4763-8C79-F2BCF2A0FB92}"/>
              </a:ext>
            </a:extLst>
          </p:cNvPr>
          <p:cNvGrpSpPr>
            <a:grpSpLocks/>
          </p:cNvGrpSpPr>
          <p:nvPr/>
        </p:nvGrpSpPr>
        <p:grpSpPr bwMode="auto">
          <a:xfrm>
            <a:off x="1030288" y="2651125"/>
            <a:ext cx="1789112" cy="1920875"/>
            <a:chOff x="649" y="1286"/>
            <a:chExt cx="1127" cy="1210"/>
          </a:xfrm>
        </p:grpSpPr>
        <p:sp>
          <p:nvSpPr>
            <p:cNvPr id="13318" name="Text Box 6">
              <a:extLst>
                <a:ext uri="{FF2B5EF4-FFF2-40B4-BE49-F238E27FC236}">
                  <a16:creationId xmlns:a16="http://schemas.microsoft.com/office/drawing/2014/main" id="{B0170C6C-0319-4BF2-95C1-CF4D6E9156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" y="1286"/>
              <a:ext cx="791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switch</a:t>
              </a:r>
            </a:p>
            <a:p>
              <a:pPr algn="ctr" defTabSz="9144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solidFill>
                    <a:srgbClr val="5DA31E"/>
                  </a:solidFill>
                  <a:latin typeface="Arial Unicode MS"/>
                </a:rPr>
                <a:t>and</a:t>
              </a:r>
            </a:p>
            <a:p>
              <a:pPr algn="ctr" defTabSz="9144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solidFill>
                    <a:srgbClr val="000000"/>
                  </a:solidFill>
                  <a:latin typeface="Courier New" panose="02070309020205020404" pitchFamily="49" charset="0"/>
                </a:rPr>
                <a:t>case</a:t>
              </a:r>
            </a:p>
            <a:p>
              <a:pPr algn="ctr" defTabSz="9144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solidFill>
                    <a:srgbClr val="5DA31E"/>
                  </a:solidFill>
                  <a:latin typeface="Arial Unicode MS"/>
                </a:rPr>
                <a:t>are</a:t>
              </a:r>
            </a:p>
            <a:p>
              <a:pPr algn="ctr" defTabSz="9144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solidFill>
                    <a:srgbClr val="5DA31E"/>
                  </a:solidFill>
                  <a:latin typeface="Arial Unicode MS"/>
                </a:rPr>
                <a:t>reserved</a:t>
              </a:r>
            </a:p>
            <a:p>
              <a:pPr algn="ctr" defTabSz="9144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solidFill>
                    <a:srgbClr val="5DA31E"/>
                  </a:solidFill>
                  <a:latin typeface="Arial Unicode MS"/>
                </a:rPr>
                <a:t>words</a:t>
              </a:r>
            </a:p>
          </p:txBody>
        </p:sp>
        <p:sp>
          <p:nvSpPr>
            <p:cNvPr id="13319" name="Line 7">
              <a:extLst>
                <a:ext uri="{FF2B5EF4-FFF2-40B4-BE49-F238E27FC236}">
                  <a16:creationId xmlns:a16="http://schemas.microsoft.com/office/drawing/2014/main" id="{544EDF1C-B6B1-4C1B-A75F-664F0E6BB4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776"/>
              <a:ext cx="48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0" name="Line 8">
              <a:extLst>
                <a:ext uri="{FF2B5EF4-FFF2-40B4-BE49-F238E27FC236}">
                  <a16:creationId xmlns:a16="http://schemas.microsoft.com/office/drawing/2014/main" id="{208D0B06-2D64-4907-9558-EB9AB40AB1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1584"/>
              <a:ext cx="432" cy="19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17" name="Content Placeholder 2">
            <a:extLst>
              <a:ext uri="{FF2B5EF4-FFF2-40B4-BE49-F238E27FC236}">
                <a16:creationId xmlns:a16="http://schemas.microsoft.com/office/drawing/2014/main" id="{75AA2981-BD99-4F2D-A77F-3E6C4403BE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  <p:transition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B645585-EB2A-47FB-93D7-34A5A6AEB5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Switch - syntax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49FFE14-C49C-419C-81CB-7271D221E1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565150"/>
          </a:xfrm>
        </p:spPr>
        <p:txBody>
          <a:bodyPr/>
          <a:lstStyle/>
          <a:p>
            <a:pPr eaLnBrk="1" hangingPunct="1"/>
            <a:r>
              <a:rPr lang="en-US" altLang="en-US"/>
              <a:t>The general syntax of a </a:t>
            </a:r>
            <a:r>
              <a:rPr lang="en-US" altLang="en-US">
                <a:latin typeface="Courier New" panose="02070309020205020404" pitchFamily="49" charset="0"/>
              </a:rPr>
              <a:t>switch</a:t>
            </a:r>
            <a:r>
              <a:rPr lang="en-US" altLang="en-US"/>
              <a:t> statement is: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1289DA8D-8944-4D0F-88B9-6F0A1A64D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850" y="2803525"/>
            <a:ext cx="353695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switch ( </a:t>
            </a:r>
            <a:r>
              <a:rPr lang="en-US" altLang="en-US" sz="2000" b="1" i="1">
                <a:solidFill>
                  <a:srgbClr val="5DA31E"/>
                </a:solidFill>
                <a:latin typeface="Courier New" panose="02070309020205020404" pitchFamily="49" charset="0"/>
              </a:rPr>
              <a:t>expression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){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  case </a:t>
            </a:r>
            <a:r>
              <a:rPr lang="en-US" altLang="en-US" sz="2000" b="1" i="1">
                <a:solidFill>
                  <a:srgbClr val="5DA31E"/>
                </a:solidFill>
                <a:latin typeface="Courier New" panose="02070309020205020404" pitchFamily="49" charset="0"/>
              </a:rPr>
              <a:t>value1</a:t>
            </a:r>
            <a:r>
              <a:rPr lang="en-US" altLang="en-US" sz="2000" b="1" i="1">
                <a:solidFill>
                  <a:srgbClr val="FFFF9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2000" b="1" i="1">
                <a:solidFill>
                  <a:srgbClr val="5DA31E"/>
                </a:solidFill>
                <a:latin typeface="Courier New" panose="02070309020205020404" pitchFamily="49" charset="0"/>
              </a:rPr>
              <a:t>statement-list1</a:t>
            </a:r>
            <a:endParaRPr lang="en-US" altLang="en-US" sz="20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  case </a:t>
            </a:r>
            <a:r>
              <a:rPr lang="en-US" altLang="en-US" sz="2000" b="1" i="1">
                <a:solidFill>
                  <a:srgbClr val="5DA31E"/>
                </a:solidFill>
                <a:latin typeface="Courier New" panose="02070309020205020404" pitchFamily="49" charset="0"/>
              </a:rPr>
              <a:t>value2</a:t>
            </a:r>
            <a:r>
              <a:rPr lang="en-US" altLang="en-US" sz="2000" b="1" i="1">
                <a:solidFill>
                  <a:srgbClr val="FFFF9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2000" b="1" i="1">
                <a:solidFill>
                  <a:srgbClr val="5DA31E"/>
                </a:solidFill>
                <a:latin typeface="Courier New" panose="02070309020205020404" pitchFamily="49" charset="0"/>
              </a:rPr>
              <a:t>statement-list2</a:t>
            </a:r>
            <a:endParaRPr lang="en-US" altLang="en-US" sz="20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  case </a:t>
            </a:r>
            <a:r>
              <a:rPr lang="en-US" altLang="en-US" sz="2000" b="1">
                <a:solidFill>
                  <a:srgbClr val="5DA31E"/>
                </a:solidFill>
                <a:latin typeface="Courier New" panose="02070309020205020404" pitchFamily="49" charset="0"/>
              </a:rPr>
              <a:t>value3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:</a:t>
            </a:r>
            <a:endParaRPr lang="en-US" altLang="en-US" sz="2000" b="1">
              <a:solidFill>
                <a:srgbClr val="FFFF99"/>
              </a:solidFill>
              <a:latin typeface="Courier New" panose="02070309020205020404" pitchFamily="49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FF99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2000" b="1">
                <a:solidFill>
                  <a:srgbClr val="5DA31E"/>
                </a:solidFill>
                <a:latin typeface="Courier New" panose="02070309020205020404" pitchFamily="49" charset="0"/>
              </a:rPr>
              <a:t>statement-list3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FF99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z="2000" b="1">
                <a:solidFill>
                  <a:srgbClr val="FFFF99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solidFill>
                  <a:srgbClr val="5DA31E"/>
                </a:solidFill>
                <a:latin typeface="Courier New" panose="02070309020205020404" pitchFamily="49" charset="0"/>
              </a:rPr>
              <a:t>...</a:t>
            </a:r>
            <a:endParaRPr lang="en-US" altLang="en-US" sz="20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0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4341" name="Group 5">
            <a:extLst>
              <a:ext uri="{FF2B5EF4-FFF2-40B4-BE49-F238E27FC236}">
                <a16:creationId xmlns:a16="http://schemas.microsoft.com/office/drawing/2014/main" id="{8FA2E4E5-128C-4942-AB8C-3D6326AF8C3D}"/>
              </a:ext>
            </a:extLst>
          </p:cNvPr>
          <p:cNvGrpSpPr>
            <a:grpSpLocks/>
          </p:cNvGrpSpPr>
          <p:nvPr/>
        </p:nvGrpSpPr>
        <p:grpSpPr bwMode="auto">
          <a:xfrm>
            <a:off x="1030288" y="2651125"/>
            <a:ext cx="1789112" cy="1920875"/>
            <a:chOff x="649" y="1286"/>
            <a:chExt cx="1127" cy="1210"/>
          </a:xfrm>
        </p:grpSpPr>
        <p:sp>
          <p:nvSpPr>
            <p:cNvPr id="14345" name="Text Box 6">
              <a:extLst>
                <a:ext uri="{FF2B5EF4-FFF2-40B4-BE49-F238E27FC236}">
                  <a16:creationId xmlns:a16="http://schemas.microsoft.com/office/drawing/2014/main" id="{391AC48A-4393-4CD1-BB54-C6A611C596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" y="1286"/>
              <a:ext cx="791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switch</a:t>
              </a:r>
            </a:p>
            <a:p>
              <a:pPr algn="ctr" defTabSz="9144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solidFill>
                    <a:srgbClr val="5DA31E"/>
                  </a:solidFill>
                  <a:latin typeface="Arial Unicode MS"/>
                </a:rPr>
                <a:t>and</a:t>
              </a:r>
            </a:p>
            <a:p>
              <a:pPr algn="ctr" defTabSz="9144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solidFill>
                    <a:srgbClr val="000000"/>
                  </a:solidFill>
                  <a:latin typeface="Courier New" panose="02070309020205020404" pitchFamily="49" charset="0"/>
                </a:rPr>
                <a:t>case</a:t>
              </a:r>
            </a:p>
            <a:p>
              <a:pPr algn="ctr" defTabSz="9144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solidFill>
                    <a:srgbClr val="5DA31E"/>
                  </a:solidFill>
                  <a:latin typeface="Arial Unicode MS"/>
                </a:rPr>
                <a:t>are</a:t>
              </a:r>
            </a:p>
            <a:p>
              <a:pPr algn="ctr" defTabSz="9144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solidFill>
                    <a:srgbClr val="5DA31E"/>
                  </a:solidFill>
                  <a:latin typeface="Arial Unicode MS"/>
                </a:rPr>
                <a:t>reserved</a:t>
              </a:r>
            </a:p>
            <a:p>
              <a:pPr algn="ctr" defTabSz="9144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solidFill>
                    <a:srgbClr val="5DA31E"/>
                  </a:solidFill>
                  <a:latin typeface="Arial Unicode MS"/>
                </a:rPr>
                <a:t>words</a:t>
              </a:r>
            </a:p>
          </p:txBody>
        </p:sp>
        <p:sp>
          <p:nvSpPr>
            <p:cNvPr id="14346" name="Line 7">
              <a:extLst>
                <a:ext uri="{FF2B5EF4-FFF2-40B4-BE49-F238E27FC236}">
                  <a16:creationId xmlns:a16="http://schemas.microsoft.com/office/drawing/2014/main" id="{3F634B4E-21A9-4620-A69F-8E4349E0C0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776"/>
              <a:ext cx="48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7" name="Line 8">
              <a:extLst>
                <a:ext uri="{FF2B5EF4-FFF2-40B4-BE49-F238E27FC236}">
                  <a16:creationId xmlns:a16="http://schemas.microsoft.com/office/drawing/2014/main" id="{8DA8E9B9-327A-42F7-A204-58E537D03E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1584"/>
              <a:ext cx="432" cy="19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42" name="Group 9">
            <a:extLst>
              <a:ext uri="{FF2B5EF4-FFF2-40B4-BE49-F238E27FC236}">
                <a16:creationId xmlns:a16="http://schemas.microsoft.com/office/drawing/2014/main" id="{1551320E-0B3F-4B12-B26F-B3654C7983D9}"/>
              </a:ext>
            </a:extLst>
          </p:cNvPr>
          <p:cNvGrpSpPr>
            <a:grpSpLocks/>
          </p:cNvGrpSpPr>
          <p:nvPr/>
        </p:nvGrpSpPr>
        <p:grpSpPr bwMode="auto">
          <a:xfrm>
            <a:off x="6211888" y="4735513"/>
            <a:ext cx="2303462" cy="1768475"/>
            <a:chOff x="4272" y="2448"/>
            <a:chExt cx="1451" cy="1114"/>
          </a:xfrm>
        </p:grpSpPr>
        <p:sp>
          <p:nvSpPr>
            <p:cNvPr id="14343" name="Text Box 10">
              <a:extLst>
                <a:ext uri="{FF2B5EF4-FFF2-40B4-BE49-F238E27FC236}">
                  <a16:creationId xmlns:a16="http://schemas.microsoft.com/office/drawing/2014/main" id="{D9CDBBFF-C347-4913-92C4-A60E43AB89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736"/>
              <a:ext cx="1451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9144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solidFill>
                    <a:srgbClr val="5DA31E"/>
                  </a:solidFill>
                  <a:latin typeface="Arial Unicode MS"/>
                </a:rPr>
                <a:t>If </a:t>
              </a:r>
              <a:r>
                <a:rPr lang="en-US" altLang="en-US" sz="2000" b="1" i="1">
                  <a:solidFill>
                    <a:srgbClr val="5DA31E"/>
                  </a:solidFill>
                  <a:latin typeface="Courier New" panose="02070309020205020404" pitchFamily="49" charset="0"/>
                </a:rPr>
                <a:t>expression</a:t>
              </a:r>
              <a:endParaRPr lang="en-US" altLang="en-US" sz="2000" b="1">
                <a:solidFill>
                  <a:srgbClr val="FFFF99"/>
                </a:solidFill>
                <a:latin typeface="Courier New" panose="02070309020205020404" pitchFamily="49" charset="0"/>
              </a:endParaRPr>
            </a:p>
            <a:p>
              <a:pPr defTabSz="9144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solidFill>
                    <a:srgbClr val="5DA31E"/>
                  </a:solidFill>
                  <a:latin typeface="Arial Unicode MS"/>
                </a:rPr>
                <a:t>matches </a:t>
              </a:r>
              <a:r>
                <a:rPr lang="en-US" altLang="en-US" sz="2000" b="1" i="1">
                  <a:solidFill>
                    <a:srgbClr val="5DA31E"/>
                  </a:solidFill>
                  <a:latin typeface="Courier New" panose="02070309020205020404" pitchFamily="49" charset="0"/>
                </a:rPr>
                <a:t>value3</a:t>
              </a:r>
              <a:r>
                <a:rPr lang="en-US" altLang="en-US" sz="2000" b="1">
                  <a:solidFill>
                    <a:srgbClr val="5DA31E"/>
                  </a:solidFill>
                  <a:latin typeface="Arial Unicode MS"/>
                </a:rPr>
                <a:t>,</a:t>
              </a:r>
            </a:p>
            <a:p>
              <a:pPr defTabSz="9144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solidFill>
                    <a:srgbClr val="5DA31E"/>
                  </a:solidFill>
                  <a:latin typeface="Arial Unicode MS"/>
                </a:rPr>
                <a:t>control jumps</a:t>
              </a:r>
            </a:p>
            <a:p>
              <a:pPr defTabSz="9144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solidFill>
                    <a:srgbClr val="5DA31E"/>
                  </a:solidFill>
                  <a:latin typeface="Arial Unicode MS"/>
                </a:rPr>
                <a:t>to here</a:t>
              </a:r>
            </a:p>
          </p:txBody>
        </p:sp>
        <p:cxnSp>
          <p:nvCxnSpPr>
            <p:cNvPr id="14344" name="AutoShape 11">
              <a:extLst>
                <a:ext uri="{FF2B5EF4-FFF2-40B4-BE49-F238E27FC236}">
                  <a16:creationId xmlns:a16="http://schemas.microsoft.com/office/drawing/2014/main" id="{6C33FE48-0B3A-4BFA-A9F1-A287F5CEB674}"/>
                </a:ext>
              </a:extLst>
            </p:cNvPr>
            <p:cNvCxnSpPr>
              <a:cxnSpLocks noChangeShapeType="1"/>
              <a:stCxn id="14343" idx="0"/>
            </p:cNvCxnSpPr>
            <p:nvPr/>
          </p:nvCxnSpPr>
          <p:spPr bwMode="auto">
            <a:xfrm rot="5400000" flipH="1">
              <a:off x="4426" y="2294"/>
              <a:ext cx="288" cy="595"/>
            </a:xfrm>
            <a:prstGeom prst="bentConnector2">
              <a:avLst/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F0E256B-21E4-453F-8C73-E1DF775D8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6207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 Black" panose="020B0A04020102020204" pitchFamily="34" charset="0"/>
              </a:rPr>
              <a:t>break STATEMENT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28B2517-2E73-4A3D-8B10-BD22FBEE46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en-US" sz="2200" dirty="0">
                <a:latin typeface="Arial" panose="020B0604020202020204" pitchFamily="34" charset="0"/>
              </a:rPr>
              <a:t>break statement enables the program to </a:t>
            </a:r>
            <a:r>
              <a:rPr lang="en-US" altLang="en-US" sz="2200" b="1" dirty="0">
                <a:solidFill>
                  <a:srgbClr val="FF0000"/>
                </a:solidFill>
                <a:latin typeface="Arial" panose="020B0604020202020204" pitchFamily="34" charset="0"/>
              </a:rPr>
              <a:t>skip over </a:t>
            </a:r>
          </a:p>
          <a:p>
            <a:pPr algn="just" eaLnBrk="1" hangingPunct="1">
              <a:buFontTx/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Arial" panose="020B0604020202020204" pitchFamily="34" charset="0"/>
              </a:rPr>
              <a:t>the part of the code</a:t>
            </a:r>
            <a:r>
              <a:rPr lang="en-US" altLang="en-US" sz="2200" dirty="0">
                <a:latin typeface="Arial" panose="020B0604020202020204" pitchFamily="34" charset="0"/>
              </a:rPr>
              <a:t>. </a:t>
            </a:r>
          </a:p>
          <a:p>
            <a:pPr algn="just" eaLnBrk="1" hangingPunct="1">
              <a:buFontTx/>
              <a:buNone/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algn="just" eaLnBrk="1" hangingPunct="1">
              <a:buFontTx/>
              <a:buNone/>
            </a:pPr>
            <a:r>
              <a:rPr lang="en-US" altLang="en-US" sz="2200" dirty="0">
                <a:latin typeface="Arial" panose="020B0604020202020204" pitchFamily="34" charset="0"/>
              </a:rPr>
              <a:t>A break statement terminates the smallest </a:t>
            </a:r>
          </a:p>
          <a:p>
            <a:pPr algn="just" eaLnBrk="1" hangingPunct="1">
              <a:buFontTx/>
              <a:buNone/>
            </a:pPr>
            <a:r>
              <a:rPr lang="en-US" altLang="en-US" sz="2200" dirty="0">
                <a:latin typeface="Arial" panose="020B0604020202020204" pitchFamily="34" charset="0"/>
              </a:rPr>
              <a:t>Enclosing {  }</a:t>
            </a:r>
          </a:p>
          <a:p>
            <a:pPr algn="just" eaLnBrk="1" hangingPunct="1">
              <a:buFontTx/>
              <a:buNone/>
            </a:pPr>
            <a:r>
              <a:rPr lang="en-US" altLang="en-US" sz="2200" dirty="0">
                <a:latin typeface="Arial" panose="020B0604020202020204" pitchFamily="34" charset="0"/>
              </a:rPr>
              <a:t> while, do-while, for or switch statement.</a:t>
            </a:r>
          </a:p>
          <a:p>
            <a:pPr algn="just" eaLnBrk="1" hangingPunct="1">
              <a:buFontTx/>
              <a:buNone/>
            </a:pPr>
            <a:endParaRPr lang="en-US" altLang="en-US" sz="2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C9D53B7-9160-4F54-9EC2-47D517C1A9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Switch Statement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02EBF00-E484-4FC4-9BE0-03D2BB2044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4114800" cy="1600200"/>
          </a:xfrm>
        </p:spPr>
        <p:txBody>
          <a:bodyPr rtlCol="0">
            <a:normAutofit/>
          </a:bodyPr>
          <a:lstStyle/>
          <a:p>
            <a:pPr eaLnBrk="1" fontAlgn="auto" hangingPunct="1">
              <a:spcBef>
                <a:spcPct val="7500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400" dirty="0"/>
              <a:t>The </a:t>
            </a:r>
            <a:r>
              <a:rPr lang="en-US" altLang="en-US" sz="2400" i="1" dirty="0">
                <a:solidFill>
                  <a:srgbClr val="FF0000"/>
                </a:solidFill>
                <a:highlight>
                  <a:srgbClr val="FFFF00"/>
                </a:highlight>
              </a:rPr>
              <a:t>break</a:t>
            </a:r>
            <a:r>
              <a:rPr lang="en-US" altLang="en-US" sz="2400" i="1" dirty="0"/>
              <a:t> statement</a:t>
            </a:r>
            <a:r>
              <a:rPr lang="en-US" altLang="en-US" sz="2400" dirty="0"/>
              <a:t> can be used as the </a:t>
            </a:r>
            <a:r>
              <a:rPr lang="en-US" altLang="en-US" sz="2400" b="1" dirty="0">
                <a:solidFill>
                  <a:srgbClr val="FF0000"/>
                </a:solidFill>
              </a:rPr>
              <a:t>last statement </a:t>
            </a:r>
            <a:r>
              <a:rPr lang="en-US" altLang="en-US" sz="2400" dirty="0"/>
              <a:t>in each case's statement list</a:t>
            </a:r>
          </a:p>
          <a:p>
            <a:pPr eaLnBrk="1" fontAlgn="auto" hangingPunct="1">
              <a:spcBef>
                <a:spcPct val="7500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endParaRPr lang="en-US" altLang="en-US" sz="2400" dirty="0"/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endParaRPr lang="en-US" altLang="en-US" sz="2400" dirty="0"/>
          </a:p>
        </p:txBody>
      </p:sp>
      <p:sp>
        <p:nvSpPr>
          <p:cNvPr id="7173" name="Freeform 5">
            <a:extLst>
              <a:ext uri="{FF2B5EF4-FFF2-40B4-BE49-F238E27FC236}">
                <a16:creationId xmlns:a16="http://schemas.microsoft.com/office/drawing/2014/main" id="{C1F8E687-04F6-4503-B5C2-1F3C2BB48AE8}"/>
              </a:ext>
            </a:extLst>
          </p:cNvPr>
          <p:cNvSpPr>
            <a:spLocks/>
          </p:cNvSpPr>
          <p:nvPr/>
        </p:nvSpPr>
        <p:spPr bwMode="auto">
          <a:xfrm>
            <a:off x="2286000" y="4648200"/>
            <a:ext cx="2819400" cy="1524000"/>
          </a:xfrm>
          <a:custGeom>
            <a:avLst/>
            <a:gdLst>
              <a:gd name="T0" fmla="*/ 0 w 1776"/>
              <a:gd name="T1" fmla="*/ 0 h 960"/>
              <a:gd name="T2" fmla="*/ 2147483646 w 1776"/>
              <a:gd name="T3" fmla="*/ 2147483646 h 960"/>
              <a:gd name="T4" fmla="*/ 2147483646 w 1776"/>
              <a:gd name="T5" fmla="*/ 2147483646 h 960"/>
              <a:gd name="T6" fmla="*/ 2147483646 w 1776"/>
              <a:gd name="T7" fmla="*/ 2147483646 h 9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76" h="960">
                <a:moveTo>
                  <a:pt x="0" y="0"/>
                </a:moveTo>
                <a:lnTo>
                  <a:pt x="706" y="77"/>
                </a:lnTo>
                <a:lnTo>
                  <a:pt x="1318" y="356"/>
                </a:lnTo>
                <a:lnTo>
                  <a:pt x="1776" y="96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Line 6">
            <a:extLst>
              <a:ext uri="{FF2B5EF4-FFF2-40B4-BE49-F238E27FC236}">
                <a16:creationId xmlns:a16="http://schemas.microsoft.com/office/drawing/2014/main" id="{5666E470-C6CF-4E11-BE62-321BD60A87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124200"/>
            <a:ext cx="3200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Line 7">
            <a:extLst>
              <a:ext uri="{FF2B5EF4-FFF2-40B4-BE49-F238E27FC236}">
                <a16:creationId xmlns:a16="http://schemas.microsoft.com/office/drawing/2014/main" id="{5F24EE3D-0DAF-496E-822B-DE87DC899B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124200"/>
            <a:ext cx="320040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Freeform 8">
            <a:extLst>
              <a:ext uri="{FF2B5EF4-FFF2-40B4-BE49-F238E27FC236}">
                <a16:creationId xmlns:a16="http://schemas.microsoft.com/office/drawing/2014/main" id="{BC0F8B5D-E143-4FA5-83A7-83F8F4F982A8}"/>
              </a:ext>
            </a:extLst>
          </p:cNvPr>
          <p:cNvSpPr>
            <a:spLocks/>
          </p:cNvSpPr>
          <p:nvPr/>
        </p:nvSpPr>
        <p:spPr bwMode="auto">
          <a:xfrm>
            <a:off x="2743200" y="3124200"/>
            <a:ext cx="3200400" cy="1828800"/>
          </a:xfrm>
          <a:custGeom>
            <a:avLst/>
            <a:gdLst>
              <a:gd name="T0" fmla="*/ 0 w 2016"/>
              <a:gd name="T1" fmla="*/ 0 h 1152"/>
              <a:gd name="T2" fmla="*/ 2147483646 w 2016"/>
              <a:gd name="T3" fmla="*/ 2147483646 h 1152"/>
              <a:gd name="T4" fmla="*/ 2147483646 w 2016"/>
              <a:gd name="T5" fmla="*/ 2147483646 h 11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16" h="1152">
                <a:moveTo>
                  <a:pt x="0" y="0"/>
                </a:moveTo>
                <a:lnTo>
                  <a:pt x="1049" y="477"/>
                </a:lnTo>
                <a:lnTo>
                  <a:pt x="2016" y="1152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Text Box 4">
            <a:extLst>
              <a:ext uri="{FF2B5EF4-FFF2-40B4-BE49-F238E27FC236}">
                <a16:creationId xmlns:a16="http://schemas.microsoft.com/office/drawing/2014/main" id="{793FF004-4506-4228-B12F-26543D51B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1992313"/>
            <a:ext cx="3570288" cy="409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switch ( </a:t>
            </a:r>
            <a:r>
              <a:rPr lang="en-US" altLang="en-US" sz="2000" b="1" i="1" dirty="0">
                <a:solidFill>
                  <a:srgbClr val="5DA31E"/>
                </a:solidFill>
                <a:latin typeface="Courier New" panose="02070309020205020404" pitchFamily="49" charset="0"/>
              </a:rPr>
              <a:t>expression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){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case </a:t>
            </a:r>
            <a:r>
              <a:rPr lang="en-US" altLang="en-US" sz="2000" b="1" i="1" dirty="0">
                <a:solidFill>
                  <a:srgbClr val="5DA31E"/>
                </a:solidFill>
                <a:latin typeface="Courier New" panose="02070309020205020404" pitchFamily="49" charset="0"/>
              </a:rPr>
              <a:t>value1</a:t>
            </a:r>
            <a:r>
              <a:rPr lang="en-US" altLang="en-US" sz="2000" b="1" i="1" dirty="0">
                <a:solidFill>
                  <a:srgbClr val="FFFF9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2000" b="1" i="1" dirty="0">
                <a:solidFill>
                  <a:srgbClr val="5DA31E"/>
                </a:solidFill>
                <a:latin typeface="Courier New" panose="02070309020205020404" pitchFamily="49" charset="0"/>
              </a:rPr>
              <a:t>statement-list1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 i="1" dirty="0">
                <a:solidFill>
                  <a:srgbClr val="5DA31E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break;</a:t>
            </a:r>
            <a:endParaRPr lang="en-US" altLang="en-US" sz="20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5FBB1F30-E3DB-49AA-9475-E75BBC633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0863" y="3141663"/>
            <a:ext cx="3416300" cy="286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case </a:t>
            </a:r>
            <a:r>
              <a:rPr lang="en-US" altLang="en-US" sz="2000" b="1" i="1" dirty="0">
                <a:solidFill>
                  <a:srgbClr val="5DA31E"/>
                </a:solidFill>
                <a:latin typeface="Courier New" panose="02070309020205020404" pitchFamily="49" charset="0"/>
              </a:rPr>
              <a:t>value2</a:t>
            </a:r>
            <a:r>
              <a:rPr lang="en-US" altLang="en-US" sz="2000" b="1" i="1" dirty="0">
                <a:solidFill>
                  <a:srgbClr val="FFFF9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2000" b="1" i="1" dirty="0">
                <a:solidFill>
                  <a:srgbClr val="5DA31E"/>
                </a:solidFill>
                <a:latin typeface="Courier New" panose="02070309020205020404" pitchFamily="49" charset="0"/>
              </a:rPr>
              <a:t>statement-list2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 i="1" dirty="0">
                <a:solidFill>
                  <a:srgbClr val="5DA31E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break;</a:t>
            </a:r>
            <a:endParaRPr lang="en-US" altLang="en-US" sz="20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case </a:t>
            </a:r>
            <a:r>
              <a:rPr lang="en-US" altLang="en-US" sz="2000" b="1" dirty="0">
                <a:solidFill>
                  <a:srgbClr val="5DA31E"/>
                </a:solidFill>
                <a:latin typeface="Courier New" panose="02070309020205020404" pitchFamily="49" charset="0"/>
              </a:rPr>
              <a:t>value3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:</a:t>
            </a:r>
            <a:endParaRPr lang="en-US" altLang="en-US" sz="2000" b="1" dirty="0">
              <a:solidFill>
                <a:srgbClr val="FFFF99"/>
              </a:solidFill>
              <a:latin typeface="Courier New" panose="02070309020205020404" pitchFamily="49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FFFF99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2000" b="1" dirty="0">
                <a:solidFill>
                  <a:srgbClr val="5DA31E"/>
                </a:solidFill>
                <a:latin typeface="Courier New" panose="02070309020205020404" pitchFamily="49" charset="0"/>
              </a:rPr>
              <a:t>statement-list3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 i="1" dirty="0">
                <a:solidFill>
                  <a:srgbClr val="5DA31E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break;</a:t>
            </a:r>
            <a:endParaRPr lang="en-US" altLang="en-US" sz="20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FFFF99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z="2000" b="1" dirty="0">
                <a:solidFill>
                  <a:srgbClr val="FFFF99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000" b="1" dirty="0">
                <a:solidFill>
                  <a:srgbClr val="5DA31E"/>
                </a:solidFill>
                <a:latin typeface="Courier New" panose="02070309020205020404" pitchFamily="49" charset="0"/>
              </a:rPr>
              <a:t>...</a:t>
            </a: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2502D8B-16FE-44FF-89C8-000C036AB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429000"/>
            <a:ext cx="4114800" cy="44196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anose="02020603050405020304" pitchFamily="18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>
              <a:lnSpc>
                <a:spcPct val="90000"/>
              </a:lnSpc>
              <a:spcBef>
                <a:spcPct val="75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400" dirty="0"/>
              <a:t>A </a:t>
            </a:r>
            <a:r>
              <a:rPr lang="en-US" altLang="en-US" sz="2400" dirty="0">
                <a:latin typeface="Courier" charset="0"/>
              </a:rPr>
              <a:t>break</a:t>
            </a:r>
            <a:r>
              <a:rPr lang="en-US" altLang="en-US" sz="2400" dirty="0"/>
              <a:t> statement causes control to transfer to the end of the </a:t>
            </a:r>
            <a:r>
              <a:rPr lang="en-US" altLang="en-US" sz="2400" dirty="0">
                <a:latin typeface="Courier" charset="0"/>
              </a:rPr>
              <a:t>switch</a:t>
            </a:r>
            <a:r>
              <a:rPr lang="en-US" altLang="en-US" sz="2400" dirty="0"/>
              <a:t> statement</a:t>
            </a:r>
          </a:p>
          <a:p>
            <a:pPr marL="0" indent="0" defTabSz="914400" eaLnBrk="1" hangingPunct="1">
              <a:lnSpc>
                <a:spcPct val="90000"/>
              </a:lnSpc>
              <a:spcBef>
                <a:spcPct val="75000"/>
              </a:spcBef>
              <a:buClr>
                <a:schemeClr val="tx1"/>
              </a:buClr>
              <a:buFont typeface="Times" panose="02020603050405020304" pitchFamily="18" charset="0"/>
              <a:buNone/>
              <a:defRPr/>
            </a:pPr>
            <a:endParaRPr lang="en-US" altLang="en-US" sz="2400" dirty="0"/>
          </a:p>
          <a:p>
            <a:pPr defTabSz="914400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endParaRPr lang="en-US" altLang="en-US" sz="240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79B3D22-79EF-470A-AA9B-3777C8805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930775"/>
            <a:ext cx="411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>
              <a:spcBef>
                <a:spcPct val="75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altLang="en-US" sz="2400"/>
              <a:t>If a </a:t>
            </a:r>
            <a:r>
              <a:rPr lang="en-US" altLang="en-US" sz="2400">
                <a:latin typeface="Courier"/>
              </a:rPr>
              <a:t>break</a:t>
            </a:r>
            <a:r>
              <a:rPr lang="en-US" altLang="en-US" sz="2400"/>
              <a:t> statement is not used, the flow of control will continue into the next case</a:t>
            </a:r>
          </a:p>
          <a:p>
            <a:pPr defTabSz="914400" eaLnBrk="1" hangingPunct="1">
              <a:spcBef>
                <a:spcPct val="75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Ø"/>
            </a:pPr>
            <a:endParaRPr lang="en-US" altLang="en-US" sz="2400"/>
          </a:p>
          <a:p>
            <a:pPr defTabSz="914400" eaLnBrk="1" hangingPunct="1"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Ø"/>
            </a:pPr>
            <a:endParaRPr lang="en-US" altLang="en-US" sz="240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4191</TotalTime>
  <Words>900</Words>
  <Application>Microsoft Office PowerPoint</Application>
  <PresentationFormat>On-screen Show (4:3)</PresentationFormat>
  <Paragraphs>408</Paragraphs>
  <Slides>37</Slides>
  <Notes>6</Notes>
  <HiddenSlides>4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52" baseType="lpstr">
      <vt:lpstr>Arial</vt:lpstr>
      <vt:lpstr>Arial Black</vt:lpstr>
      <vt:lpstr>Arial Unicode MS</vt:lpstr>
      <vt:lpstr>Calibri</vt:lpstr>
      <vt:lpstr>Calibri Light</vt:lpstr>
      <vt:lpstr>Courier</vt:lpstr>
      <vt:lpstr>Courier New</vt:lpstr>
      <vt:lpstr>Times</vt:lpstr>
      <vt:lpstr>Times New Roman</vt:lpstr>
      <vt:lpstr>Trebuchet MS</vt:lpstr>
      <vt:lpstr>Verdana</vt:lpstr>
      <vt:lpstr>Wingdings</vt:lpstr>
      <vt:lpstr>Wingdings 3</vt:lpstr>
      <vt:lpstr>Facet</vt:lpstr>
      <vt:lpstr>Office Theme</vt:lpstr>
      <vt:lpstr>5-Programming Constructs Switch Statement</vt:lpstr>
      <vt:lpstr>PowerPoint Presentation</vt:lpstr>
      <vt:lpstr>PowerPoint Presentation</vt:lpstr>
      <vt:lpstr>The Switch Statement</vt:lpstr>
      <vt:lpstr>The Switch Statement</vt:lpstr>
      <vt:lpstr>Switch - syntax</vt:lpstr>
      <vt:lpstr>Switch - syntax</vt:lpstr>
      <vt:lpstr>break STATEMENT</vt:lpstr>
      <vt:lpstr>The Switch Statement</vt:lpstr>
      <vt:lpstr>Switch</vt:lpstr>
      <vt:lpstr>PowerPoint Presentation</vt:lpstr>
      <vt:lpstr>Switch Example</vt:lpstr>
      <vt:lpstr>Switch Example</vt:lpstr>
      <vt:lpstr>Switch Example No breaks</vt:lpstr>
      <vt:lpstr>Switch - default</vt:lpstr>
      <vt:lpstr>Switch Default Example</vt:lpstr>
      <vt:lpstr>FLOWCHART OF SWITCH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switch STATEMENT</vt:lpstr>
      <vt:lpstr>switch Statement</vt:lpstr>
      <vt:lpstr>PowerPoint Presentation</vt:lpstr>
      <vt:lpstr>PowerPoint Presentation</vt:lpstr>
      <vt:lpstr>Switch Rules</vt:lpstr>
      <vt:lpstr>NOTE</vt:lpstr>
      <vt:lpstr>Select Shape and Calculate Area. (Circle,  Square,  Rectangle)</vt:lpstr>
      <vt:lpstr>PowerPoint Presentation</vt:lpstr>
      <vt:lpstr>Area of Shapes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One</dc:title>
  <dc:creator>PAUL</dc:creator>
  <cp:lastModifiedBy>AAA</cp:lastModifiedBy>
  <cp:revision>1380</cp:revision>
  <dcterms:created xsi:type="dcterms:W3CDTF">1999-09-10T19:21:11Z</dcterms:created>
  <dcterms:modified xsi:type="dcterms:W3CDTF">2019-10-19T08:03:39Z</dcterms:modified>
</cp:coreProperties>
</file>